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0"/>
  </p:notesMasterIdLst>
  <p:sldIdLst>
    <p:sldId id="256" r:id="rId2"/>
    <p:sldId id="264" r:id="rId3"/>
    <p:sldId id="285" r:id="rId4"/>
    <p:sldId id="261" r:id="rId5"/>
    <p:sldId id="284" r:id="rId6"/>
    <p:sldId id="257" r:id="rId7"/>
    <p:sldId id="267" r:id="rId8"/>
    <p:sldId id="286" r:id="rId9"/>
    <p:sldId id="268" r:id="rId10"/>
    <p:sldId id="269" r:id="rId11"/>
    <p:sldId id="271" r:id="rId12"/>
    <p:sldId id="273" r:id="rId13"/>
    <p:sldId id="277" r:id="rId14"/>
    <p:sldId id="280" r:id="rId15"/>
    <p:sldId id="282" r:id="rId16"/>
    <p:sldId id="281" r:id="rId17"/>
    <p:sldId id="26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A82"/>
    <a:srgbClr val="297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4" autoAdjust="0"/>
    <p:restoredTop sz="95672" autoAdjust="0"/>
  </p:normalViewPr>
  <p:slideViewPr>
    <p:cSldViewPr snapToGrid="0">
      <p:cViewPr varScale="1">
        <p:scale>
          <a:sx n="94" d="100"/>
          <a:sy n="94" d="100"/>
        </p:scale>
        <p:origin x="13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7213-01DE-234D-A133-9779ACB400F0}" type="datetimeFigureOut">
              <a:rPr lang="en-US" smtClean="0"/>
              <a:t>2018/03/19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5FEB-1FB3-DA4F-9FFA-064EC839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4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E7D68-4455-4F91-B5F9-8193D36CAFA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Radar graph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83E5-090A-461E-B075-1663ADF0E4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Radar graph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83E5-090A-461E-B075-1663ADF0E4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this is now real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83E5-090A-461E-B075-1663ADF0E4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83E5-090A-461E-B075-1663ADF0E4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5FEB-1FB3-DA4F-9FFA-064EC8391C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" y="0"/>
            <a:ext cx="503858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172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78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" y="0"/>
            <a:ext cx="5038589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25" y="1716278"/>
            <a:ext cx="2777923" cy="86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1774" y="1902293"/>
            <a:ext cx="2496842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9" y="1857108"/>
            <a:ext cx="2393564" cy="836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48912" y="4752297"/>
            <a:ext cx="4489704" cy="1626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9025" y="4407409"/>
            <a:ext cx="3192488" cy="203466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1292087" y="1227834"/>
            <a:ext cx="6861311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 userDrawn="1"/>
        </p:nvSpPr>
        <p:spPr>
          <a:xfrm>
            <a:off x="384048" y="3637722"/>
            <a:ext cx="4382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</a:t>
            </a:r>
          </a:p>
        </p:txBody>
      </p:sp>
    </p:spTree>
    <p:extLst>
      <p:ext uri="{BB962C8B-B14F-4D97-AF65-F5344CB8AC3E}">
        <p14:creationId xmlns:p14="http://schemas.microsoft.com/office/powerpoint/2010/main" val="31942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90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24589" y="6301410"/>
            <a:ext cx="8686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chemeClr val="bg1">
                    <a:alpha val="70000"/>
                  </a:schemeClr>
                </a:solidFill>
                <a:latin typeface="+mj-lt"/>
              </a:rPr>
              <a:t>MEASURING AND IMPROVING THE PERFORMANCE OF PRIMARY HEALTH CARE IN CANADA</a:t>
            </a:r>
          </a:p>
        </p:txBody>
      </p:sp>
    </p:spTree>
    <p:extLst>
      <p:ext uri="{BB962C8B-B14F-4D97-AF65-F5344CB8AC3E}">
        <p14:creationId xmlns:p14="http://schemas.microsoft.com/office/powerpoint/2010/main" val="26862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48" y="384048"/>
            <a:ext cx="841248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4592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7" r:id="rId2"/>
    <p:sldLayoutId id="2147483769" r:id="rId3"/>
    <p:sldLayoutId id="2147483778" r:id="rId4"/>
    <p:sldLayoutId id="2147483773" r:id="rId5"/>
    <p:sldLayoutId id="2147483775" r:id="rId6"/>
    <p:sldLayoutId id="2147483774" r:id="rId7"/>
    <p:sldLayoutId id="2147483779" r:id="rId8"/>
    <p:sldLayoutId id="21474837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702A8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685800" y="4065130"/>
            <a:ext cx="7772400" cy="19085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Fred Burge for: Sabrina Wong, Sharon Johnston, William Hogg, Ruth Martin-Misener, Jeannie Haggerty, Emily Marshall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 Scotia extended team: Rick Gibson, Tara Sampalli, Lynn Edwards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7, 2018 Evidence Roundup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85800" y="1939433"/>
            <a:ext cx="7772400" cy="18235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9776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702A82"/>
                </a:solidFill>
              </a:rPr>
              <a:t>Primary Care Performance Measurement and Reporting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 and relevance to health policy development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85800" y="3859920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4589" y="6400800"/>
            <a:ext cx="8686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rgbClr val="702A82">
                    <a:alpha val="70000"/>
                  </a:srgbClr>
                </a:solidFill>
                <a:latin typeface="+mj-lt"/>
              </a:rPr>
              <a:t>MEASURING AND IMPROVING THE PERFORMANCE OF PRIMARY HEALTH CARE IN CANADA</a:t>
            </a:r>
          </a:p>
        </p:txBody>
      </p:sp>
    </p:spTree>
    <p:extLst>
      <p:ext uri="{BB962C8B-B14F-4D97-AF65-F5344CB8AC3E}">
        <p14:creationId xmlns:p14="http://schemas.microsoft.com/office/powerpoint/2010/main" val="33633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clinic scores, by dimension and region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15776"/>
            <a:ext cx="7315200" cy="47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Mean, min and max clinic scores, by dimension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16772"/>
            <a:ext cx="7315200" cy="47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look: Accessibility and relationship-based 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64414"/>
            <a:ext cx="8046720" cy="54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closer look: Example showing all clinics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382863"/>
            <a:ext cx="7863840" cy="54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Climate Inventory: </a:t>
            </a:r>
            <a:br>
              <a:rPr lang="en-US" dirty="0"/>
            </a:br>
            <a:r>
              <a:rPr lang="en-US" dirty="0"/>
              <a:t>Mean, min and max clinic scores, by scale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542422"/>
            <a:ext cx="8046720" cy="5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24C1-DB4D-4FA1-87FB-E312AC60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Summary (preliminary)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132AB-C045-40FD-A4FC-B69BEC587F10}"/>
              </a:ext>
            </a:extLst>
          </p:cNvPr>
          <p:cNvSpPr txBox="1"/>
          <p:nvPr/>
        </p:nvSpPr>
        <p:spPr>
          <a:xfrm>
            <a:off x="384048" y="1728132"/>
            <a:ext cx="400339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Quantitative findings:</a:t>
            </a:r>
          </a:p>
          <a:p>
            <a:endParaRPr lang="en-US" b="1" dirty="0"/>
          </a:p>
          <a:p>
            <a:r>
              <a:rPr lang="en-US" b="1" dirty="0"/>
              <a:t>Patient reported experience/outcome</a:t>
            </a:r>
            <a:r>
              <a:rPr lang="en-US" dirty="0"/>
              <a:t>: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Seven primary care dimensions clarified and reported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Regional variation detected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Early imagining of practice level variation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9421" y="2265528"/>
            <a:ext cx="327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Health Administrative Data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Record linkage and data acquisition only just achieved</a:t>
            </a:r>
          </a:p>
        </p:txBody>
      </p:sp>
    </p:spTree>
    <p:extLst>
      <p:ext uri="{BB962C8B-B14F-4D97-AF65-F5344CB8AC3E}">
        <p14:creationId xmlns:p14="http://schemas.microsoft.com/office/powerpoint/2010/main" val="17361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24C1-DB4D-4FA1-87FB-E312AC60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Summary (preliminary)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132AB-C045-40FD-A4FC-B69BEC587F10}"/>
              </a:ext>
            </a:extLst>
          </p:cNvPr>
          <p:cNvSpPr txBox="1"/>
          <p:nvPr/>
        </p:nvSpPr>
        <p:spPr>
          <a:xfrm>
            <a:off x="384048" y="1728132"/>
            <a:ext cx="4003394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Qualitative findings:</a:t>
            </a:r>
          </a:p>
          <a:p>
            <a:endParaRPr lang="en-US" b="1" dirty="0"/>
          </a:p>
          <a:p>
            <a:r>
              <a:rPr lang="en-US" b="1" dirty="0"/>
              <a:t>Case study data</a:t>
            </a:r>
            <a:r>
              <a:rPr lang="en-US" dirty="0"/>
              <a:t>: </a:t>
            </a:r>
          </a:p>
          <a:p>
            <a:r>
              <a:rPr lang="en-US" dirty="0"/>
              <a:t>The extent of implementation varied by region: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Interprofessional team-based care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Clinician pool expansion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Physician groups and networks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Information systems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Remuneration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measurement and reporting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C05FD-47FE-47B6-98B0-78C39174DB11}"/>
              </a:ext>
            </a:extLst>
          </p:cNvPr>
          <p:cNvSpPr txBox="1"/>
          <p:nvPr/>
        </p:nvSpPr>
        <p:spPr>
          <a:xfrm>
            <a:off x="4572000" y="2232569"/>
            <a:ext cx="3439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Patient/Citizen dialogue</a:t>
            </a:r>
            <a:r>
              <a:rPr lang="en-US" dirty="0"/>
              <a:t>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Regional public performance reports can enable advocacy for better community and personal care by patients and citizens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Provider-level public performance reporting is less useful, as lack of choice in providers limits ability to act as “consumers” who compare and choose high performing primary care providers</a:t>
            </a:r>
          </a:p>
        </p:txBody>
      </p:sp>
    </p:spTree>
    <p:extLst>
      <p:ext uri="{BB962C8B-B14F-4D97-AF65-F5344CB8AC3E}">
        <p14:creationId xmlns:p14="http://schemas.microsoft.com/office/powerpoint/2010/main" val="22149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1090-138D-4013-A09B-E715F18C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6C04-9D67-4004-9B03-99E6587C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Comprehensive stakeholder informed performance reporting is feasible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Patient experience; Patient outcome; Technical &amp; Organizational Effectiveness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Linked practice-based multi-source performance measurement costs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Recommend electronic and automated data collection systems for cost-reduction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Next steps are to analyze associations between organizational structures and patient experience and outcomes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Comprehensive performance measurement also needs to include clinical data from EMRs (CPCSSN/</a:t>
            </a:r>
            <a:r>
              <a:rPr lang="en-US" dirty="0" err="1"/>
              <a:t>MaRNet</a:t>
            </a:r>
            <a:r>
              <a:rPr lang="en-US" dirty="0"/>
              <a:t>/EVAN)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Context is important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Reporting on performance at the most meaningful aggregation level allows for actionable information by the right entity: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Need to get to appropriate level: province, zone, network, cluster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9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0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8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supportive and integrated organizations</a:t>
            </a:r>
          </a:p>
        </p:txBody>
      </p:sp>
      <p:pic>
        <p:nvPicPr>
          <p:cNvPr id="3" name="Picture 2" descr="C:\Users\wuitesa\AppData\Local\Microsoft\Windows\INetCache\Content.Word\CoR PHC Logo - Cop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38" y="2586861"/>
            <a:ext cx="1485247" cy="16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0" y="2924513"/>
            <a:ext cx="3316224" cy="1118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" y="4485505"/>
            <a:ext cx="3533281" cy="1224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633" y="1363486"/>
            <a:ext cx="4555234" cy="1118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598" y="4485505"/>
            <a:ext cx="3472597" cy="127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6583"/>
            <a:ext cx="8412480" cy="713351"/>
          </a:xfrm>
        </p:spPr>
        <p:txBody>
          <a:bodyPr>
            <a:normAutofit fontScale="90000"/>
          </a:bodyPr>
          <a:lstStyle/>
          <a:p>
            <a:r>
              <a:rPr lang="en-US"/>
              <a:t>Issue:</a:t>
            </a:r>
            <a:br>
              <a:rPr lang="en-US" dirty="0"/>
            </a:br>
            <a:r>
              <a:rPr lang="en-US" dirty="0"/>
              <a:t>Primary care performance measurement and reporting framework needed to advance this health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Significant </a:t>
            </a:r>
            <a:r>
              <a:rPr lang="en-US" dirty="0">
                <a:solidFill>
                  <a:schemeClr val="tx1"/>
                </a:solidFill>
              </a:rPr>
              <a:t>investments in different approaches to improving </a:t>
            </a:r>
            <a:r>
              <a:rPr lang="en-US" dirty="0"/>
              <a:t>primary care over the past 10-15 years</a:t>
            </a:r>
          </a:p>
          <a:p>
            <a:pPr marL="0" indent="0">
              <a:buNone/>
            </a:pPr>
            <a:r>
              <a:rPr lang="en-US" dirty="0"/>
              <a:t>Need for comprehensive performance measurement and reporting on these investments</a:t>
            </a:r>
            <a:r>
              <a:rPr lang="en-US" dirty="0">
                <a:solidFill>
                  <a:schemeClr val="tx1"/>
                </a:solidFill>
              </a:rPr>
              <a:t> for system learning and accountability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TRANSFORMATION Study</a:t>
            </a:r>
          </a:p>
          <a:p>
            <a:r>
              <a:rPr lang="en-US" dirty="0"/>
              <a:t>Aim: to advance the mechanisms for </a:t>
            </a:r>
            <a:r>
              <a:rPr lang="en-US" b="1" dirty="0"/>
              <a:t>regional-level</a:t>
            </a:r>
            <a:r>
              <a:rPr lang="en-US" dirty="0"/>
              <a:t> primary care performance measurement and reporting</a:t>
            </a:r>
          </a:p>
          <a:p>
            <a:r>
              <a:rPr lang="en-US" dirty="0"/>
              <a:t>Study regions: Fraser East, BC; Eastern Ontario Health Unit, ON; Central Zone, 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Four interrelated studies:</a:t>
            </a:r>
          </a:p>
          <a:p>
            <a:r>
              <a:rPr lang="en-US" dirty="0"/>
              <a:t>Compare measures of CBPHC performance and healthcare equity between regions, including comparative performance for complex vulnerable patients;</a:t>
            </a:r>
          </a:p>
          <a:p>
            <a:r>
              <a:rPr lang="en-US" dirty="0"/>
              <a:t>Examine contextual factors that may explain regional variation;</a:t>
            </a:r>
          </a:p>
          <a:p>
            <a:r>
              <a:rPr lang="en-US" dirty="0"/>
              <a:t>Develop and evaluate an approach to national reporting of CBPHC performance based on priorities and optimal reporting formats;</a:t>
            </a:r>
          </a:p>
          <a:p>
            <a:r>
              <a:rPr lang="en-US" dirty="0"/>
              <a:t>Identify innovations of service delivery associated with better CBPHC performance and healthcare equity;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2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84738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data sources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4EAD320-7863-437F-83A3-6ACCD3216227}"/>
              </a:ext>
            </a:extLst>
          </p:cNvPr>
          <p:cNvSpPr txBox="1">
            <a:spLocks/>
          </p:cNvSpPr>
          <p:nvPr/>
        </p:nvSpPr>
        <p:spPr>
          <a:xfrm>
            <a:off x="384048" y="384048"/>
            <a:ext cx="8851896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702A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700" dirty="0"/>
              <a:t>Data sources</a:t>
            </a:r>
          </a:p>
        </p:txBody>
      </p:sp>
      <p:sp>
        <p:nvSpPr>
          <p:cNvPr id="1054" name="Text Box 65">
            <a:extLst>
              <a:ext uri="{FF2B5EF4-FFF2-40B4-BE49-F238E27FC236}">
                <a16:creationId xmlns:a16="http://schemas.microsoft.com/office/drawing/2014/main" id="{4BFDF344-5EC5-4B0F-88A3-3FF7A4B0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267" y="3205060"/>
            <a:ext cx="3684588" cy="1084262"/>
          </a:xfrm>
          <a:prstGeom prst="rect">
            <a:avLst/>
          </a:prstGeom>
          <a:solidFill>
            <a:srgbClr val="FFF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Primary Care Performance Portrait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Text Box 66">
            <a:extLst>
              <a:ext uri="{FF2B5EF4-FFF2-40B4-BE49-F238E27FC236}">
                <a16:creationId xmlns:a16="http://schemas.microsoft.com/office/drawing/2014/main" id="{01957CA8-CDBF-4688-AD11-446EA90E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266" y="1647722"/>
            <a:ext cx="184414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survey data from: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Patients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Clinicians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Organizational leads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team members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 Box 67">
            <a:extLst>
              <a:ext uri="{FF2B5EF4-FFF2-40B4-BE49-F238E27FC236}">
                <a16:creationId xmlns:a16="http://schemas.microsoft.com/office/drawing/2014/main" id="{6992C06D-D079-4196-9E3A-95183570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254" y="1647722"/>
            <a:ext cx="184414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 administrative data,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Quality indicators of: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Technical quality of care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Continuity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 service utilization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68">
            <a:extLst>
              <a:ext uri="{FF2B5EF4-FFF2-40B4-BE49-F238E27FC236}">
                <a16:creationId xmlns:a16="http://schemas.microsoft.com/office/drawing/2014/main" id="{3C48F47D-4803-4F2F-AFAD-7390548D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266" y="4557610"/>
            <a:ext cx="184414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on regional context from case studies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primary care policies / innovations / strategies have been adopted in each of the three study regions?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69">
            <a:extLst>
              <a:ext uri="{FF2B5EF4-FFF2-40B4-BE49-F238E27FC236}">
                <a16:creationId xmlns:a16="http://schemas.microsoft.com/office/drawing/2014/main" id="{E469DD00-667A-4B2B-8715-12A50375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254" y="4557610"/>
            <a:ext cx="19880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on performance reporting from patient-citizen dialogues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performance information should be publicly reported? Uses? Formats?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94" name="AutoShape 70">
            <a:extLst>
              <a:ext uri="{FF2B5EF4-FFF2-40B4-BE49-F238E27FC236}">
                <a16:creationId xmlns:a16="http://schemas.microsoft.com/office/drawing/2014/main" id="{4959CB54-CBCF-47E9-B846-B2D7CD935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0892" y="2995510"/>
            <a:ext cx="114300" cy="13811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95" name="AutoShape 71">
            <a:extLst>
              <a:ext uri="{FF2B5EF4-FFF2-40B4-BE49-F238E27FC236}">
                <a16:creationId xmlns:a16="http://schemas.microsoft.com/office/drawing/2014/main" id="{C3D408E0-C6AC-428D-A32E-9619EE5702E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5056" y="2989160"/>
            <a:ext cx="92075" cy="1444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96" name="AutoShape 72">
            <a:extLst>
              <a:ext uri="{FF2B5EF4-FFF2-40B4-BE49-F238E27FC236}">
                <a16:creationId xmlns:a16="http://schemas.microsoft.com/office/drawing/2014/main" id="{505794A2-B2DE-4700-AB29-91E2BF55AA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24867" y="4398861"/>
            <a:ext cx="98425" cy="984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97" name="AutoShape 73">
            <a:extLst>
              <a:ext uri="{FF2B5EF4-FFF2-40B4-BE49-F238E27FC236}">
                <a16:creationId xmlns:a16="http://schemas.microsoft.com/office/drawing/2014/main" id="{7243250B-CA3D-460B-8CA8-D5B26754B18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02830" y="4382985"/>
            <a:ext cx="114300" cy="1143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67" name="AutoShape 74">
            <a:extLst>
              <a:ext uri="{FF2B5EF4-FFF2-40B4-BE49-F238E27FC236}">
                <a16:creationId xmlns:a16="http://schemas.microsoft.com/office/drawing/2014/main" id="{49DCD505-6755-48BA-ACFF-BA156CB45CE4}"/>
              </a:ext>
            </a:extLst>
          </p:cNvPr>
          <p:cNvSpPr>
            <a:spLocks/>
          </p:cNvSpPr>
          <p:nvPr/>
        </p:nvSpPr>
        <p:spPr bwMode="auto">
          <a:xfrm>
            <a:off x="2913592" y="1708047"/>
            <a:ext cx="96884" cy="1150938"/>
          </a:xfrm>
          <a:prstGeom prst="leftBrace">
            <a:avLst>
              <a:gd name="adj1" fmla="val 10416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8" name="Text Box 75">
            <a:extLst>
              <a:ext uri="{FF2B5EF4-FFF2-40B4-BE49-F238E27FC236}">
                <a16:creationId xmlns:a16="http://schemas.microsoft.com/office/drawing/2014/main" id="{CB5418A0-C236-41D3-830B-4F257B09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827" y="1723922"/>
            <a:ext cx="140286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Quantitative Data,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Performance as organized by the Patient’s Medical Home Model (aka ‘health home’ in NS)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AutoShape 76">
            <a:extLst>
              <a:ext uri="{FF2B5EF4-FFF2-40B4-BE49-F238E27FC236}">
                <a16:creationId xmlns:a16="http://schemas.microsoft.com/office/drawing/2014/main" id="{6B94E03C-5287-4457-B53B-3E3BBA5FC4A4}"/>
              </a:ext>
            </a:extLst>
          </p:cNvPr>
          <p:cNvSpPr>
            <a:spLocks/>
          </p:cNvSpPr>
          <p:nvPr/>
        </p:nvSpPr>
        <p:spPr bwMode="auto">
          <a:xfrm>
            <a:off x="2989792" y="4627460"/>
            <a:ext cx="96884" cy="1149350"/>
          </a:xfrm>
          <a:prstGeom prst="leftBrace">
            <a:avLst>
              <a:gd name="adj1" fmla="val 104023"/>
              <a:gd name="adj2" fmla="val 500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0" name="Text Box 77">
            <a:extLst>
              <a:ext uri="{FF2B5EF4-FFF2-40B4-BE49-F238E27FC236}">
                <a16:creationId xmlns:a16="http://schemas.microsoft.com/office/drawing/2014/main" id="{E00949F2-609A-4C21-BDE4-78B6B10C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827" y="4633810"/>
            <a:ext cx="140286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Qualitative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5663"/>
            <a:ext cx="8412480" cy="822960"/>
          </a:xfrm>
        </p:spPr>
        <p:txBody>
          <a:bodyPr/>
          <a:lstStyle/>
          <a:p>
            <a:r>
              <a:rPr lang="en-US" dirty="0"/>
              <a:t>Portrait of Performance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671" y="2320030"/>
            <a:ext cx="2569029" cy="1491926"/>
          </a:xfrm>
        </p:spPr>
        <p:txBody>
          <a:bodyPr>
            <a:normAutofit/>
          </a:bodyPr>
          <a:lstStyle/>
          <a:p>
            <a:r>
              <a:rPr lang="en-US" sz="2000" dirty="0"/>
              <a:t>Create </a:t>
            </a:r>
            <a:r>
              <a:rPr lang="en-US" sz="2000" b="1" dirty="0"/>
              <a:t>regional</a:t>
            </a:r>
            <a:r>
              <a:rPr lang="en-US" sz="2000" dirty="0"/>
              <a:t> level performance portraits using case study, survey, administrative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" y="928623"/>
            <a:ext cx="5871027" cy="57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14" y="2057400"/>
            <a:ext cx="3115886" cy="27432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What does it mean to be a health home?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352800" y="228601"/>
            <a:ext cx="5715000" cy="6476999"/>
          </a:xfrm>
          <a:prstGeom prst="rect">
            <a:avLst/>
          </a:prstGeom>
          <a:ln>
            <a:noFill/>
          </a:ln>
        </p:spPr>
        <p:txBody>
          <a:bodyPr vert="horz" lIns="91364" tIns="45683" rIns="91364" bIns="456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  <a:buFont typeface="Arial" pitchFamily="34" charset="0"/>
              <a:buNone/>
            </a:pPr>
            <a:endParaRPr lang="en-US" sz="2000" i="1" dirty="0">
              <a:solidFill>
                <a:prstClr val="black"/>
              </a:solidFill>
            </a:endParaRP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Person– and family- centred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Timely access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Every patient has a </a:t>
            </a:r>
            <a:r>
              <a:rPr lang="en-US" sz="2000" b="1" dirty="0">
                <a:solidFill>
                  <a:prstClr val="black"/>
                </a:solidFill>
              </a:rPr>
              <a:t>most responsible provider 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Comprehensive </a:t>
            </a:r>
            <a:r>
              <a:rPr lang="en-US" sz="2000" dirty="0">
                <a:solidFill>
                  <a:prstClr val="black"/>
                </a:solidFill>
              </a:rPr>
              <a:t>scope of services carried out by teams or networks of providers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Continuity and coordination of</a:t>
            </a:r>
            <a:r>
              <a:rPr lang="en-US" sz="2000" dirty="0">
                <a:solidFill>
                  <a:prstClr val="black"/>
                </a:solidFill>
              </a:rPr>
              <a:t> relationships, &amp; information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Ideal sites for </a:t>
            </a:r>
            <a:r>
              <a:rPr lang="en-US" sz="2000" b="1" dirty="0">
                <a:solidFill>
                  <a:prstClr val="black"/>
                </a:solidFill>
              </a:rPr>
              <a:t>training and research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Electronic medical records </a:t>
            </a:r>
            <a:r>
              <a:rPr lang="en-US" sz="2000" b="1" dirty="0">
                <a:solidFill>
                  <a:prstClr val="black"/>
                </a:solidFill>
              </a:rPr>
              <a:t>(EMR) </a:t>
            </a:r>
          </a:p>
          <a:p>
            <a:pPr marL="548192" lvl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Commitment to </a:t>
            </a:r>
            <a:r>
              <a:rPr lang="en-US" sz="2000" b="1" dirty="0">
                <a:solidFill>
                  <a:prstClr val="black"/>
                </a:solidFill>
              </a:rPr>
              <a:t>continuous quality improvement and safety</a:t>
            </a:r>
          </a:p>
          <a:p>
            <a:pPr marL="548192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Strongly </a:t>
            </a:r>
            <a:r>
              <a:rPr lang="en-US" sz="2000" b="1" dirty="0">
                <a:solidFill>
                  <a:prstClr val="black"/>
                </a:solidFill>
              </a:rPr>
              <a:t>supported</a:t>
            </a:r>
            <a:r>
              <a:rPr lang="en-US" sz="2000" dirty="0">
                <a:solidFill>
                  <a:prstClr val="black"/>
                </a:solidFill>
              </a:rPr>
              <a:t> by governance structures, practice management, the public, etc. </a:t>
            </a:r>
          </a:p>
          <a:p>
            <a:pPr marL="548192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Health homes work in </a:t>
            </a:r>
            <a:r>
              <a:rPr lang="en-US" sz="2000" b="1" dirty="0">
                <a:solidFill>
                  <a:prstClr val="black"/>
                </a:solidFill>
              </a:rPr>
              <a:t>collaboration </a:t>
            </a:r>
            <a:r>
              <a:rPr lang="en-US" sz="2000" dirty="0">
                <a:solidFill>
                  <a:prstClr val="black"/>
                </a:solidFill>
              </a:rPr>
              <a:t>with other health homes to foster collaboration </a:t>
            </a:r>
          </a:p>
          <a:p>
            <a:pPr marL="454544" lvl="1" indent="0">
              <a:spcBef>
                <a:spcPts val="0"/>
              </a:spcBef>
              <a:buFont typeface="Arial" pitchFamily="34" charset="0"/>
              <a:buNone/>
            </a:pP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0" y="6616440"/>
            <a:ext cx="9144000" cy="24156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pPr defTabSz="913368"/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3124200" cy="1292662"/>
          </a:xfrm>
          <a:prstGeom prst="rect">
            <a:avLst/>
          </a:prstGeom>
          <a:noFill/>
        </p:spPr>
        <p:txBody>
          <a:bodyPr wrap="square" lIns="91364" tIns="45683" rIns="91364" bIns="45683" rtlCol="0">
            <a:spAutoFit/>
          </a:bodyPr>
          <a:lstStyle/>
          <a:p>
            <a:pPr marL="0" lvl="1" algn="ctr" defTabSz="913368"/>
            <a:r>
              <a:rPr lang="en-US" sz="1200" i="1" dirty="0">
                <a:solidFill>
                  <a:prstClr val="black"/>
                </a:solidFill>
              </a:rPr>
              <a:t>Adapted from: A Vision for Canada: Family Practice - The Patient's Medical Home </a:t>
            </a:r>
            <a:r>
              <a:rPr lang="en-US" sz="1200" dirty="0">
                <a:solidFill>
                  <a:prstClr val="black"/>
                </a:solidFill>
              </a:rPr>
              <a:t>(College of Family Physicians of Canada, 2011)</a:t>
            </a:r>
          </a:p>
          <a:p>
            <a:pPr marL="0" lvl="1" algn="ctr" defTabSz="913368"/>
            <a:endParaRPr lang="en-US" sz="1400" i="1" dirty="0">
              <a:solidFill>
                <a:prstClr val="black"/>
              </a:solidFill>
            </a:endParaRPr>
          </a:p>
          <a:p>
            <a:pPr marL="0" lvl="1" algn="ctr" defTabSz="913368"/>
            <a:endParaRPr lang="en-US" sz="1000" dirty="0">
              <a:solidFill>
                <a:prstClr val="black"/>
              </a:solidFill>
            </a:endParaRPr>
          </a:p>
          <a:p>
            <a:pPr algn="ctr" defTabSz="913368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2" name="Picture 10" descr="Image result for house outline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40605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:\Primary Health Care\By Topic\Communications\Logos\Nova Scotia Health\Horizontal\RGB\Nova_Scotia_Health_Authority_Horiz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77265"/>
            <a:ext cx="2325939" cy="6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25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of patient reported dimensions of primary care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Iterative, theory-driven process </a:t>
            </a:r>
          </a:p>
          <a:p>
            <a:r>
              <a:rPr lang="en-US" dirty="0"/>
              <a:t>Simplify reporting of a large patient survey dataset</a:t>
            </a:r>
          </a:p>
          <a:p>
            <a:r>
              <a:rPr lang="en-US" dirty="0"/>
              <a:t>Seven patient reported dimensions of primary care performance:</a:t>
            </a:r>
          </a:p>
          <a:p>
            <a:pPr lvl="1"/>
            <a:r>
              <a:rPr lang="en-US" dirty="0"/>
              <a:t>Accessibility orientation</a:t>
            </a:r>
          </a:p>
          <a:p>
            <a:pPr lvl="1"/>
            <a:r>
              <a:rPr lang="en-US" dirty="0"/>
              <a:t>Relationship based care</a:t>
            </a:r>
          </a:p>
          <a:p>
            <a:pPr lvl="1"/>
            <a:r>
              <a:rPr lang="en-US" dirty="0"/>
              <a:t>Promoting health</a:t>
            </a:r>
          </a:p>
          <a:p>
            <a:pPr lvl="1"/>
            <a:r>
              <a:rPr lang="en-US" dirty="0"/>
              <a:t>Self management support</a:t>
            </a:r>
          </a:p>
          <a:p>
            <a:pPr lvl="1"/>
            <a:r>
              <a:rPr lang="en-US" dirty="0"/>
              <a:t>Coordination orientation</a:t>
            </a:r>
          </a:p>
          <a:p>
            <a:pPr lvl="1"/>
            <a:r>
              <a:rPr lang="en-US" dirty="0"/>
              <a:t>Safe care</a:t>
            </a:r>
          </a:p>
          <a:p>
            <a:pPr lvl="1"/>
            <a:r>
              <a:rPr lang="en-US" dirty="0"/>
              <a:t>Equity orientation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9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FORMATION slide template.potx" id="{E9EE212F-749A-4D99-AA6F-3FA3CBCDF2A0}" vid="{8BB20F2A-EE21-459C-99AB-8E54843C2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774</Words>
  <Application>Microsoft Office PowerPoint</Application>
  <PresentationFormat>On-screen Show (4:3)</PresentationFormat>
  <Paragraphs>116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Local supportive and integrated organizations</vt:lpstr>
      <vt:lpstr>Issue: Primary care performance measurement and reporting framework needed to advance this health sector</vt:lpstr>
      <vt:lpstr>TRANSFORMATION</vt:lpstr>
      <vt:lpstr>Our data sources</vt:lpstr>
      <vt:lpstr>Portrait of Performance in Primary Care</vt:lpstr>
      <vt:lpstr>What does it mean to be a health home?</vt:lpstr>
      <vt:lpstr>Construction of patient reported dimensions of primary care performance</vt:lpstr>
      <vt:lpstr>Mean clinic scores, by dimension and region</vt:lpstr>
      <vt:lpstr>Mean, min and max clinic scores, by dimension</vt:lpstr>
      <vt:lpstr>A closer look: Accessibility and relationship-based care</vt:lpstr>
      <vt:lpstr>A closer look: Example showing all clinics</vt:lpstr>
      <vt:lpstr>Team Climate Inventory:  Mean, min and max clinic scores, by scale</vt:lpstr>
      <vt:lpstr>Findings Summary (preliminary)</vt:lpstr>
      <vt:lpstr>Findings Summary (preliminary)</vt:lpstr>
      <vt:lpstr>Impact</vt:lpstr>
      <vt:lpstr>PowerPoint Presentation</vt:lpstr>
    </vt:vector>
  </TitlesOfParts>
  <Company>PopdataBC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Blackman, Stephanie</dc:creator>
  <cp:lastModifiedBy>Blackman, Stephanie</cp:lastModifiedBy>
  <cp:revision>29</cp:revision>
  <dcterms:created xsi:type="dcterms:W3CDTF">2018-02-27T18:45:36Z</dcterms:created>
  <dcterms:modified xsi:type="dcterms:W3CDTF">2018-03-19T14:36:24Z</dcterms:modified>
</cp:coreProperties>
</file>