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6"/>
  </p:notesMasterIdLst>
  <p:sldIdLst>
    <p:sldId id="256" r:id="rId2"/>
    <p:sldId id="264" r:id="rId3"/>
    <p:sldId id="267" r:id="rId4"/>
    <p:sldId id="278" r:id="rId5"/>
    <p:sldId id="270" r:id="rId6"/>
    <p:sldId id="273" r:id="rId7"/>
    <p:sldId id="261" r:id="rId8"/>
    <p:sldId id="279" r:id="rId9"/>
    <p:sldId id="280" r:id="rId10"/>
    <p:sldId id="263" r:id="rId11"/>
    <p:sldId id="281" r:id="rId12"/>
    <p:sldId id="258" r:id="rId13"/>
    <p:sldId id="259" r:id="rId14"/>
    <p:sldId id="260"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76F"/>
    <a:srgbClr val="702A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3969" autoAdjust="0"/>
  </p:normalViewPr>
  <p:slideViewPr>
    <p:cSldViewPr snapToGrid="0">
      <p:cViewPr varScale="1">
        <p:scale>
          <a:sx n="92" d="100"/>
          <a:sy n="92" d="100"/>
        </p:scale>
        <p:origin x="115" y="6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lackmsl\AppData\Local\Huddle\Huddle\Files\3a30f93c-b854-4f56-94ad-fc82646bdec3\2018_May_NSHA%20presentation_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lackmsl\AppData\Local\Huddle\Huddle\Files\3a30f93c-b854-4f56-94ad-fc82646bdec3\2018_May_NSHA%20presentation_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lackmsl\AppData\Local\Huddle\Huddle\Files\3a30f93c-b854-4f56-94ad-fc82646bdec3\2018_May_NSHA%20presentation_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blackmsl\AppData\Local\Huddle\Huddle\Files\3a30f93c-b854-4f56-94ad-fc82646bdec3\2018_May_NSHA%20presentation_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blackmsl\AppData\Local\Huddle\Huddle\Files\3a30f93c-b854-4f56-94ad-fc82646bdec3\2018_May_NSHA%20presentation_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blackmsl\AppData\Local\Huddle\Huddle\Files\3a30f93c-b854-4f56-94ad-fc82646bdec3\2018_May_NSHA%20presentation_graph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n-US" sz="2400" dirty="0"/>
              <a:t>Patient-Centred Care Means in Central Zone, </a:t>
            </a:r>
          </a:p>
          <a:p>
            <a:pPr>
              <a:defRPr/>
            </a:pPr>
            <a:r>
              <a:rPr lang="en-US" sz="1800" dirty="0"/>
              <a:t>(+/- 1 S.D.)</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5.0921412789334965E-2"/>
          <c:y val="0.11539530937251338"/>
          <c:w val="0.93665622544336891"/>
          <c:h val="0.74354840823131363"/>
        </c:manualLayout>
      </c:layout>
      <c:barChart>
        <c:barDir val="col"/>
        <c:grouping val="clustered"/>
        <c:varyColors val="0"/>
        <c:ser>
          <c:idx val="0"/>
          <c:order val="0"/>
          <c:tx>
            <c:strRef>
              <c:f>Sheet1!$A$2</c:f>
              <c:strCache>
                <c:ptCount val="1"/>
                <c:pt idx="0">
                  <c:v>Mean</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dLbl>
              <c:idx val="0"/>
              <c:layout>
                <c:manualLayout>
                  <c:x val="-3.571429008097645E-2"/>
                  <c:y val="6.838905365884129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BD6-47B2-86FF-C4284BE05F82}"/>
                </c:ext>
              </c:extLst>
            </c:dLbl>
            <c:dLbl>
              <c:idx val="1"/>
              <c:layout>
                <c:manualLayout>
                  <c:x val="-3.571429008097649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BD6-47B2-86FF-C4284BE05F82}"/>
                </c:ext>
              </c:extLst>
            </c:dLbl>
            <c:dLbl>
              <c:idx val="2"/>
              <c:layout>
                <c:manualLayout>
                  <c:x val="-3.7267085301888457E-2"/>
                  <c:y val="2.279635121961376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BD6-47B2-86FF-C4284BE05F82}"/>
                </c:ext>
              </c:extLst>
            </c:dLbl>
            <c:dLbl>
              <c:idx val="3"/>
              <c:layout>
                <c:manualLayout>
                  <c:x val="-3.7267085301888568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BD6-47B2-86FF-C4284BE05F8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errBars>
            <c:errBarType val="both"/>
            <c:errValType val="cust"/>
            <c:noEndCap val="0"/>
            <c:plus>
              <c:numRef>
                <c:f>Sheet1!$B$3:$E$3</c:f>
                <c:numCache>
                  <c:formatCode>General</c:formatCode>
                  <c:ptCount val="4"/>
                  <c:pt idx="0">
                    <c:v>0.81901999999999997</c:v>
                  </c:pt>
                  <c:pt idx="1">
                    <c:v>0.87768999999999997</c:v>
                  </c:pt>
                  <c:pt idx="2">
                    <c:v>0.83953</c:v>
                  </c:pt>
                  <c:pt idx="3">
                    <c:v>0.39062000000000002</c:v>
                  </c:pt>
                </c:numCache>
              </c:numRef>
            </c:plus>
            <c:minus>
              <c:numRef>
                <c:f>Sheet1!$B$3:$E$3</c:f>
                <c:numCache>
                  <c:formatCode>General</c:formatCode>
                  <c:ptCount val="4"/>
                  <c:pt idx="0">
                    <c:v>0.81901999999999997</c:v>
                  </c:pt>
                  <c:pt idx="1">
                    <c:v>0.87768999999999997</c:v>
                  </c:pt>
                  <c:pt idx="2">
                    <c:v>0.83953</c:v>
                  </c:pt>
                  <c:pt idx="3">
                    <c:v>0.39062000000000002</c:v>
                  </c:pt>
                </c:numCache>
              </c:numRef>
            </c:minus>
            <c:spPr>
              <a:noFill/>
              <a:ln w="19050">
                <a:solidFill>
                  <a:schemeClr val="tx1">
                    <a:lumMod val="50000"/>
                    <a:lumOff val="50000"/>
                  </a:schemeClr>
                </a:solidFill>
              </a:ln>
              <a:effectLst/>
            </c:spPr>
          </c:errBars>
          <c:cat>
            <c:strRef>
              <c:f>Sheet1!$B$1:$E$1</c:f>
              <c:strCache>
                <c:ptCount val="4"/>
                <c:pt idx="0">
                  <c:v>Relationship-based care</c:v>
                </c:pt>
                <c:pt idx="1">
                  <c:v>Promoting health</c:v>
                </c:pt>
                <c:pt idx="2">
                  <c:v>Self-management support</c:v>
                </c:pt>
                <c:pt idx="3">
                  <c:v>Equity orientation</c:v>
                </c:pt>
              </c:strCache>
            </c:strRef>
          </c:cat>
          <c:val>
            <c:numRef>
              <c:f>Sheet1!$B$2:$E$2</c:f>
              <c:numCache>
                <c:formatCode>0.00</c:formatCode>
                <c:ptCount val="4"/>
                <c:pt idx="0">
                  <c:v>7.5704000000000002</c:v>
                </c:pt>
                <c:pt idx="1">
                  <c:v>7.2259000000000002</c:v>
                </c:pt>
                <c:pt idx="2">
                  <c:v>7.5757000000000003</c:v>
                </c:pt>
                <c:pt idx="3">
                  <c:v>9.0878999999999994</c:v>
                </c:pt>
              </c:numCache>
            </c:numRef>
          </c:val>
          <c:extLst>
            <c:ext xmlns:c16="http://schemas.microsoft.com/office/drawing/2014/chart" uri="{C3380CC4-5D6E-409C-BE32-E72D297353CC}">
              <c16:uniqueId val="{00000000-7850-4366-B04B-9516D619D324}"/>
            </c:ext>
          </c:extLst>
        </c:ser>
        <c:dLbls>
          <c:dLblPos val="outEnd"/>
          <c:showLegendKey val="0"/>
          <c:showVal val="1"/>
          <c:showCatName val="0"/>
          <c:showSerName val="0"/>
          <c:showPercent val="0"/>
          <c:showBubbleSize val="0"/>
        </c:dLbls>
        <c:gapWidth val="100"/>
        <c:overlap val="-24"/>
        <c:axId val="587424576"/>
        <c:axId val="587424904"/>
      </c:barChart>
      <c:catAx>
        <c:axId val="58742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87424904"/>
        <c:crosses val="autoZero"/>
        <c:auto val="1"/>
        <c:lblAlgn val="ctr"/>
        <c:lblOffset val="100"/>
        <c:noMultiLvlLbl val="0"/>
      </c:catAx>
      <c:valAx>
        <c:axId val="58742490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87424576"/>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n-US" sz="2400" dirty="0"/>
              <a:t>Mean Relationship-Based Care and Promoting Health in Central</a:t>
            </a:r>
            <a:r>
              <a:rPr lang="en-US" sz="2400" baseline="0" dirty="0"/>
              <a:t> Zone</a:t>
            </a:r>
            <a:r>
              <a:rPr lang="en-US" sz="2400" dirty="0"/>
              <a:t>, </a:t>
            </a:r>
            <a:r>
              <a:rPr lang="en-US" sz="1800" dirty="0"/>
              <a:t>(+/- 1 S.D.) </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Mean</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dLbl>
              <c:idx val="0"/>
              <c:layout>
                <c:manualLayout>
                  <c:x val="-3.4074496312722378E-2"/>
                  <c:y val="5.762691022430707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648-4135-A880-86E5F5D3700E}"/>
                </c:ext>
              </c:extLst>
            </c:dLbl>
            <c:dLbl>
              <c:idx val="1"/>
              <c:layout>
                <c:manualLayout>
                  <c:x val="-3.5623337054209905E-2"/>
                  <c:y val="5.76269102243065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648-4135-A880-86E5F5D3700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errBars>
            <c:errBarType val="both"/>
            <c:errValType val="cust"/>
            <c:noEndCap val="0"/>
            <c:plus>
              <c:numRef>
                <c:f>Sheet1!$B$3:$H$3</c:f>
                <c:numCache>
                  <c:formatCode>General</c:formatCode>
                  <c:ptCount val="7"/>
                  <c:pt idx="0">
                    <c:v>0.81901999999999997</c:v>
                  </c:pt>
                  <c:pt idx="1">
                    <c:v>0.87768999999999997</c:v>
                  </c:pt>
                  <c:pt idx="2">
                    <c:v>0.83953</c:v>
                  </c:pt>
                  <c:pt idx="3">
                    <c:v>0.39062000000000002</c:v>
                  </c:pt>
                  <c:pt idx="4">
                    <c:v>0.89529000000000003</c:v>
                  </c:pt>
                  <c:pt idx="5">
                    <c:v>0.62855000000000005</c:v>
                  </c:pt>
                  <c:pt idx="6">
                    <c:v>0.81269999999999998</c:v>
                  </c:pt>
                </c:numCache>
              </c:numRef>
            </c:plus>
            <c:minus>
              <c:numRef>
                <c:f>Sheet1!$B$3:$H$3</c:f>
                <c:numCache>
                  <c:formatCode>General</c:formatCode>
                  <c:ptCount val="7"/>
                  <c:pt idx="0">
                    <c:v>0.81901999999999997</c:v>
                  </c:pt>
                  <c:pt idx="1">
                    <c:v>0.87768999999999997</c:v>
                  </c:pt>
                  <c:pt idx="2">
                    <c:v>0.83953</c:v>
                  </c:pt>
                  <c:pt idx="3">
                    <c:v>0.39062000000000002</c:v>
                  </c:pt>
                  <c:pt idx="4">
                    <c:v>0.89529000000000003</c:v>
                  </c:pt>
                  <c:pt idx="5">
                    <c:v>0.62855000000000005</c:v>
                  </c:pt>
                  <c:pt idx="6">
                    <c:v>0.81269999999999998</c:v>
                  </c:pt>
                </c:numCache>
              </c:numRef>
            </c:minus>
            <c:spPr>
              <a:noFill/>
              <a:ln w="19050">
                <a:solidFill>
                  <a:schemeClr val="tx1">
                    <a:lumMod val="50000"/>
                    <a:lumOff val="50000"/>
                  </a:schemeClr>
                </a:solidFill>
              </a:ln>
              <a:effectLst/>
            </c:spPr>
          </c:errBars>
          <c:cat>
            <c:strRef>
              <c:f>Sheet1!$B$1:$C$1</c:f>
              <c:strCache>
                <c:ptCount val="2"/>
                <c:pt idx="0">
                  <c:v>Relationship-based care</c:v>
                </c:pt>
                <c:pt idx="1">
                  <c:v>Promoting health</c:v>
                </c:pt>
              </c:strCache>
            </c:strRef>
          </c:cat>
          <c:val>
            <c:numRef>
              <c:f>Sheet1!$B$2:$C$2</c:f>
              <c:numCache>
                <c:formatCode>0.00</c:formatCode>
                <c:ptCount val="2"/>
                <c:pt idx="0">
                  <c:v>7.5704000000000002</c:v>
                </c:pt>
                <c:pt idx="1">
                  <c:v>7.2259000000000002</c:v>
                </c:pt>
              </c:numCache>
            </c:numRef>
          </c:val>
          <c:extLst>
            <c:ext xmlns:c16="http://schemas.microsoft.com/office/drawing/2014/chart" uri="{C3380CC4-5D6E-409C-BE32-E72D297353CC}">
              <c16:uniqueId val="{00000000-F648-4135-A880-86E5F5D3700E}"/>
            </c:ext>
          </c:extLst>
        </c:ser>
        <c:dLbls>
          <c:showLegendKey val="0"/>
          <c:showVal val="1"/>
          <c:showCatName val="0"/>
          <c:showSerName val="0"/>
          <c:showPercent val="0"/>
          <c:showBubbleSize val="0"/>
        </c:dLbls>
        <c:gapWidth val="100"/>
        <c:overlap val="-24"/>
        <c:axId val="1667545920"/>
        <c:axId val="1772230416"/>
      </c:barChart>
      <c:catAx>
        <c:axId val="1667545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772230416"/>
        <c:crosses val="autoZero"/>
        <c:auto val="1"/>
        <c:lblAlgn val="ctr"/>
        <c:lblOffset val="100"/>
        <c:noMultiLvlLbl val="0"/>
      </c:catAx>
      <c:valAx>
        <c:axId val="1772230416"/>
        <c:scaling>
          <c:orientation val="minMax"/>
          <c:max val="10"/>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667545920"/>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n-US" sz="2400" dirty="0"/>
              <a:t>Mean Self-Management Support and Equity Orientation in Central Zone,</a:t>
            </a:r>
            <a:r>
              <a:rPr lang="en-US" dirty="0"/>
              <a:t> </a:t>
            </a:r>
            <a:r>
              <a:rPr lang="en-US" sz="1800" dirty="0"/>
              <a:t>(+/- 1 S.D.)</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dLbl>
              <c:idx val="0"/>
              <c:layout>
                <c:manualLayout>
                  <c:x val="-4.0940916390525051E-2"/>
                  <c:y val="5.987333724788669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CD-4E53-BB97-EF226ABCA688}"/>
                </c:ext>
              </c:extLst>
            </c:dLbl>
            <c:dLbl>
              <c:idx val="1"/>
              <c:layout>
                <c:manualLayout>
                  <c:x val="-2.9477459801178135E-2"/>
                  <c:y val="1.19746674495773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ECD-4E53-BB97-EF226ABCA68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errBars>
            <c:errBarType val="both"/>
            <c:errValType val="cust"/>
            <c:noEndCap val="0"/>
            <c:plus>
              <c:numRef>
                <c:f>Sheet1!$D$3:$E$3</c:f>
                <c:numCache>
                  <c:formatCode>General</c:formatCode>
                  <c:ptCount val="2"/>
                  <c:pt idx="0">
                    <c:v>0.83953</c:v>
                  </c:pt>
                  <c:pt idx="1">
                    <c:v>0.39062000000000002</c:v>
                  </c:pt>
                </c:numCache>
              </c:numRef>
            </c:plus>
            <c:minus>
              <c:numRef>
                <c:f>Sheet1!$D$3:$E$3</c:f>
                <c:numCache>
                  <c:formatCode>General</c:formatCode>
                  <c:ptCount val="2"/>
                  <c:pt idx="0">
                    <c:v>0.83953</c:v>
                  </c:pt>
                  <c:pt idx="1">
                    <c:v>0.39062000000000002</c:v>
                  </c:pt>
                </c:numCache>
              </c:numRef>
            </c:minus>
            <c:spPr>
              <a:noFill/>
              <a:ln w="19050">
                <a:solidFill>
                  <a:schemeClr val="tx1">
                    <a:lumMod val="50000"/>
                    <a:lumOff val="50000"/>
                  </a:schemeClr>
                </a:solidFill>
              </a:ln>
              <a:effectLst/>
            </c:spPr>
          </c:errBars>
          <c:cat>
            <c:strRef>
              <c:f>Sheet1!$D$1:$E$1</c:f>
              <c:strCache>
                <c:ptCount val="2"/>
                <c:pt idx="0">
                  <c:v>Self-management support</c:v>
                </c:pt>
                <c:pt idx="1">
                  <c:v>Equity orientation</c:v>
                </c:pt>
              </c:strCache>
            </c:strRef>
          </c:cat>
          <c:val>
            <c:numRef>
              <c:f>Sheet1!$D$2:$E$2</c:f>
              <c:numCache>
                <c:formatCode>0.00</c:formatCode>
                <c:ptCount val="2"/>
                <c:pt idx="0">
                  <c:v>7.5757000000000003</c:v>
                </c:pt>
                <c:pt idx="1">
                  <c:v>9.0878999999999994</c:v>
                </c:pt>
              </c:numCache>
            </c:numRef>
          </c:val>
          <c:extLst>
            <c:ext xmlns:c16="http://schemas.microsoft.com/office/drawing/2014/chart" uri="{C3380CC4-5D6E-409C-BE32-E72D297353CC}">
              <c16:uniqueId val="{00000000-AECD-4E53-BB97-EF226ABCA688}"/>
            </c:ext>
          </c:extLst>
        </c:ser>
        <c:dLbls>
          <c:showLegendKey val="0"/>
          <c:showVal val="0"/>
          <c:showCatName val="0"/>
          <c:showSerName val="0"/>
          <c:showPercent val="0"/>
          <c:showBubbleSize val="0"/>
        </c:dLbls>
        <c:gapWidth val="100"/>
        <c:overlap val="-24"/>
        <c:axId val="1784542992"/>
        <c:axId val="1785755392"/>
      </c:barChart>
      <c:catAx>
        <c:axId val="178454299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785755392"/>
        <c:crosses val="autoZero"/>
        <c:auto val="1"/>
        <c:lblAlgn val="ctr"/>
        <c:lblOffset val="100"/>
        <c:noMultiLvlLbl val="0"/>
      </c:catAx>
      <c:valAx>
        <c:axId val="1785755392"/>
        <c:scaling>
          <c:orientation val="minMax"/>
          <c:max val="10"/>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784542992"/>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cap="none" spc="20" baseline="0">
                <a:solidFill>
                  <a:schemeClr val="tx1">
                    <a:lumMod val="50000"/>
                    <a:lumOff val="50000"/>
                  </a:schemeClr>
                </a:solidFill>
                <a:latin typeface="+mn-lt"/>
                <a:ea typeface="+mn-ea"/>
                <a:cs typeface="+mn-cs"/>
              </a:defRPr>
            </a:pPr>
            <a:r>
              <a:rPr lang="en-US" sz="2400" dirty="0"/>
              <a:t>Mean Accessibility Orientation in Central Zone, </a:t>
            </a:r>
          </a:p>
          <a:p>
            <a:pPr>
              <a:defRPr sz="2400"/>
            </a:pPr>
            <a:r>
              <a:rPr lang="en-US" sz="1800" dirty="0"/>
              <a:t>(+/- 1 S.D.)</a:t>
            </a:r>
          </a:p>
        </c:rich>
      </c:tx>
      <c:overlay val="0"/>
      <c:spPr>
        <a:noFill/>
        <a:ln>
          <a:noFill/>
        </a:ln>
        <a:effectLst/>
      </c:spPr>
      <c:txPr>
        <a:bodyPr rot="0" spcFirstLastPara="1" vertOverflow="ellipsis" vert="horz" wrap="square" anchor="ctr" anchorCtr="1"/>
        <a:lstStyle/>
        <a:p>
          <a:pPr>
            <a:defRPr sz="2400"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5.3991032970863571E-2"/>
          <c:y val="0.14458752726958551"/>
          <c:w val="0.93668233630386111"/>
          <c:h val="0.77366064035826654"/>
        </c:manualLayout>
      </c:layout>
      <c:barChart>
        <c:barDir val="col"/>
        <c:grouping val="clustered"/>
        <c:varyColors val="0"/>
        <c:ser>
          <c:idx val="0"/>
          <c:order val="0"/>
          <c:tx>
            <c:strRef>
              <c:f>Sheet1!$F$1</c:f>
              <c:strCache>
                <c:ptCount val="1"/>
                <c:pt idx="0">
                  <c:v>Accessibility orientation</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dLbl>
              <c:idx val="0"/>
              <c:layout>
                <c:manualLayout>
                  <c:x val="-4.1128605547533864E-2"/>
                  <c:y val="5.773412244133889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9E6-4215-8FCB-89D1DFE3575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errBars>
            <c:errBarType val="both"/>
            <c:errValType val="cust"/>
            <c:noEndCap val="0"/>
            <c:plus>
              <c:numRef>
                <c:f>Sheet1!$F$3</c:f>
                <c:numCache>
                  <c:formatCode>General</c:formatCode>
                  <c:ptCount val="1"/>
                  <c:pt idx="0">
                    <c:v>0.89529000000000003</c:v>
                  </c:pt>
                </c:numCache>
              </c:numRef>
            </c:plus>
            <c:minus>
              <c:numRef>
                <c:f>Sheet1!$F$3</c:f>
                <c:numCache>
                  <c:formatCode>General</c:formatCode>
                  <c:ptCount val="1"/>
                  <c:pt idx="0">
                    <c:v>0.89529000000000003</c:v>
                  </c:pt>
                </c:numCache>
              </c:numRef>
            </c:minus>
            <c:spPr>
              <a:noFill/>
              <a:ln w="19050">
                <a:solidFill>
                  <a:schemeClr val="tx1">
                    <a:lumMod val="50000"/>
                    <a:lumOff val="50000"/>
                  </a:schemeClr>
                </a:solidFill>
              </a:ln>
              <a:effectLst/>
            </c:spPr>
          </c:errBars>
          <c:val>
            <c:numRef>
              <c:f>Sheet1!$F$2</c:f>
              <c:numCache>
                <c:formatCode>0.00</c:formatCode>
                <c:ptCount val="1"/>
                <c:pt idx="0">
                  <c:v>6.4660000000000002</c:v>
                </c:pt>
              </c:numCache>
            </c:numRef>
          </c:val>
          <c:extLst>
            <c:ext xmlns:c16="http://schemas.microsoft.com/office/drawing/2014/chart" uri="{C3380CC4-5D6E-409C-BE32-E72D297353CC}">
              <c16:uniqueId val="{00000001-89E6-4215-8FCB-89D1DFE35754}"/>
            </c:ext>
          </c:extLst>
        </c:ser>
        <c:dLbls>
          <c:showLegendKey val="0"/>
          <c:showVal val="1"/>
          <c:showCatName val="0"/>
          <c:showSerName val="0"/>
          <c:showPercent val="0"/>
          <c:showBubbleSize val="0"/>
        </c:dLbls>
        <c:gapWidth val="100"/>
        <c:overlap val="-24"/>
        <c:axId val="1784545072"/>
        <c:axId val="1785768784"/>
      </c:barChart>
      <c:catAx>
        <c:axId val="1784545072"/>
        <c:scaling>
          <c:orientation val="minMax"/>
        </c:scaling>
        <c:delete val="1"/>
        <c:axPos val="b"/>
        <c:title>
          <c:tx>
            <c:rich>
              <a:bodyPr rot="0" spcFirstLastPara="1" vertOverflow="ellipsis" vert="horz" wrap="square" anchor="ctr" anchorCtr="1"/>
              <a:lstStyle/>
              <a:p>
                <a:pPr>
                  <a:defRPr sz="1197" b="0" i="0" u="none" strike="noStrike" kern="1200" cap="all" baseline="0">
                    <a:solidFill>
                      <a:schemeClr val="tx1">
                        <a:lumMod val="50000"/>
                        <a:lumOff val="50000"/>
                      </a:schemeClr>
                    </a:solidFill>
                    <a:latin typeface="+mn-lt"/>
                    <a:ea typeface="+mn-ea"/>
                    <a:cs typeface="+mn-cs"/>
                  </a:defRPr>
                </a:pPr>
                <a:r>
                  <a:rPr lang="en-US" dirty="0"/>
                  <a:t>Accessibility Orientation</a:t>
                </a: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50000"/>
                      <a:lumOff val="50000"/>
                    </a:schemeClr>
                  </a:solidFill>
                  <a:latin typeface="+mn-lt"/>
                  <a:ea typeface="+mn-ea"/>
                  <a:cs typeface="+mn-cs"/>
                </a:defRPr>
              </a:pPr>
              <a:endParaRPr lang="en-US"/>
            </a:p>
          </c:txPr>
        </c:title>
        <c:majorTickMark val="none"/>
        <c:minorTickMark val="none"/>
        <c:tickLblPos val="nextTo"/>
        <c:crossAx val="1785768784"/>
        <c:crosses val="autoZero"/>
        <c:auto val="1"/>
        <c:lblAlgn val="ctr"/>
        <c:lblOffset val="100"/>
        <c:noMultiLvlLbl val="0"/>
      </c:catAx>
      <c:valAx>
        <c:axId val="1785768784"/>
        <c:scaling>
          <c:orientation val="minMax"/>
          <c:max val="10"/>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784545072"/>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n-US" sz="2400" dirty="0"/>
              <a:t>Mean Coordination Orientation in Central Zone, </a:t>
            </a:r>
          </a:p>
          <a:p>
            <a:pPr>
              <a:defRPr/>
            </a:pPr>
            <a:r>
              <a:rPr lang="en-US" sz="1800" dirty="0"/>
              <a:t>(+/- 1 S.D.)</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7.1664260717410319E-2"/>
          <c:y val="0.19486111111111112"/>
          <c:w val="0.88389129483814521"/>
          <c:h val="0.72088764946048411"/>
        </c:manualLayout>
      </c:layout>
      <c:barChart>
        <c:barDir val="col"/>
        <c:grouping val="clustered"/>
        <c:varyColors val="0"/>
        <c:ser>
          <c:idx val="0"/>
          <c:order val="0"/>
          <c:tx>
            <c:strRef>
              <c:f>Sheet1!$G$1</c:f>
              <c:strCache>
                <c:ptCount val="1"/>
                <c:pt idx="0">
                  <c:v>Coordination orientation</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dLbl>
              <c:idx val="0"/>
              <c:layout>
                <c:manualLayout>
                  <c:x val="-4.2766654005988843E-2"/>
                  <c:y val="-2.28024420336417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D6-4120-83EB-0F33AFADECB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errBars>
            <c:errBarType val="both"/>
            <c:errValType val="cust"/>
            <c:noEndCap val="0"/>
            <c:plus>
              <c:numRef>
                <c:f>Sheet1!$G$3</c:f>
                <c:numCache>
                  <c:formatCode>General</c:formatCode>
                  <c:ptCount val="1"/>
                  <c:pt idx="0">
                    <c:v>0.62855000000000005</c:v>
                  </c:pt>
                </c:numCache>
              </c:numRef>
            </c:plus>
            <c:minus>
              <c:numRef>
                <c:f>Sheet1!$G$3</c:f>
                <c:numCache>
                  <c:formatCode>General</c:formatCode>
                  <c:ptCount val="1"/>
                  <c:pt idx="0">
                    <c:v>0.62855000000000005</c:v>
                  </c:pt>
                </c:numCache>
              </c:numRef>
            </c:minus>
            <c:spPr>
              <a:noFill/>
              <a:ln w="19050">
                <a:solidFill>
                  <a:schemeClr val="tx1">
                    <a:lumMod val="50000"/>
                    <a:lumOff val="50000"/>
                  </a:schemeClr>
                </a:solidFill>
              </a:ln>
              <a:effectLst/>
            </c:spPr>
          </c:errBars>
          <c:val>
            <c:numRef>
              <c:f>Sheet1!$G$2</c:f>
              <c:numCache>
                <c:formatCode>0.00</c:formatCode>
                <c:ptCount val="1"/>
                <c:pt idx="0">
                  <c:v>8.0112000000000005</c:v>
                </c:pt>
              </c:numCache>
            </c:numRef>
          </c:val>
          <c:extLst>
            <c:ext xmlns:c16="http://schemas.microsoft.com/office/drawing/2014/chart" uri="{C3380CC4-5D6E-409C-BE32-E72D297353CC}">
              <c16:uniqueId val="{00000001-2BD6-4120-83EB-0F33AFADECB7}"/>
            </c:ext>
          </c:extLst>
        </c:ser>
        <c:dLbls>
          <c:showLegendKey val="0"/>
          <c:showVal val="1"/>
          <c:showCatName val="0"/>
          <c:showSerName val="0"/>
          <c:showPercent val="0"/>
          <c:showBubbleSize val="0"/>
        </c:dLbls>
        <c:gapWidth val="100"/>
        <c:overlap val="-24"/>
        <c:axId val="1665904352"/>
        <c:axId val="1785834448"/>
      </c:barChart>
      <c:catAx>
        <c:axId val="1665904352"/>
        <c:scaling>
          <c:orientation val="minMax"/>
        </c:scaling>
        <c:delete val="1"/>
        <c:axPos val="b"/>
        <c:title>
          <c:tx>
            <c:rich>
              <a:bodyPr rot="0" spcFirstLastPara="1" vertOverflow="ellipsis" vert="horz" wrap="square" anchor="ctr" anchorCtr="1"/>
              <a:lstStyle/>
              <a:p>
                <a:pPr>
                  <a:defRPr sz="1197" b="0" i="0" u="none" strike="noStrike" kern="1200" cap="all" baseline="0">
                    <a:solidFill>
                      <a:schemeClr val="tx1">
                        <a:lumMod val="50000"/>
                        <a:lumOff val="50000"/>
                      </a:schemeClr>
                    </a:solidFill>
                    <a:latin typeface="+mn-lt"/>
                    <a:ea typeface="+mn-ea"/>
                    <a:cs typeface="+mn-cs"/>
                  </a:defRPr>
                </a:pPr>
                <a:r>
                  <a:rPr lang="en-US" dirty="0"/>
                  <a:t>Coordination Orientation</a:t>
                </a:r>
              </a:p>
            </c:rich>
          </c:tx>
          <c:layout>
            <c:manualLayout>
              <c:xMode val="edge"/>
              <c:yMode val="edge"/>
              <c:x val="0.38994038809585829"/>
              <c:y val="0.92700597814225105"/>
            </c:manualLayout>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50000"/>
                      <a:lumOff val="50000"/>
                    </a:schemeClr>
                  </a:solidFill>
                  <a:latin typeface="+mn-lt"/>
                  <a:ea typeface="+mn-ea"/>
                  <a:cs typeface="+mn-cs"/>
                </a:defRPr>
              </a:pPr>
              <a:endParaRPr lang="en-US"/>
            </a:p>
          </c:txPr>
        </c:title>
        <c:majorTickMark val="none"/>
        <c:minorTickMark val="none"/>
        <c:tickLblPos val="nextTo"/>
        <c:crossAx val="1785834448"/>
        <c:crosses val="autoZero"/>
        <c:auto val="1"/>
        <c:lblAlgn val="ctr"/>
        <c:lblOffset val="100"/>
        <c:noMultiLvlLbl val="0"/>
      </c:catAx>
      <c:valAx>
        <c:axId val="1785834448"/>
        <c:scaling>
          <c:orientation val="minMax"/>
          <c:max val="10"/>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665904352"/>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r>
              <a:rPr lang="en-US" sz="2400" dirty="0"/>
              <a:t>Mean Safe Healthcare System Contribution in Central Zone, </a:t>
            </a:r>
            <a:r>
              <a:rPr lang="en-US" sz="1800" dirty="0"/>
              <a:t>(+/- 1 S.D.)</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Sheet1!$H$1</c:f>
              <c:strCache>
                <c:ptCount val="1"/>
                <c:pt idx="0">
                  <c:v>Safe healthcare contribution</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dLbl>
              <c:idx val="0"/>
              <c:layout>
                <c:manualLayout>
                  <c:x val="-3.4281549244496258E-2"/>
                  <c:y val="1.5527296786930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6E-45DA-A842-00A118F603B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errBars>
            <c:errBarType val="both"/>
            <c:errValType val="cust"/>
            <c:noEndCap val="0"/>
            <c:plus>
              <c:numRef>
                <c:f>Sheet1!$H$3</c:f>
                <c:numCache>
                  <c:formatCode>General</c:formatCode>
                  <c:ptCount val="1"/>
                  <c:pt idx="0">
                    <c:v>0.81269999999999998</c:v>
                  </c:pt>
                </c:numCache>
              </c:numRef>
            </c:plus>
            <c:minus>
              <c:numRef>
                <c:f>Sheet1!$H$3</c:f>
                <c:numCache>
                  <c:formatCode>General</c:formatCode>
                  <c:ptCount val="1"/>
                  <c:pt idx="0">
                    <c:v>0.81269999999999998</c:v>
                  </c:pt>
                </c:numCache>
              </c:numRef>
            </c:minus>
            <c:spPr>
              <a:noFill/>
              <a:ln w="19050">
                <a:solidFill>
                  <a:schemeClr val="tx1">
                    <a:lumMod val="50000"/>
                    <a:lumOff val="50000"/>
                  </a:schemeClr>
                </a:solidFill>
              </a:ln>
              <a:effectLst/>
            </c:spPr>
          </c:errBars>
          <c:val>
            <c:numRef>
              <c:f>Sheet1!$H$2</c:f>
              <c:numCache>
                <c:formatCode>0.00</c:formatCode>
                <c:ptCount val="1"/>
                <c:pt idx="0">
                  <c:v>7.5297999999999998</c:v>
                </c:pt>
              </c:numCache>
            </c:numRef>
          </c:val>
          <c:extLst>
            <c:ext xmlns:c16="http://schemas.microsoft.com/office/drawing/2014/chart" uri="{C3380CC4-5D6E-409C-BE32-E72D297353CC}">
              <c16:uniqueId val="{00000001-E46E-45DA-A842-00A118F603BF}"/>
            </c:ext>
          </c:extLst>
        </c:ser>
        <c:dLbls>
          <c:showLegendKey val="0"/>
          <c:showVal val="1"/>
          <c:showCatName val="0"/>
          <c:showSerName val="0"/>
          <c:showPercent val="0"/>
          <c:showBubbleSize val="0"/>
        </c:dLbls>
        <c:gapWidth val="100"/>
        <c:overlap val="-24"/>
        <c:axId val="1784562128"/>
        <c:axId val="1772276208"/>
      </c:barChart>
      <c:catAx>
        <c:axId val="1784562128"/>
        <c:scaling>
          <c:orientation val="minMax"/>
        </c:scaling>
        <c:delete val="1"/>
        <c:axPos val="b"/>
        <c:title>
          <c:tx>
            <c:rich>
              <a:bodyPr rot="0" spcFirstLastPara="1" vertOverflow="ellipsis" vert="horz" wrap="square" anchor="ctr" anchorCtr="1"/>
              <a:lstStyle/>
              <a:p>
                <a:pPr>
                  <a:defRPr sz="1197" b="0" i="0" u="none" strike="noStrike" kern="1200" cap="all" baseline="0">
                    <a:solidFill>
                      <a:schemeClr val="tx1">
                        <a:lumMod val="50000"/>
                        <a:lumOff val="50000"/>
                      </a:schemeClr>
                    </a:solidFill>
                    <a:latin typeface="+mn-lt"/>
                    <a:ea typeface="+mn-ea"/>
                    <a:cs typeface="+mn-cs"/>
                  </a:defRPr>
                </a:pPr>
                <a:r>
                  <a:rPr lang="en-US"/>
                  <a:t>Safe Healthcare System Contribution</a:t>
                </a: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50000"/>
                      <a:lumOff val="50000"/>
                    </a:schemeClr>
                  </a:solidFill>
                  <a:latin typeface="+mn-lt"/>
                  <a:ea typeface="+mn-ea"/>
                  <a:cs typeface="+mn-cs"/>
                </a:defRPr>
              </a:pPr>
              <a:endParaRPr lang="en-US"/>
            </a:p>
          </c:txPr>
        </c:title>
        <c:majorTickMark val="none"/>
        <c:minorTickMark val="none"/>
        <c:tickLblPos val="nextTo"/>
        <c:crossAx val="1772276208"/>
        <c:crosses val="autoZero"/>
        <c:auto val="1"/>
        <c:lblAlgn val="ctr"/>
        <c:lblOffset val="100"/>
        <c:noMultiLvlLbl val="0"/>
      </c:catAx>
      <c:valAx>
        <c:axId val="1772276208"/>
        <c:scaling>
          <c:orientation val="minMax"/>
          <c:max val="10"/>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784562128"/>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0BCC9D-16D1-4BBF-85BE-B31670E3D7D5}"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n-US"/>
        </a:p>
      </dgm:t>
    </dgm:pt>
    <dgm:pt modelId="{55F6E311-D64E-4BAB-BAF8-9E115E3FE0D3}">
      <dgm:prSet phldrT="[Text]"/>
      <dgm:spPr/>
      <dgm:t>
        <a:bodyPr/>
        <a:lstStyle/>
        <a:p>
          <a:r>
            <a:rPr lang="en-US" dirty="0"/>
            <a:t>				Promoting health</a:t>
          </a:r>
        </a:p>
      </dgm:t>
    </dgm:pt>
    <dgm:pt modelId="{8CD8A6CD-429D-41ED-9EB7-DAC1DAAA45C8}" type="parTrans" cxnId="{A0ACE31A-591E-4436-B4C6-C59F747E9B9A}">
      <dgm:prSet/>
      <dgm:spPr/>
      <dgm:t>
        <a:bodyPr/>
        <a:lstStyle/>
        <a:p>
          <a:endParaRPr lang="en-US"/>
        </a:p>
      </dgm:t>
    </dgm:pt>
    <dgm:pt modelId="{348492F4-7BF1-442A-8E10-E6A60FD31928}" type="sibTrans" cxnId="{A0ACE31A-591E-4436-B4C6-C59F747E9B9A}">
      <dgm:prSet/>
      <dgm:spPr/>
      <dgm:t>
        <a:bodyPr/>
        <a:lstStyle/>
        <a:p>
          <a:endParaRPr lang="en-US"/>
        </a:p>
      </dgm:t>
    </dgm:pt>
    <dgm:pt modelId="{39E762F4-3F08-47C7-9D71-5D2BB9836430}">
      <dgm:prSet phldrT="[Text]"/>
      <dgm:spPr/>
      <dgm:t>
        <a:bodyPr/>
        <a:lstStyle/>
        <a:p>
          <a:r>
            <a:rPr lang="en-US" dirty="0"/>
            <a:t>				Self-management support</a:t>
          </a:r>
        </a:p>
      </dgm:t>
    </dgm:pt>
    <dgm:pt modelId="{B852DC2A-B248-45AB-9F70-847FE6A0D8DD}" type="parTrans" cxnId="{C6074F15-E1FB-4F9B-B5A5-5B3261A5EF18}">
      <dgm:prSet/>
      <dgm:spPr/>
      <dgm:t>
        <a:bodyPr/>
        <a:lstStyle/>
        <a:p>
          <a:endParaRPr lang="en-US"/>
        </a:p>
      </dgm:t>
    </dgm:pt>
    <dgm:pt modelId="{CBB2A35C-5642-49FC-AFED-DB7B27E5D769}" type="sibTrans" cxnId="{C6074F15-E1FB-4F9B-B5A5-5B3261A5EF18}">
      <dgm:prSet/>
      <dgm:spPr/>
      <dgm:t>
        <a:bodyPr/>
        <a:lstStyle/>
        <a:p>
          <a:endParaRPr lang="en-US"/>
        </a:p>
      </dgm:t>
    </dgm:pt>
    <dgm:pt modelId="{54551C7F-F833-4318-8FB9-5F77F8083A0A}">
      <dgm:prSet phldrT="[Text]"/>
      <dgm:spPr/>
      <dgm:t>
        <a:bodyPr/>
        <a:lstStyle/>
        <a:p>
          <a:r>
            <a:rPr lang="en-US" dirty="0"/>
            <a:t>Patient-Centered Care		Relationship-based care</a:t>
          </a:r>
        </a:p>
      </dgm:t>
    </dgm:pt>
    <dgm:pt modelId="{D1DCCA9B-B594-4BC5-BAB6-E8C59571C535}" type="sibTrans" cxnId="{9A8E28E9-F9D7-4941-88BE-627F6E040787}">
      <dgm:prSet/>
      <dgm:spPr/>
      <dgm:t>
        <a:bodyPr/>
        <a:lstStyle/>
        <a:p>
          <a:endParaRPr lang="en-US"/>
        </a:p>
      </dgm:t>
    </dgm:pt>
    <dgm:pt modelId="{985DB0A8-75F6-40CF-83DD-7707C9487072}" type="parTrans" cxnId="{9A8E28E9-F9D7-4941-88BE-627F6E040787}">
      <dgm:prSet/>
      <dgm:spPr/>
      <dgm:t>
        <a:bodyPr/>
        <a:lstStyle/>
        <a:p>
          <a:endParaRPr lang="en-US"/>
        </a:p>
      </dgm:t>
    </dgm:pt>
    <dgm:pt modelId="{717DA9A8-7734-4AA7-AF1A-38A0A66AE014}">
      <dgm:prSet phldrT="[Text]"/>
      <dgm:spPr/>
      <dgm:t>
        <a:bodyPr/>
        <a:lstStyle/>
        <a:p>
          <a:r>
            <a:rPr lang="en-US"/>
            <a:t>Continuity and coordination	Coordination orientation</a:t>
          </a:r>
          <a:endParaRPr lang="en-US" dirty="0"/>
        </a:p>
      </dgm:t>
    </dgm:pt>
    <dgm:pt modelId="{FFB7CA0D-A294-4EC2-8C30-2EE2318CA213}" type="parTrans" cxnId="{37977544-7C5A-4830-9230-EDA737FFD1A7}">
      <dgm:prSet/>
      <dgm:spPr/>
      <dgm:t>
        <a:bodyPr/>
        <a:lstStyle/>
        <a:p>
          <a:endParaRPr lang="en-US"/>
        </a:p>
      </dgm:t>
    </dgm:pt>
    <dgm:pt modelId="{23710B31-1D35-4F0C-B244-3468EF6800C0}" type="sibTrans" cxnId="{37977544-7C5A-4830-9230-EDA737FFD1A7}">
      <dgm:prSet/>
      <dgm:spPr/>
      <dgm:t>
        <a:bodyPr/>
        <a:lstStyle/>
        <a:p>
          <a:endParaRPr lang="en-US"/>
        </a:p>
      </dgm:t>
    </dgm:pt>
    <dgm:pt modelId="{6C2104EE-23AE-4A0E-904D-91A20BF58BB9}">
      <dgm:prSet phldrT="[Text]"/>
      <dgm:spPr/>
      <dgm:t>
        <a:bodyPr/>
        <a:lstStyle/>
        <a:p>
          <a:r>
            <a:rPr lang="en-US" dirty="0"/>
            <a:t>CQI and Safety			Safe healthcare system</a:t>
          </a:r>
        </a:p>
      </dgm:t>
    </dgm:pt>
    <dgm:pt modelId="{CE5C8AA8-B504-4D35-8DD2-EA7A3EEAF241}" type="parTrans" cxnId="{3D82F77E-A1ED-466F-BE00-DF8E17253C6C}">
      <dgm:prSet/>
      <dgm:spPr/>
      <dgm:t>
        <a:bodyPr/>
        <a:lstStyle/>
        <a:p>
          <a:endParaRPr lang="en-US"/>
        </a:p>
      </dgm:t>
    </dgm:pt>
    <dgm:pt modelId="{EFEEBE39-439E-41EE-9AFD-A7BAADD8C0B3}" type="sibTrans" cxnId="{3D82F77E-A1ED-466F-BE00-DF8E17253C6C}">
      <dgm:prSet/>
      <dgm:spPr/>
      <dgm:t>
        <a:bodyPr/>
        <a:lstStyle/>
        <a:p>
          <a:endParaRPr lang="en-US"/>
        </a:p>
      </dgm:t>
    </dgm:pt>
    <dgm:pt modelId="{FEAD56A1-1B04-499F-B82A-E54406596505}">
      <dgm:prSet phldrT="[Text]"/>
      <dgm:spPr/>
      <dgm:t>
        <a:bodyPr/>
        <a:lstStyle/>
        <a:p>
          <a:r>
            <a:rPr lang="en-US" dirty="0"/>
            <a:t>                                             		Equity orientation</a:t>
          </a:r>
        </a:p>
      </dgm:t>
    </dgm:pt>
    <dgm:pt modelId="{5EA9BF6A-E6E7-4AB1-B51C-FFC34625B9D2}" type="parTrans" cxnId="{4DECACFC-70EF-4E61-AD96-92273DBB4F24}">
      <dgm:prSet/>
      <dgm:spPr/>
      <dgm:t>
        <a:bodyPr/>
        <a:lstStyle/>
        <a:p>
          <a:endParaRPr lang="en-US"/>
        </a:p>
      </dgm:t>
    </dgm:pt>
    <dgm:pt modelId="{3E256C05-C527-46A4-8D06-DBBDCEB88B0F}" type="sibTrans" cxnId="{4DECACFC-70EF-4E61-AD96-92273DBB4F24}">
      <dgm:prSet/>
      <dgm:spPr/>
      <dgm:t>
        <a:bodyPr/>
        <a:lstStyle/>
        <a:p>
          <a:endParaRPr lang="en-US"/>
        </a:p>
      </dgm:t>
    </dgm:pt>
    <dgm:pt modelId="{D52C4135-DDE6-4130-B0E3-3D865C57D9EB}">
      <dgm:prSet phldrT="[Text]"/>
      <dgm:spPr/>
      <dgm:t>
        <a:bodyPr/>
        <a:lstStyle/>
        <a:p>
          <a:r>
            <a:rPr lang="en-US"/>
            <a:t>Timely Access			Accessibility orientation</a:t>
          </a:r>
          <a:endParaRPr lang="en-US" dirty="0"/>
        </a:p>
      </dgm:t>
    </dgm:pt>
    <dgm:pt modelId="{2A089584-25B1-4214-8782-273E5B3BDA7B}" type="parTrans" cxnId="{E3B9ACAF-F719-48A2-BC52-6CF231C26225}">
      <dgm:prSet/>
      <dgm:spPr/>
      <dgm:t>
        <a:bodyPr/>
        <a:lstStyle/>
        <a:p>
          <a:endParaRPr lang="en-US"/>
        </a:p>
      </dgm:t>
    </dgm:pt>
    <dgm:pt modelId="{1D9D6E72-7B7D-4480-B650-D8D84D900C0B}" type="sibTrans" cxnId="{E3B9ACAF-F719-48A2-BC52-6CF231C26225}">
      <dgm:prSet/>
      <dgm:spPr/>
      <dgm:t>
        <a:bodyPr/>
        <a:lstStyle/>
        <a:p>
          <a:endParaRPr lang="en-US"/>
        </a:p>
      </dgm:t>
    </dgm:pt>
    <dgm:pt modelId="{4E3CF1A0-C3EF-45ED-AEBF-17B3FC7FD94E}" type="pres">
      <dgm:prSet presAssocID="{CC0BCC9D-16D1-4BBF-85BE-B31670E3D7D5}" presName="linear" presStyleCnt="0">
        <dgm:presLayoutVars>
          <dgm:animLvl val="lvl"/>
          <dgm:resizeHandles val="exact"/>
        </dgm:presLayoutVars>
      </dgm:prSet>
      <dgm:spPr/>
    </dgm:pt>
    <dgm:pt modelId="{48550F53-1DB6-4318-9B66-5653A6B5692E}" type="pres">
      <dgm:prSet presAssocID="{54551C7F-F833-4318-8FB9-5F77F8083A0A}" presName="parentText" presStyleLbl="node1" presStyleIdx="0" presStyleCnt="7" custLinFactNeighborX="197" custLinFactNeighborY="-44364">
        <dgm:presLayoutVars>
          <dgm:chMax val="0"/>
          <dgm:bulletEnabled val="1"/>
        </dgm:presLayoutVars>
      </dgm:prSet>
      <dgm:spPr/>
    </dgm:pt>
    <dgm:pt modelId="{745B4407-BC4C-485C-9E9F-D725BBEE6298}" type="pres">
      <dgm:prSet presAssocID="{D1DCCA9B-B594-4BC5-BAB6-E8C59571C535}" presName="spacer" presStyleCnt="0"/>
      <dgm:spPr/>
    </dgm:pt>
    <dgm:pt modelId="{C3D7F38D-965A-4CF1-ACE4-7AADDA0487CC}" type="pres">
      <dgm:prSet presAssocID="{55F6E311-D64E-4BAB-BAF8-9E115E3FE0D3}" presName="parentText" presStyleLbl="node1" presStyleIdx="1" presStyleCnt="7">
        <dgm:presLayoutVars>
          <dgm:chMax val="0"/>
          <dgm:bulletEnabled val="1"/>
        </dgm:presLayoutVars>
      </dgm:prSet>
      <dgm:spPr/>
    </dgm:pt>
    <dgm:pt modelId="{95D622EF-F5F0-42E5-8382-47CF5C19DC9A}" type="pres">
      <dgm:prSet presAssocID="{348492F4-7BF1-442A-8E10-E6A60FD31928}" presName="spacer" presStyleCnt="0"/>
      <dgm:spPr/>
    </dgm:pt>
    <dgm:pt modelId="{9088A78E-BA86-46DC-BE5D-015FA8539DBC}" type="pres">
      <dgm:prSet presAssocID="{39E762F4-3F08-47C7-9D71-5D2BB9836430}" presName="parentText" presStyleLbl="node1" presStyleIdx="2" presStyleCnt="7">
        <dgm:presLayoutVars>
          <dgm:chMax val="0"/>
          <dgm:bulletEnabled val="1"/>
        </dgm:presLayoutVars>
      </dgm:prSet>
      <dgm:spPr/>
    </dgm:pt>
    <dgm:pt modelId="{23B95AB9-AFC9-408D-8797-BDE92F021E45}" type="pres">
      <dgm:prSet presAssocID="{CBB2A35C-5642-49FC-AFED-DB7B27E5D769}" presName="spacer" presStyleCnt="0"/>
      <dgm:spPr/>
    </dgm:pt>
    <dgm:pt modelId="{06F8D8A0-B887-415D-BC42-52A3866EA5CF}" type="pres">
      <dgm:prSet presAssocID="{FEAD56A1-1B04-499F-B82A-E54406596505}" presName="parentText" presStyleLbl="node1" presStyleIdx="3" presStyleCnt="7">
        <dgm:presLayoutVars>
          <dgm:chMax val="0"/>
          <dgm:bulletEnabled val="1"/>
        </dgm:presLayoutVars>
      </dgm:prSet>
      <dgm:spPr/>
    </dgm:pt>
    <dgm:pt modelId="{3785F8A2-2414-40FF-9882-EE73D6761869}" type="pres">
      <dgm:prSet presAssocID="{3E256C05-C527-46A4-8D06-DBBDCEB88B0F}" presName="spacer" presStyleCnt="0"/>
      <dgm:spPr/>
    </dgm:pt>
    <dgm:pt modelId="{AF0FA748-DD2A-4094-B140-6D2C3D160A58}" type="pres">
      <dgm:prSet presAssocID="{D52C4135-DDE6-4130-B0E3-3D865C57D9EB}" presName="parentText" presStyleLbl="node1" presStyleIdx="4" presStyleCnt="7">
        <dgm:presLayoutVars>
          <dgm:chMax val="0"/>
          <dgm:bulletEnabled val="1"/>
        </dgm:presLayoutVars>
      </dgm:prSet>
      <dgm:spPr/>
    </dgm:pt>
    <dgm:pt modelId="{8E54F99F-2384-4A0D-9DB8-2435B2FF68B6}" type="pres">
      <dgm:prSet presAssocID="{1D9D6E72-7B7D-4480-B650-D8D84D900C0B}" presName="spacer" presStyleCnt="0"/>
      <dgm:spPr/>
    </dgm:pt>
    <dgm:pt modelId="{B8CE92B7-1837-427B-8EC1-6AC59ABAE004}" type="pres">
      <dgm:prSet presAssocID="{717DA9A8-7734-4AA7-AF1A-38A0A66AE014}" presName="parentText" presStyleLbl="node1" presStyleIdx="5" presStyleCnt="7">
        <dgm:presLayoutVars>
          <dgm:chMax val="0"/>
          <dgm:bulletEnabled val="1"/>
        </dgm:presLayoutVars>
      </dgm:prSet>
      <dgm:spPr/>
    </dgm:pt>
    <dgm:pt modelId="{39E1C02B-A5B1-458F-BC2B-6944953C3542}" type="pres">
      <dgm:prSet presAssocID="{23710B31-1D35-4F0C-B244-3468EF6800C0}" presName="spacer" presStyleCnt="0"/>
      <dgm:spPr/>
    </dgm:pt>
    <dgm:pt modelId="{BB4FDB61-65E4-405A-99E7-D0EF41B1ABE9}" type="pres">
      <dgm:prSet presAssocID="{6C2104EE-23AE-4A0E-904D-91A20BF58BB9}" presName="parentText" presStyleLbl="node1" presStyleIdx="6" presStyleCnt="7">
        <dgm:presLayoutVars>
          <dgm:chMax val="0"/>
          <dgm:bulletEnabled val="1"/>
        </dgm:presLayoutVars>
      </dgm:prSet>
      <dgm:spPr/>
    </dgm:pt>
  </dgm:ptLst>
  <dgm:cxnLst>
    <dgm:cxn modelId="{C6074F15-E1FB-4F9B-B5A5-5B3261A5EF18}" srcId="{CC0BCC9D-16D1-4BBF-85BE-B31670E3D7D5}" destId="{39E762F4-3F08-47C7-9D71-5D2BB9836430}" srcOrd="2" destOrd="0" parTransId="{B852DC2A-B248-45AB-9F70-847FE6A0D8DD}" sibTransId="{CBB2A35C-5642-49FC-AFED-DB7B27E5D769}"/>
    <dgm:cxn modelId="{A0ACE31A-591E-4436-B4C6-C59F747E9B9A}" srcId="{CC0BCC9D-16D1-4BBF-85BE-B31670E3D7D5}" destId="{55F6E311-D64E-4BAB-BAF8-9E115E3FE0D3}" srcOrd="1" destOrd="0" parTransId="{8CD8A6CD-429D-41ED-9EB7-DAC1DAAA45C8}" sibTransId="{348492F4-7BF1-442A-8E10-E6A60FD31928}"/>
    <dgm:cxn modelId="{32ADFE25-EB0C-46B1-9935-CD5BCC2D553E}" type="presOf" srcId="{717DA9A8-7734-4AA7-AF1A-38A0A66AE014}" destId="{B8CE92B7-1837-427B-8EC1-6AC59ABAE004}" srcOrd="0" destOrd="0" presId="urn:microsoft.com/office/officeart/2005/8/layout/vList2"/>
    <dgm:cxn modelId="{ABC7EF38-910F-4210-A11D-FCEC9E1656C5}" type="presOf" srcId="{6C2104EE-23AE-4A0E-904D-91A20BF58BB9}" destId="{BB4FDB61-65E4-405A-99E7-D0EF41B1ABE9}" srcOrd="0" destOrd="0" presId="urn:microsoft.com/office/officeart/2005/8/layout/vList2"/>
    <dgm:cxn modelId="{37977544-7C5A-4830-9230-EDA737FFD1A7}" srcId="{CC0BCC9D-16D1-4BBF-85BE-B31670E3D7D5}" destId="{717DA9A8-7734-4AA7-AF1A-38A0A66AE014}" srcOrd="5" destOrd="0" parTransId="{FFB7CA0D-A294-4EC2-8C30-2EE2318CA213}" sibTransId="{23710B31-1D35-4F0C-B244-3468EF6800C0}"/>
    <dgm:cxn modelId="{93B59A5A-3E29-4F47-BFF4-AD494A7C7A6E}" type="presOf" srcId="{54551C7F-F833-4318-8FB9-5F77F8083A0A}" destId="{48550F53-1DB6-4318-9B66-5653A6B5692E}" srcOrd="0" destOrd="0" presId="urn:microsoft.com/office/officeart/2005/8/layout/vList2"/>
    <dgm:cxn modelId="{3D82F77E-A1ED-466F-BE00-DF8E17253C6C}" srcId="{CC0BCC9D-16D1-4BBF-85BE-B31670E3D7D5}" destId="{6C2104EE-23AE-4A0E-904D-91A20BF58BB9}" srcOrd="6" destOrd="0" parTransId="{CE5C8AA8-B504-4D35-8DD2-EA7A3EEAF241}" sibTransId="{EFEEBE39-439E-41EE-9AFD-A7BAADD8C0B3}"/>
    <dgm:cxn modelId="{4BE6D89C-06AC-4541-8CB0-BD166B5B4536}" type="presOf" srcId="{39E762F4-3F08-47C7-9D71-5D2BB9836430}" destId="{9088A78E-BA86-46DC-BE5D-015FA8539DBC}" srcOrd="0" destOrd="0" presId="urn:microsoft.com/office/officeart/2005/8/layout/vList2"/>
    <dgm:cxn modelId="{E3B9ACAF-F719-48A2-BC52-6CF231C26225}" srcId="{CC0BCC9D-16D1-4BBF-85BE-B31670E3D7D5}" destId="{D52C4135-DDE6-4130-B0E3-3D865C57D9EB}" srcOrd="4" destOrd="0" parTransId="{2A089584-25B1-4214-8782-273E5B3BDA7B}" sibTransId="{1D9D6E72-7B7D-4480-B650-D8D84D900C0B}"/>
    <dgm:cxn modelId="{B322B9B1-7B72-4688-A988-B6F038E21408}" type="presOf" srcId="{CC0BCC9D-16D1-4BBF-85BE-B31670E3D7D5}" destId="{4E3CF1A0-C3EF-45ED-AEBF-17B3FC7FD94E}" srcOrd="0" destOrd="0" presId="urn:microsoft.com/office/officeart/2005/8/layout/vList2"/>
    <dgm:cxn modelId="{67670DB4-2597-46A2-B08B-63EABC758EDF}" type="presOf" srcId="{FEAD56A1-1B04-499F-B82A-E54406596505}" destId="{06F8D8A0-B887-415D-BC42-52A3866EA5CF}" srcOrd="0" destOrd="0" presId="urn:microsoft.com/office/officeart/2005/8/layout/vList2"/>
    <dgm:cxn modelId="{C6D5E5E7-FC60-46CC-8C3E-28DE9AE8F4A5}" type="presOf" srcId="{D52C4135-DDE6-4130-B0E3-3D865C57D9EB}" destId="{AF0FA748-DD2A-4094-B140-6D2C3D160A58}" srcOrd="0" destOrd="0" presId="urn:microsoft.com/office/officeart/2005/8/layout/vList2"/>
    <dgm:cxn modelId="{9A8E28E9-F9D7-4941-88BE-627F6E040787}" srcId="{CC0BCC9D-16D1-4BBF-85BE-B31670E3D7D5}" destId="{54551C7F-F833-4318-8FB9-5F77F8083A0A}" srcOrd="0" destOrd="0" parTransId="{985DB0A8-75F6-40CF-83DD-7707C9487072}" sibTransId="{D1DCCA9B-B594-4BC5-BAB6-E8C59571C535}"/>
    <dgm:cxn modelId="{9CE529FA-3F47-4BA6-810D-F35CF116A2D1}" type="presOf" srcId="{55F6E311-D64E-4BAB-BAF8-9E115E3FE0D3}" destId="{C3D7F38D-965A-4CF1-ACE4-7AADDA0487CC}" srcOrd="0" destOrd="0" presId="urn:microsoft.com/office/officeart/2005/8/layout/vList2"/>
    <dgm:cxn modelId="{4DECACFC-70EF-4E61-AD96-92273DBB4F24}" srcId="{CC0BCC9D-16D1-4BBF-85BE-B31670E3D7D5}" destId="{FEAD56A1-1B04-499F-B82A-E54406596505}" srcOrd="3" destOrd="0" parTransId="{5EA9BF6A-E6E7-4AB1-B51C-FFC34625B9D2}" sibTransId="{3E256C05-C527-46A4-8D06-DBBDCEB88B0F}"/>
    <dgm:cxn modelId="{9AB4A16A-7B96-4A4D-B145-FC40D0B1A63A}" type="presParOf" srcId="{4E3CF1A0-C3EF-45ED-AEBF-17B3FC7FD94E}" destId="{48550F53-1DB6-4318-9B66-5653A6B5692E}" srcOrd="0" destOrd="0" presId="urn:microsoft.com/office/officeart/2005/8/layout/vList2"/>
    <dgm:cxn modelId="{58DA6858-8346-43FE-B936-C60D676DE382}" type="presParOf" srcId="{4E3CF1A0-C3EF-45ED-AEBF-17B3FC7FD94E}" destId="{745B4407-BC4C-485C-9E9F-D725BBEE6298}" srcOrd="1" destOrd="0" presId="urn:microsoft.com/office/officeart/2005/8/layout/vList2"/>
    <dgm:cxn modelId="{BF665719-FF79-4244-81A2-8CB8C602E4C0}" type="presParOf" srcId="{4E3CF1A0-C3EF-45ED-AEBF-17B3FC7FD94E}" destId="{C3D7F38D-965A-4CF1-ACE4-7AADDA0487CC}" srcOrd="2" destOrd="0" presId="urn:microsoft.com/office/officeart/2005/8/layout/vList2"/>
    <dgm:cxn modelId="{21680F15-199C-4390-AB8B-39B9A225475C}" type="presParOf" srcId="{4E3CF1A0-C3EF-45ED-AEBF-17B3FC7FD94E}" destId="{95D622EF-F5F0-42E5-8382-47CF5C19DC9A}" srcOrd="3" destOrd="0" presId="urn:microsoft.com/office/officeart/2005/8/layout/vList2"/>
    <dgm:cxn modelId="{61498290-8FB2-4084-80C7-C9544D4753C0}" type="presParOf" srcId="{4E3CF1A0-C3EF-45ED-AEBF-17B3FC7FD94E}" destId="{9088A78E-BA86-46DC-BE5D-015FA8539DBC}" srcOrd="4" destOrd="0" presId="urn:microsoft.com/office/officeart/2005/8/layout/vList2"/>
    <dgm:cxn modelId="{33525959-E93E-4859-AD6B-892948DE5812}" type="presParOf" srcId="{4E3CF1A0-C3EF-45ED-AEBF-17B3FC7FD94E}" destId="{23B95AB9-AFC9-408D-8797-BDE92F021E45}" srcOrd="5" destOrd="0" presId="urn:microsoft.com/office/officeart/2005/8/layout/vList2"/>
    <dgm:cxn modelId="{374499CC-5519-44F1-9E92-474AD026D618}" type="presParOf" srcId="{4E3CF1A0-C3EF-45ED-AEBF-17B3FC7FD94E}" destId="{06F8D8A0-B887-415D-BC42-52A3866EA5CF}" srcOrd="6" destOrd="0" presId="urn:microsoft.com/office/officeart/2005/8/layout/vList2"/>
    <dgm:cxn modelId="{B70CD6AC-07E4-4A9F-98AB-E7A131E41EA3}" type="presParOf" srcId="{4E3CF1A0-C3EF-45ED-AEBF-17B3FC7FD94E}" destId="{3785F8A2-2414-40FF-9882-EE73D6761869}" srcOrd="7" destOrd="0" presId="urn:microsoft.com/office/officeart/2005/8/layout/vList2"/>
    <dgm:cxn modelId="{499A6040-A057-4D27-A93F-995D78A2F5DA}" type="presParOf" srcId="{4E3CF1A0-C3EF-45ED-AEBF-17B3FC7FD94E}" destId="{AF0FA748-DD2A-4094-B140-6D2C3D160A58}" srcOrd="8" destOrd="0" presId="urn:microsoft.com/office/officeart/2005/8/layout/vList2"/>
    <dgm:cxn modelId="{BDBB55DB-99C1-42CF-966A-72F65BA96F43}" type="presParOf" srcId="{4E3CF1A0-C3EF-45ED-AEBF-17B3FC7FD94E}" destId="{8E54F99F-2384-4A0D-9DB8-2435B2FF68B6}" srcOrd="9" destOrd="0" presId="urn:microsoft.com/office/officeart/2005/8/layout/vList2"/>
    <dgm:cxn modelId="{65FCD3EE-4424-4208-866E-1260EA9FB18B}" type="presParOf" srcId="{4E3CF1A0-C3EF-45ED-AEBF-17B3FC7FD94E}" destId="{B8CE92B7-1837-427B-8EC1-6AC59ABAE004}" srcOrd="10" destOrd="0" presId="urn:microsoft.com/office/officeart/2005/8/layout/vList2"/>
    <dgm:cxn modelId="{293FC098-88AC-4C61-B02C-D3413DA02816}" type="presParOf" srcId="{4E3CF1A0-C3EF-45ED-AEBF-17B3FC7FD94E}" destId="{39E1C02B-A5B1-458F-BC2B-6944953C3542}" srcOrd="11" destOrd="0" presId="urn:microsoft.com/office/officeart/2005/8/layout/vList2"/>
    <dgm:cxn modelId="{14D1FBC9-8DF7-4A4F-8B6F-6287693F0BCF}" type="presParOf" srcId="{4E3CF1A0-C3EF-45ED-AEBF-17B3FC7FD94E}" destId="{BB4FDB61-65E4-405A-99E7-D0EF41B1ABE9}"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550F53-1DB6-4318-9B66-5653A6B5692E}">
      <dsp:nvSpPr>
        <dsp:cNvPr id="0" name=""/>
        <dsp:cNvSpPr/>
      </dsp:nvSpPr>
      <dsp:spPr>
        <a:xfrm>
          <a:off x="0" y="170238"/>
          <a:ext cx="8229600" cy="599625"/>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Patient-Centered Care		Relationship-based care</a:t>
          </a:r>
        </a:p>
      </dsp:txBody>
      <dsp:txXfrm>
        <a:off x="29271" y="199509"/>
        <a:ext cx="8171058" cy="541083"/>
      </dsp:txXfrm>
    </dsp:sp>
    <dsp:sp modelId="{C3D7F38D-965A-4CF1-ACE4-7AADDA0487CC}">
      <dsp:nvSpPr>
        <dsp:cNvPr id="0" name=""/>
        <dsp:cNvSpPr/>
      </dsp:nvSpPr>
      <dsp:spPr>
        <a:xfrm>
          <a:off x="0" y="873805"/>
          <a:ext cx="8229600" cy="599625"/>
        </a:xfrm>
        <a:prstGeom prst="roundRect">
          <a:avLst/>
        </a:prstGeom>
        <a:solidFill>
          <a:schemeClr val="accent1">
            <a:shade val="50000"/>
            <a:hueOff val="-144918"/>
            <a:satOff val="-14156"/>
            <a:lumOff val="144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				Promoting health</a:t>
          </a:r>
        </a:p>
      </dsp:txBody>
      <dsp:txXfrm>
        <a:off x="29271" y="903076"/>
        <a:ext cx="8171058" cy="541083"/>
      </dsp:txXfrm>
    </dsp:sp>
    <dsp:sp modelId="{9088A78E-BA86-46DC-BE5D-015FA8539DBC}">
      <dsp:nvSpPr>
        <dsp:cNvPr id="0" name=""/>
        <dsp:cNvSpPr/>
      </dsp:nvSpPr>
      <dsp:spPr>
        <a:xfrm>
          <a:off x="0" y="1545430"/>
          <a:ext cx="8229600" cy="599625"/>
        </a:xfrm>
        <a:prstGeom prst="roundRect">
          <a:avLst/>
        </a:prstGeom>
        <a:solidFill>
          <a:schemeClr val="accent1">
            <a:shade val="50000"/>
            <a:hueOff val="-289836"/>
            <a:satOff val="-28312"/>
            <a:lumOff val="288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				Self-management support</a:t>
          </a:r>
        </a:p>
      </dsp:txBody>
      <dsp:txXfrm>
        <a:off x="29271" y="1574701"/>
        <a:ext cx="8171058" cy="541083"/>
      </dsp:txXfrm>
    </dsp:sp>
    <dsp:sp modelId="{06F8D8A0-B887-415D-BC42-52A3866EA5CF}">
      <dsp:nvSpPr>
        <dsp:cNvPr id="0" name=""/>
        <dsp:cNvSpPr/>
      </dsp:nvSpPr>
      <dsp:spPr>
        <a:xfrm>
          <a:off x="0" y="2217055"/>
          <a:ext cx="8229600" cy="599625"/>
        </a:xfrm>
        <a:prstGeom prst="roundRect">
          <a:avLst/>
        </a:prstGeom>
        <a:solidFill>
          <a:schemeClr val="accent1">
            <a:shade val="50000"/>
            <a:hueOff val="-434753"/>
            <a:satOff val="-42468"/>
            <a:lumOff val="432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                                             		Equity orientation</a:t>
          </a:r>
        </a:p>
      </dsp:txBody>
      <dsp:txXfrm>
        <a:off x="29271" y="2246326"/>
        <a:ext cx="8171058" cy="541083"/>
      </dsp:txXfrm>
    </dsp:sp>
    <dsp:sp modelId="{AF0FA748-DD2A-4094-B140-6D2C3D160A58}">
      <dsp:nvSpPr>
        <dsp:cNvPr id="0" name=""/>
        <dsp:cNvSpPr/>
      </dsp:nvSpPr>
      <dsp:spPr>
        <a:xfrm>
          <a:off x="0" y="2888680"/>
          <a:ext cx="8229600" cy="599625"/>
        </a:xfrm>
        <a:prstGeom prst="roundRect">
          <a:avLst/>
        </a:prstGeom>
        <a:solidFill>
          <a:schemeClr val="accent1">
            <a:shade val="50000"/>
            <a:hueOff val="-434753"/>
            <a:satOff val="-42468"/>
            <a:lumOff val="432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Timely Access			Accessibility orientation</a:t>
          </a:r>
          <a:endParaRPr lang="en-US" sz="2500" kern="1200" dirty="0"/>
        </a:p>
      </dsp:txBody>
      <dsp:txXfrm>
        <a:off x="29271" y="2917951"/>
        <a:ext cx="8171058" cy="541083"/>
      </dsp:txXfrm>
    </dsp:sp>
    <dsp:sp modelId="{B8CE92B7-1837-427B-8EC1-6AC59ABAE004}">
      <dsp:nvSpPr>
        <dsp:cNvPr id="0" name=""/>
        <dsp:cNvSpPr/>
      </dsp:nvSpPr>
      <dsp:spPr>
        <a:xfrm>
          <a:off x="0" y="3560305"/>
          <a:ext cx="8229600" cy="599625"/>
        </a:xfrm>
        <a:prstGeom prst="roundRect">
          <a:avLst/>
        </a:prstGeom>
        <a:solidFill>
          <a:schemeClr val="accent1">
            <a:shade val="50000"/>
            <a:hueOff val="-289836"/>
            <a:satOff val="-28312"/>
            <a:lumOff val="288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Continuity and coordination	Coordination orientation</a:t>
          </a:r>
          <a:endParaRPr lang="en-US" sz="2500" kern="1200" dirty="0"/>
        </a:p>
      </dsp:txBody>
      <dsp:txXfrm>
        <a:off x="29271" y="3589576"/>
        <a:ext cx="8171058" cy="541083"/>
      </dsp:txXfrm>
    </dsp:sp>
    <dsp:sp modelId="{BB4FDB61-65E4-405A-99E7-D0EF41B1ABE9}">
      <dsp:nvSpPr>
        <dsp:cNvPr id="0" name=""/>
        <dsp:cNvSpPr/>
      </dsp:nvSpPr>
      <dsp:spPr>
        <a:xfrm>
          <a:off x="0" y="4231930"/>
          <a:ext cx="8229600" cy="599625"/>
        </a:xfrm>
        <a:prstGeom prst="roundRect">
          <a:avLst/>
        </a:prstGeom>
        <a:solidFill>
          <a:schemeClr val="accent1">
            <a:shade val="50000"/>
            <a:hueOff val="-144918"/>
            <a:satOff val="-14156"/>
            <a:lumOff val="144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CQI and Safety			Safe healthcare system</a:t>
          </a:r>
        </a:p>
      </dsp:txBody>
      <dsp:txXfrm>
        <a:off x="29271" y="4261201"/>
        <a:ext cx="8171058" cy="5410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87AF1FD-6F7F-4571-8EF9-BCB7C0E943BB}" type="datetimeFigureOut">
              <a:rPr lang="en-US" smtClean="0"/>
              <a:t>2018/05/08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30B707C-C792-42A0-BE88-02B58C880EED}" type="slidenum">
              <a:rPr lang="en-US" smtClean="0"/>
              <a:t>‹#›</a:t>
            </a:fld>
            <a:endParaRPr lang="en-US"/>
          </a:p>
        </p:txBody>
      </p:sp>
    </p:spTree>
    <p:extLst>
      <p:ext uri="{BB962C8B-B14F-4D97-AF65-F5344CB8AC3E}">
        <p14:creationId xmlns:p14="http://schemas.microsoft.com/office/powerpoint/2010/main" val="829532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F8321C-64A9-4EA0-8539-42F5AD75D71D}" type="slidenum">
              <a:rPr lang="en-US" smtClean="0"/>
              <a:t>5</a:t>
            </a:fld>
            <a:endParaRPr lang="en-US"/>
          </a:p>
        </p:txBody>
      </p:sp>
    </p:spTree>
    <p:extLst>
      <p:ext uri="{BB962C8B-B14F-4D97-AF65-F5344CB8AC3E}">
        <p14:creationId xmlns:p14="http://schemas.microsoft.com/office/powerpoint/2010/main" val="669550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Ontario practices scored highest across all 7 patient reported dimensions of primary care; BC and NS have most room for improvement</a:t>
            </a:r>
            <a:endParaRPr lang="en-US" dirty="0">
              <a:solidFill>
                <a:schemeClr val="tx1"/>
              </a:solidFill>
            </a:endParaRPr>
          </a:p>
          <a:p>
            <a:endParaRPr lang="en-CA" dirty="0"/>
          </a:p>
        </p:txBody>
      </p:sp>
      <p:sp>
        <p:nvSpPr>
          <p:cNvPr id="4" name="Slide Number Placeholder 3"/>
          <p:cNvSpPr>
            <a:spLocks noGrp="1"/>
          </p:cNvSpPr>
          <p:nvPr>
            <p:ph type="sldNum" sz="quarter" idx="10"/>
          </p:nvPr>
        </p:nvSpPr>
        <p:spPr/>
        <p:txBody>
          <a:bodyPr/>
          <a:lstStyle/>
          <a:p>
            <a:fld id="{F1F8321C-64A9-4EA0-8539-42F5AD75D71D}" type="slidenum">
              <a:rPr lang="en-US" smtClean="0"/>
              <a:t>6</a:t>
            </a:fld>
            <a:endParaRPr lang="en-US"/>
          </a:p>
        </p:txBody>
      </p:sp>
    </p:spTree>
    <p:extLst>
      <p:ext uri="{BB962C8B-B14F-4D97-AF65-F5344CB8AC3E}">
        <p14:creationId xmlns:p14="http://schemas.microsoft.com/office/powerpoint/2010/main" val="3519723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emf"/><Relationship Id="rId5" Type="http://schemas.openxmlformats.org/officeDocument/2006/relationships/image" Target="../media/image5.jpeg"/><Relationship Id="rId4"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 y="0"/>
            <a:ext cx="5038588" cy="1390650"/>
          </a:xfrm>
          <a:prstGeom prst="rect">
            <a:avLst/>
          </a:prstGeom>
        </p:spPr>
      </p:pic>
    </p:spTree>
    <p:extLst>
      <p:ext uri="{BB962C8B-B14F-4D97-AF65-F5344CB8AC3E}">
        <p14:creationId xmlns:p14="http://schemas.microsoft.com/office/powerpoint/2010/main" val="1126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with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pic>
        <p:nvPicPr>
          <p:cNvPr id="6" name="Picture 5"/>
          <p:cNvPicPr>
            <a:picLocks noChangeAspect="1"/>
          </p:cNvPicPr>
          <p:nvPr userDrawn="1"/>
        </p:nvPicPr>
        <p:blipFill>
          <a:blip r:embed="rId2"/>
          <a:stretch>
            <a:fillRect/>
          </a:stretch>
        </p:blipFill>
        <p:spPr>
          <a:xfrm>
            <a:off x="5846697" y="6060891"/>
            <a:ext cx="3066640" cy="686155"/>
          </a:xfrm>
          <a:prstGeom prst="rect">
            <a:avLst/>
          </a:prstGeom>
        </p:spPr>
      </p:pic>
    </p:spTree>
    <p:extLst>
      <p:ext uri="{BB962C8B-B14F-4D97-AF65-F5344CB8AC3E}">
        <p14:creationId xmlns:p14="http://schemas.microsoft.com/office/powerpoint/2010/main" val="404187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spTree>
    <p:extLst>
      <p:ext uri="{BB962C8B-B14F-4D97-AF65-F5344CB8AC3E}">
        <p14:creationId xmlns:p14="http://schemas.microsoft.com/office/powerpoint/2010/main" val="361172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with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6" name="Straight Connector 5"/>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pic>
        <p:nvPicPr>
          <p:cNvPr id="5" name="Picture 4"/>
          <p:cNvPicPr>
            <a:picLocks noChangeAspect="1"/>
          </p:cNvPicPr>
          <p:nvPr userDrawn="1"/>
        </p:nvPicPr>
        <p:blipFill>
          <a:blip r:embed="rId2"/>
          <a:stretch>
            <a:fillRect/>
          </a:stretch>
        </p:blipFill>
        <p:spPr>
          <a:xfrm>
            <a:off x="5846697" y="6060891"/>
            <a:ext cx="3066640" cy="686155"/>
          </a:xfrm>
          <a:prstGeom prst="rect">
            <a:avLst/>
          </a:prstGeom>
        </p:spPr>
      </p:pic>
    </p:spTree>
    <p:extLst>
      <p:ext uri="{BB962C8B-B14F-4D97-AF65-F5344CB8AC3E}">
        <p14:creationId xmlns:p14="http://schemas.microsoft.com/office/powerpoint/2010/main" val="282327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6" name="Straight Connector 5"/>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spTree>
    <p:extLst>
      <p:ext uri="{BB962C8B-B14F-4D97-AF65-F5344CB8AC3E}">
        <p14:creationId xmlns:p14="http://schemas.microsoft.com/office/powerpoint/2010/main" val="2157850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5846697" y="6060891"/>
            <a:ext cx="3066640" cy="686155"/>
          </a:xfrm>
          <a:prstGeom prst="rect">
            <a:avLst/>
          </a:prstGeom>
        </p:spPr>
      </p:pic>
    </p:spTree>
    <p:extLst>
      <p:ext uri="{BB962C8B-B14F-4D97-AF65-F5344CB8AC3E}">
        <p14:creationId xmlns:p14="http://schemas.microsoft.com/office/powerpoint/2010/main" val="2201779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50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cknowledgements">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 y="0"/>
            <a:ext cx="5038589" cy="1390650"/>
          </a:xfrm>
          <a:prstGeom prst="rect">
            <a:avLst/>
          </a:prstGeom>
        </p:spPr>
      </p:pic>
      <p:pic>
        <p:nvPicPr>
          <p:cNvPr id="4" name="Picture 3"/>
          <p:cNvPicPr>
            <a:picLocks noChangeAspect="1"/>
          </p:cNvPicPr>
          <p:nvPr userDrawn="1"/>
        </p:nvPicPr>
        <p:blipFill>
          <a:blip r:embed="rId3"/>
          <a:stretch>
            <a:fillRect/>
          </a:stretch>
        </p:blipFill>
        <p:spPr>
          <a:xfrm>
            <a:off x="529025" y="1716278"/>
            <a:ext cx="2777923" cy="864084"/>
          </a:xfrm>
          <a:prstGeom prst="rect">
            <a:avLst/>
          </a:prstGeom>
        </p:spPr>
      </p:pic>
      <p:pic>
        <p:nvPicPr>
          <p:cNvPr id="5" name="Picture 4"/>
          <p:cNvPicPr>
            <a:picLocks noChangeAspect="1"/>
          </p:cNvPicPr>
          <p:nvPr userDrawn="1"/>
        </p:nvPicPr>
        <p:blipFill>
          <a:blip r:embed="rId4"/>
          <a:stretch>
            <a:fillRect/>
          </a:stretch>
        </p:blipFill>
        <p:spPr>
          <a:xfrm>
            <a:off x="6241774" y="1902293"/>
            <a:ext cx="2496842" cy="731520"/>
          </a:xfrm>
          <a:prstGeom prst="rect">
            <a:avLst/>
          </a:prstGeom>
        </p:spPr>
      </p:pic>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577579" y="1857108"/>
            <a:ext cx="2393564" cy="836395"/>
          </a:xfrm>
          <a:prstGeom prst="rect">
            <a:avLst/>
          </a:prstGeom>
        </p:spPr>
      </p:pic>
      <p:pic>
        <p:nvPicPr>
          <p:cNvPr id="8" name="Picture 7"/>
          <p:cNvPicPr>
            <a:picLocks noChangeAspect="1"/>
          </p:cNvPicPr>
          <p:nvPr userDrawn="1"/>
        </p:nvPicPr>
        <p:blipFill>
          <a:blip r:embed="rId6"/>
          <a:stretch>
            <a:fillRect/>
          </a:stretch>
        </p:blipFill>
        <p:spPr>
          <a:xfrm>
            <a:off x="4248912" y="4752297"/>
            <a:ext cx="4489704" cy="1626566"/>
          </a:xfrm>
          <a:prstGeom prst="rect">
            <a:avLst/>
          </a:prstGeom>
        </p:spPr>
      </p:pic>
      <p:pic>
        <p:nvPicPr>
          <p:cNvPr id="10" name="Picture 9"/>
          <p:cNvPicPr>
            <a:picLocks noChangeAspect="1"/>
          </p:cNvPicPr>
          <p:nvPr userDrawn="1"/>
        </p:nvPicPr>
        <p:blipFill>
          <a:blip r:embed="rId7"/>
          <a:stretch>
            <a:fillRect/>
          </a:stretch>
        </p:blipFill>
        <p:spPr>
          <a:xfrm>
            <a:off x="529025" y="4407409"/>
            <a:ext cx="3192488" cy="2034666"/>
          </a:xfrm>
          <a:prstGeom prst="rect">
            <a:avLst/>
          </a:prstGeom>
        </p:spPr>
      </p:pic>
      <p:cxnSp>
        <p:nvCxnSpPr>
          <p:cNvPr id="12" name="Straight Connector 11"/>
          <p:cNvCxnSpPr/>
          <p:nvPr userDrawn="1"/>
        </p:nvCxnSpPr>
        <p:spPr bwMode="auto">
          <a:xfrm>
            <a:off x="1292087" y="1227834"/>
            <a:ext cx="6861311" cy="0"/>
          </a:xfrm>
          <a:prstGeom prst="line">
            <a:avLst/>
          </a:prstGeom>
          <a:noFill/>
          <a:ln w="12700" cap="flat" cmpd="sng" algn="ctr">
            <a:solidFill>
              <a:srgbClr val="702A82"/>
            </a:solidFill>
            <a:prstDash val="solid"/>
            <a:round/>
            <a:headEnd type="none" w="med" len="med"/>
            <a:tailEnd type="none" w="med" len="med"/>
          </a:ln>
          <a:effectLst/>
        </p:spPr>
      </p:cxnSp>
      <p:sp>
        <p:nvSpPr>
          <p:cNvPr id="15" name="TextBox 14"/>
          <p:cNvSpPr txBox="1"/>
          <p:nvPr userDrawn="1"/>
        </p:nvSpPr>
        <p:spPr>
          <a:xfrm>
            <a:off x="384048" y="3637722"/>
            <a:ext cx="4382199" cy="553998"/>
          </a:xfrm>
          <a:prstGeom prst="rect">
            <a:avLst/>
          </a:prstGeom>
          <a:noFill/>
        </p:spPr>
        <p:txBody>
          <a:bodyPr wrap="square" rtlCol="0">
            <a:spAutoFit/>
          </a:bodyPr>
          <a:lstStyle/>
          <a:p>
            <a:r>
              <a:rPr lang="en-US" sz="3000" dirty="0">
                <a:solidFill>
                  <a:schemeClr val="tx1">
                    <a:lumMod val="65000"/>
                    <a:lumOff val="35000"/>
                  </a:schemeClr>
                </a:solidFill>
              </a:rPr>
              <a:t>Funded by</a:t>
            </a:r>
          </a:p>
        </p:txBody>
      </p:sp>
    </p:spTree>
    <p:extLst>
      <p:ext uri="{BB962C8B-B14F-4D97-AF65-F5344CB8AC3E}">
        <p14:creationId xmlns:p14="http://schemas.microsoft.com/office/powerpoint/2010/main" val="319420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0"/>
            <a:ext cx="9149041" cy="6858000"/>
          </a:xfrm>
          <a:prstGeom prst="rect">
            <a:avLst/>
          </a:prstGeom>
        </p:spPr>
      </p:pic>
      <p:sp>
        <p:nvSpPr>
          <p:cNvPr id="4" name="TextBox 3"/>
          <p:cNvSpPr txBox="1"/>
          <p:nvPr userDrawn="1"/>
        </p:nvSpPr>
        <p:spPr>
          <a:xfrm>
            <a:off x="224589" y="6301410"/>
            <a:ext cx="8686800" cy="377026"/>
          </a:xfrm>
          <a:prstGeom prst="rect">
            <a:avLst/>
          </a:prstGeom>
          <a:noFill/>
        </p:spPr>
        <p:txBody>
          <a:bodyPr wrap="square" rtlCol="0">
            <a:spAutoFit/>
          </a:bodyPr>
          <a:lstStyle/>
          <a:p>
            <a:r>
              <a:rPr lang="en-US" sz="1850" dirty="0">
                <a:solidFill>
                  <a:schemeClr val="bg1">
                    <a:alpha val="70000"/>
                  </a:schemeClr>
                </a:solidFill>
                <a:latin typeface="+mj-lt"/>
              </a:rPr>
              <a:t>MEASURING AND IMPROVING THE PERFORMANCE OF PRIMARY HEALTH CARE IN CANADA</a:t>
            </a:r>
          </a:p>
        </p:txBody>
      </p:sp>
    </p:spTree>
    <p:extLst>
      <p:ext uri="{BB962C8B-B14F-4D97-AF65-F5344CB8AC3E}">
        <p14:creationId xmlns:p14="http://schemas.microsoft.com/office/powerpoint/2010/main" val="2686263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4048" y="384048"/>
            <a:ext cx="8412480" cy="8229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8640" y="1645920"/>
            <a:ext cx="8229600"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61311265"/>
      </p:ext>
    </p:extLst>
  </p:cSld>
  <p:clrMap bg1="lt1" tx1="dk1" bg2="lt2" tx2="dk2" accent1="accent1" accent2="accent2" accent3="accent3" accent4="accent4" accent5="accent5" accent6="accent6" hlink="hlink" folHlink="folHlink"/>
  <p:sldLayoutIdLst>
    <p:sldLayoutId id="2147483768" r:id="rId1"/>
    <p:sldLayoutId id="2147483777" r:id="rId2"/>
    <p:sldLayoutId id="2147483769" r:id="rId3"/>
    <p:sldLayoutId id="2147483778" r:id="rId4"/>
    <p:sldLayoutId id="2147483773" r:id="rId5"/>
    <p:sldLayoutId id="2147483775" r:id="rId6"/>
    <p:sldLayoutId id="2147483774" r:id="rId7"/>
    <p:sldLayoutId id="2147483779" r:id="rId8"/>
    <p:sldLayoutId id="2147483776" r:id="rId9"/>
  </p:sldLayoutIdLst>
  <p:txStyles>
    <p:titleStyle>
      <a:lvl1pPr algn="l" defTabSz="914400" rtl="0" eaLnBrk="1" latinLnBrk="0" hangingPunct="1">
        <a:lnSpc>
          <a:spcPct val="90000"/>
        </a:lnSpc>
        <a:spcBef>
          <a:spcPct val="0"/>
        </a:spcBef>
        <a:buNone/>
        <a:defRPr sz="3000" kern="1200">
          <a:solidFill>
            <a:srgbClr val="702A82"/>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cid:image001.png@01D3A71B.119E29D0" TargetMode="Externa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8"/>
          <p:cNvSpPr txBox="1">
            <a:spLocks/>
          </p:cNvSpPr>
          <p:nvPr/>
        </p:nvSpPr>
        <p:spPr>
          <a:xfrm>
            <a:off x="685800" y="4065130"/>
            <a:ext cx="7772400" cy="19085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None/>
            </a:pPr>
            <a:r>
              <a:rPr lang="en-US" sz="2000" dirty="0">
                <a:solidFill>
                  <a:schemeClr val="tx1">
                    <a:lumMod val="65000"/>
                    <a:lumOff val="35000"/>
                  </a:schemeClr>
                </a:solidFill>
              </a:rPr>
              <a:t>Presented by Fred Burge and Stephanie Blackman</a:t>
            </a:r>
          </a:p>
          <a:p>
            <a:pPr marL="0" indent="0">
              <a:lnSpc>
                <a:spcPct val="80000"/>
              </a:lnSpc>
              <a:buNone/>
            </a:pPr>
            <a:r>
              <a:rPr lang="en-US" sz="2000" dirty="0">
                <a:solidFill>
                  <a:schemeClr val="tx1">
                    <a:lumMod val="65000"/>
                    <a:lumOff val="35000"/>
                  </a:schemeClr>
                </a:solidFill>
              </a:rPr>
              <a:t>Co-authors: Sabrina Wong, Sharon Johnston, Jeannie Haggerty</a:t>
            </a:r>
          </a:p>
          <a:p>
            <a:pPr marL="0" indent="0">
              <a:lnSpc>
                <a:spcPct val="80000"/>
              </a:lnSpc>
              <a:buNone/>
            </a:pPr>
            <a:endParaRPr lang="en-US" sz="2000" dirty="0">
              <a:solidFill>
                <a:schemeClr val="tx1">
                  <a:lumMod val="65000"/>
                  <a:lumOff val="35000"/>
                </a:schemeClr>
              </a:solidFill>
            </a:endParaRPr>
          </a:p>
          <a:p>
            <a:pPr marL="0" indent="0">
              <a:lnSpc>
                <a:spcPct val="80000"/>
              </a:lnSpc>
              <a:buNone/>
            </a:pPr>
            <a:r>
              <a:rPr lang="en-US" sz="2000" dirty="0">
                <a:solidFill>
                  <a:schemeClr val="tx1">
                    <a:lumMod val="65000"/>
                    <a:lumOff val="35000"/>
                  </a:schemeClr>
                </a:solidFill>
              </a:rPr>
              <a:t>May 8, 2018</a:t>
            </a:r>
          </a:p>
          <a:p>
            <a:pPr marL="0" indent="0">
              <a:lnSpc>
                <a:spcPct val="80000"/>
              </a:lnSpc>
              <a:buNone/>
            </a:pPr>
            <a:r>
              <a:rPr lang="en-US" sz="2000" dirty="0">
                <a:solidFill>
                  <a:schemeClr val="tx1">
                    <a:lumMod val="65000"/>
                    <a:lumOff val="35000"/>
                  </a:schemeClr>
                </a:solidFill>
              </a:rPr>
              <a:t>Halifax, NS</a:t>
            </a:r>
          </a:p>
          <a:p>
            <a:pPr marL="0" indent="0">
              <a:buNone/>
            </a:pPr>
            <a:endParaRPr lang="en-US" sz="2000" dirty="0">
              <a:solidFill>
                <a:schemeClr val="tx1">
                  <a:lumMod val="65000"/>
                  <a:lumOff val="35000"/>
                </a:schemeClr>
              </a:solidFill>
            </a:endParaRPr>
          </a:p>
        </p:txBody>
      </p:sp>
      <p:sp>
        <p:nvSpPr>
          <p:cNvPr id="5" name="Title 7"/>
          <p:cNvSpPr txBox="1">
            <a:spLocks/>
          </p:cNvSpPr>
          <p:nvPr/>
        </p:nvSpPr>
        <p:spPr>
          <a:xfrm>
            <a:off x="685800" y="1939433"/>
            <a:ext cx="7772400" cy="1823547"/>
          </a:xfrm>
          <a:prstGeom prst="rect">
            <a:avLst/>
          </a:prstGeom>
        </p:spPr>
        <p:txBody>
          <a:bodyPr>
            <a:normAutofit fontScale="92500" lnSpcReduction="20000"/>
          </a:bodyPr>
          <a:lstStyle>
            <a:lvl1pPr algn="l" defTabSz="914400" rtl="0" eaLnBrk="1" latinLnBrk="0" hangingPunct="1">
              <a:lnSpc>
                <a:spcPct val="90000"/>
              </a:lnSpc>
              <a:spcBef>
                <a:spcPct val="0"/>
              </a:spcBef>
              <a:buNone/>
              <a:defRPr sz="3000" kern="1200">
                <a:solidFill>
                  <a:srgbClr val="29776F"/>
                </a:solidFill>
                <a:latin typeface="+mn-lt"/>
                <a:ea typeface="+mj-ea"/>
                <a:cs typeface="+mj-cs"/>
              </a:defRPr>
            </a:lvl1pPr>
          </a:lstStyle>
          <a:p>
            <a:pPr>
              <a:lnSpc>
                <a:spcPct val="100000"/>
              </a:lnSpc>
            </a:pPr>
            <a:r>
              <a:rPr lang="en-US" sz="4000" dirty="0">
                <a:solidFill>
                  <a:srgbClr val="702A82"/>
                </a:solidFill>
              </a:rPr>
              <a:t>Patient-Reported Dimensions of Primary Care Performance</a:t>
            </a:r>
            <a:br>
              <a:rPr lang="en-US" sz="4000" dirty="0">
                <a:solidFill>
                  <a:srgbClr val="702A82"/>
                </a:solidFill>
              </a:rPr>
            </a:br>
            <a:r>
              <a:rPr lang="en-US" sz="3200" dirty="0">
                <a:solidFill>
                  <a:schemeClr val="tx1">
                    <a:lumMod val="65000"/>
                    <a:lumOff val="35000"/>
                  </a:schemeClr>
                </a:solidFill>
              </a:rPr>
              <a:t>TRANSFORMATION Study Results for the Central Zone</a:t>
            </a:r>
          </a:p>
        </p:txBody>
      </p:sp>
      <p:cxnSp>
        <p:nvCxnSpPr>
          <p:cNvPr id="6" name="Straight Connector 5"/>
          <p:cNvCxnSpPr/>
          <p:nvPr/>
        </p:nvCxnSpPr>
        <p:spPr bwMode="auto">
          <a:xfrm>
            <a:off x="685800" y="3859920"/>
            <a:ext cx="7772400" cy="0"/>
          </a:xfrm>
          <a:prstGeom prst="line">
            <a:avLst/>
          </a:prstGeom>
          <a:noFill/>
          <a:ln w="12700" cap="flat" cmpd="sng" algn="ctr">
            <a:solidFill>
              <a:srgbClr val="702A82"/>
            </a:solidFill>
            <a:prstDash val="solid"/>
            <a:round/>
            <a:headEnd type="none" w="med" len="med"/>
            <a:tailEnd type="none" w="med" len="med"/>
          </a:ln>
          <a:effectLst/>
        </p:spPr>
      </p:cxnSp>
      <p:sp>
        <p:nvSpPr>
          <p:cNvPr id="10" name="TextBox 9"/>
          <p:cNvSpPr txBox="1"/>
          <p:nvPr/>
        </p:nvSpPr>
        <p:spPr>
          <a:xfrm>
            <a:off x="224589" y="6400800"/>
            <a:ext cx="8686800" cy="377026"/>
          </a:xfrm>
          <a:prstGeom prst="rect">
            <a:avLst/>
          </a:prstGeom>
          <a:noFill/>
        </p:spPr>
        <p:txBody>
          <a:bodyPr wrap="square" rtlCol="0">
            <a:spAutoFit/>
          </a:bodyPr>
          <a:lstStyle/>
          <a:p>
            <a:r>
              <a:rPr lang="en-US" sz="1850" dirty="0">
                <a:solidFill>
                  <a:srgbClr val="702A82">
                    <a:alpha val="70000"/>
                  </a:srgbClr>
                </a:solidFill>
                <a:latin typeface="+mj-lt"/>
              </a:rPr>
              <a:t>MEASURING AND IMPROVING THE PERFORMANCE OF PRIMARY HEALTH CARE IN CANADA</a:t>
            </a:r>
          </a:p>
        </p:txBody>
      </p:sp>
    </p:spTree>
    <p:extLst>
      <p:ext uri="{BB962C8B-B14F-4D97-AF65-F5344CB8AC3E}">
        <p14:creationId xmlns:p14="http://schemas.microsoft.com/office/powerpoint/2010/main" val="3363388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84982DE-4108-4897-A091-FB1A4AF3A12C}"/>
              </a:ext>
            </a:extLst>
          </p:cNvPr>
          <p:cNvSpPr/>
          <p:nvPr/>
        </p:nvSpPr>
        <p:spPr>
          <a:xfrm>
            <a:off x="296839" y="4885245"/>
            <a:ext cx="8359254" cy="1580561"/>
          </a:xfrm>
          <a:prstGeom prst="rect">
            <a:avLst/>
          </a:prstGeom>
        </p:spPr>
        <p:txBody>
          <a:bodyPr wrap="square">
            <a:spAutoFit/>
          </a:bodyPr>
          <a:lstStyle/>
          <a:p>
            <a:pPr>
              <a:lnSpc>
                <a:spcPct val="106000"/>
              </a:lnSpc>
            </a:pPr>
            <a:r>
              <a:rPr lang="en-CA" sz="2000" b="1" dirty="0">
                <a:solidFill>
                  <a:srgbClr val="29776F"/>
                </a:solidFill>
                <a:latin typeface="Cambria" panose="02040503050406030204" pitchFamily="18" charset="0"/>
                <a:ea typeface="Times New Roman" panose="02020603050405020304" pitchFamily="18" charset="0"/>
                <a:cs typeface="Times New Roman" panose="02020603050405020304" pitchFamily="18" charset="0"/>
              </a:rPr>
              <a:t>Accessibility orientation: </a:t>
            </a:r>
          </a:p>
          <a:p>
            <a:pPr>
              <a:lnSpc>
                <a:spcPct val="106000"/>
              </a:lnSpc>
            </a:pPr>
            <a:r>
              <a:rPr lang="en-CA" dirty="0">
                <a:latin typeface="Calibri" panose="020F0502020204030204" pitchFamily="34" charset="0"/>
                <a:ea typeface="Calibri" panose="020F0502020204030204" pitchFamily="34" charset="0"/>
                <a:cs typeface="Times New Roman" panose="02020603050405020304" pitchFamily="18" charset="0"/>
              </a:rPr>
              <a:t>The clinic’s organizational procedures make it easy for patients to get information (and advice) by telephone and consistently provide timely visits (&lt; 3 days) for new or urgent problems or prescription renewal, and patients don’t report frequent difficulties in accessing care.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D14D4449-9151-4A2C-A648-280233DE2DE5}"/>
              </a:ext>
            </a:extLst>
          </p:cNvPr>
          <p:cNvGraphicFramePr>
            <a:graphicFrameLocks/>
          </p:cNvGraphicFramePr>
          <p:nvPr>
            <p:extLst>
              <p:ext uri="{D42A27DB-BD31-4B8C-83A1-F6EECF244321}">
                <p14:modId xmlns:p14="http://schemas.microsoft.com/office/powerpoint/2010/main" val="3219981051"/>
              </p:ext>
            </p:extLst>
          </p:nvPr>
        </p:nvGraphicFramePr>
        <p:xfrm>
          <a:off x="296838" y="259373"/>
          <a:ext cx="8170153" cy="4444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740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FE8946-0030-4C61-8A7B-FE52444E33DD}"/>
              </a:ext>
            </a:extLst>
          </p:cNvPr>
          <p:cNvSpPr/>
          <p:nvPr/>
        </p:nvSpPr>
        <p:spPr>
          <a:xfrm>
            <a:off x="361665" y="5269416"/>
            <a:ext cx="8331959" cy="993349"/>
          </a:xfrm>
          <a:prstGeom prst="rect">
            <a:avLst/>
          </a:prstGeom>
        </p:spPr>
        <p:txBody>
          <a:bodyPr wrap="square">
            <a:spAutoFit/>
          </a:bodyPr>
          <a:lstStyle/>
          <a:p>
            <a:pPr>
              <a:lnSpc>
                <a:spcPct val="106000"/>
              </a:lnSpc>
            </a:pPr>
            <a:r>
              <a:rPr lang="en-CA" sz="2000" b="1" dirty="0">
                <a:solidFill>
                  <a:srgbClr val="29776F"/>
                </a:solidFill>
                <a:latin typeface="Cambria" panose="02040503050406030204" pitchFamily="18" charset="0"/>
                <a:ea typeface="Times New Roman" panose="02020603050405020304" pitchFamily="18" charset="0"/>
                <a:cs typeface="Times New Roman" panose="02020603050405020304" pitchFamily="18" charset="0"/>
              </a:rPr>
              <a:t>Coordination orientation </a:t>
            </a:r>
            <a:endParaRPr lang="en-US" sz="2000" b="1" dirty="0">
              <a:solidFill>
                <a:srgbClr val="29776F"/>
              </a:solidFill>
              <a:latin typeface="Cambria" panose="02040503050406030204" pitchFamily="18" charset="0"/>
              <a:ea typeface="Times New Roman" panose="02020603050405020304" pitchFamily="18" charset="0"/>
              <a:cs typeface="Times New Roman" panose="02020603050405020304" pitchFamily="18" charset="0"/>
            </a:endParaRPr>
          </a:p>
          <a:p>
            <a:pPr>
              <a:lnSpc>
                <a:spcPct val="106000"/>
              </a:lnSpc>
            </a:pPr>
            <a:r>
              <a:rPr lang="en-CA" dirty="0">
                <a:latin typeface="Calibri" panose="020F0502020204030204" pitchFamily="34" charset="0"/>
                <a:ea typeface="Calibri" panose="020F0502020204030204" pitchFamily="34" charset="0"/>
                <a:cs typeface="Times New Roman" panose="02020603050405020304" pitchFamily="18" charset="0"/>
              </a:rPr>
              <a:t>The clinicians have a robust role in initiating and following the care that patients receive from other providers and patients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0D1A8D14-EDAC-4AD9-B4CD-D4B15242612E}"/>
              </a:ext>
            </a:extLst>
          </p:cNvPr>
          <p:cNvGraphicFramePr>
            <a:graphicFrameLocks/>
          </p:cNvGraphicFramePr>
          <p:nvPr>
            <p:extLst>
              <p:ext uri="{D42A27DB-BD31-4B8C-83A1-F6EECF244321}">
                <p14:modId xmlns:p14="http://schemas.microsoft.com/office/powerpoint/2010/main" val="4197880851"/>
              </p:ext>
            </p:extLst>
          </p:nvPr>
        </p:nvGraphicFramePr>
        <p:xfrm>
          <a:off x="361665" y="232997"/>
          <a:ext cx="8246004" cy="48841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3336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FC6F22-A3F1-4887-91B3-43836A112BA9}"/>
              </a:ext>
            </a:extLst>
          </p:cNvPr>
          <p:cNvSpPr/>
          <p:nvPr/>
        </p:nvSpPr>
        <p:spPr>
          <a:xfrm>
            <a:off x="259308" y="5187465"/>
            <a:ext cx="8625384" cy="1286955"/>
          </a:xfrm>
          <a:prstGeom prst="rect">
            <a:avLst/>
          </a:prstGeom>
        </p:spPr>
        <p:txBody>
          <a:bodyPr wrap="square">
            <a:spAutoFit/>
          </a:bodyPr>
          <a:lstStyle/>
          <a:p>
            <a:pPr>
              <a:lnSpc>
                <a:spcPct val="106000"/>
              </a:lnSpc>
            </a:pPr>
            <a:r>
              <a:rPr lang="en-CA" sz="2000" b="1" dirty="0">
                <a:solidFill>
                  <a:srgbClr val="29776F"/>
                </a:solidFill>
                <a:latin typeface="Cambria" panose="02040503050406030204" pitchFamily="18" charset="0"/>
                <a:ea typeface="Times New Roman" panose="02020603050405020304" pitchFamily="18" charset="0"/>
                <a:cs typeface="Times New Roman" panose="02020603050405020304" pitchFamily="18" charset="0"/>
              </a:rPr>
              <a:t>Safe healthcare system contribution</a:t>
            </a:r>
            <a:r>
              <a:rPr lang="en-CA" sz="20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	</a:t>
            </a:r>
            <a:endParaRPr lang="en-US" sz="20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a:p>
            <a:pPr>
              <a:lnSpc>
                <a:spcPct val="106000"/>
              </a:lnSpc>
            </a:pPr>
            <a:r>
              <a:rPr lang="en-CA" dirty="0">
                <a:latin typeface="Calibri" panose="020F0502020204030204" pitchFamily="34" charset="0"/>
                <a:ea typeface="Calibri" panose="020F0502020204030204" pitchFamily="34" charset="0"/>
                <a:cs typeface="Times New Roman" panose="02020603050405020304" pitchFamily="18" charset="0"/>
              </a:rPr>
              <a:t>For patients who receive care from other providers. Clinicians inform patients about risks associated with prescribed medicines, and patients do not experience gaps in the flow of information between provider nor report medical errors.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D5B98623-F2C5-42B7-BDAE-5ABE0BD68C55}"/>
              </a:ext>
            </a:extLst>
          </p:cNvPr>
          <p:cNvGraphicFramePr>
            <a:graphicFrameLocks/>
          </p:cNvGraphicFramePr>
          <p:nvPr>
            <p:extLst>
              <p:ext uri="{D42A27DB-BD31-4B8C-83A1-F6EECF244321}">
                <p14:modId xmlns:p14="http://schemas.microsoft.com/office/powerpoint/2010/main" val="3531315837"/>
              </p:ext>
            </p:extLst>
          </p:nvPr>
        </p:nvGraphicFramePr>
        <p:xfrm>
          <a:off x="448407" y="383579"/>
          <a:ext cx="8220807" cy="46807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3332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F468A-C158-401D-B4A7-5002009CF713}"/>
              </a:ext>
            </a:extLst>
          </p:cNvPr>
          <p:cNvSpPr>
            <a:spLocks noGrp="1"/>
          </p:cNvSpPr>
          <p:nvPr>
            <p:ph type="title"/>
          </p:nvPr>
        </p:nvSpPr>
        <p:spPr/>
        <p:txBody>
          <a:bodyPr/>
          <a:lstStyle/>
          <a:p>
            <a:r>
              <a:rPr lang="en-US" dirty="0"/>
              <a:t>Reflections</a:t>
            </a:r>
          </a:p>
        </p:txBody>
      </p:sp>
      <p:sp>
        <p:nvSpPr>
          <p:cNvPr id="3" name="Content Placeholder 2">
            <a:extLst>
              <a:ext uri="{FF2B5EF4-FFF2-40B4-BE49-F238E27FC236}">
                <a16:creationId xmlns:a16="http://schemas.microsoft.com/office/drawing/2014/main" id="{BD60AFED-8EA1-4235-97FE-2C825166AF57}"/>
              </a:ext>
            </a:extLst>
          </p:cNvPr>
          <p:cNvSpPr>
            <a:spLocks noGrp="1"/>
          </p:cNvSpPr>
          <p:nvPr>
            <p:ph idx="1"/>
          </p:nvPr>
        </p:nvSpPr>
        <p:spPr/>
        <p:txBody>
          <a:bodyPr>
            <a:normAutofit fontScale="85000" lnSpcReduction="20000"/>
          </a:bodyPr>
          <a:lstStyle/>
          <a:p>
            <a:pPr marL="0" indent="0">
              <a:buNone/>
            </a:pPr>
            <a:r>
              <a:rPr lang="en-US" dirty="0"/>
              <a:t>We created 7 patient-reported dimensions of primary care performance, using 42 survey questions</a:t>
            </a:r>
          </a:p>
          <a:p>
            <a:pPr marL="0" indent="0">
              <a:buNone/>
            </a:pPr>
            <a:endParaRPr lang="en-US" dirty="0"/>
          </a:p>
          <a:p>
            <a:pPr marL="0" indent="0">
              <a:buNone/>
            </a:pPr>
            <a:r>
              <a:rPr lang="en-US" dirty="0"/>
              <a:t>Synthesizing multiple measures of patient-reported experiences can convey high-level information about performance</a:t>
            </a:r>
          </a:p>
          <a:p>
            <a:pPr marL="0" indent="0">
              <a:buNone/>
            </a:pPr>
            <a:endParaRPr lang="en-US" dirty="0"/>
          </a:p>
          <a:p>
            <a:pPr marL="0" indent="0">
              <a:buNone/>
            </a:pPr>
            <a:r>
              <a:rPr lang="en-US" dirty="0"/>
              <a:t>These 7 dimensions can speak to some aspects of the “health home” (e.g. patient-centered care, timely access, continuity and coordination, CQI and safety)</a:t>
            </a:r>
          </a:p>
          <a:p>
            <a:pPr marL="0" indent="0">
              <a:buNone/>
            </a:pPr>
            <a:endParaRPr lang="en-US" dirty="0"/>
          </a:p>
          <a:p>
            <a:pPr marL="0" indent="0">
              <a:buNone/>
            </a:pPr>
            <a:r>
              <a:rPr lang="en-US" dirty="0"/>
              <a:t>Additional data (organizational and provider surveys, administrative data) are required to get a fuller picture of “health home” performance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62616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300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168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Developing Patient-Reported Dimensions of Primary Care</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Design: Cross-sectional practice-based waiting room survey of patient experience</a:t>
            </a:r>
          </a:p>
          <a:p>
            <a:pPr marL="0" indent="0">
              <a:buNone/>
            </a:pPr>
            <a:endParaRPr lang="en-US" dirty="0"/>
          </a:p>
          <a:p>
            <a:pPr marL="0" indent="0">
              <a:buNone/>
            </a:pPr>
            <a:r>
              <a:rPr lang="en-US" dirty="0"/>
              <a:t>Study regions: Fraser East, BC; Eastern ON Health Unit, ON; Central Zone, NS</a:t>
            </a:r>
          </a:p>
          <a:p>
            <a:pPr marL="0" indent="0">
              <a:buNone/>
            </a:pPr>
            <a:endParaRPr lang="en-US" dirty="0"/>
          </a:p>
          <a:p>
            <a:pPr marL="0" indent="0">
              <a:buNone/>
            </a:pPr>
            <a:r>
              <a:rPr lang="en-US" dirty="0"/>
              <a:t>Participants: a minimum of 20 patients in each participating practice </a:t>
            </a:r>
          </a:p>
          <a:p>
            <a:r>
              <a:rPr lang="en-US" dirty="0"/>
              <a:t>Total: n=87 practices, n=1929 patient experience surveys</a:t>
            </a:r>
          </a:p>
          <a:p>
            <a:r>
              <a:rPr lang="en-US" dirty="0"/>
              <a:t>Central Zone: n=39 practices, n=878 patient experience surveys</a:t>
            </a:r>
          </a:p>
          <a:p>
            <a:pPr marL="0" indent="0">
              <a:buNone/>
            </a:pPr>
            <a:endParaRPr lang="en-US" dirty="0"/>
          </a:p>
          <a:p>
            <a:pPr marL="0" indent="0">
              <a:buNone/>
            </a:pPr>
            <a:r>
              <a:rPr lang="en-US" dirty="0"/>
              <a:t>Patient survey: 116 questions – validated subscales and items</a:t>
            </a:r>
          </a:p>
        </p:txBody>
      </p:sp>
    </p:spTree>
    <p:extLst>
      <p:ext uri="{BB962C8B-B14F-4D97-AF65-F5344CB8AC3E}">
        <p14:creationId xmlns:p14="http://schemas.microsoft.com/office/powerpoint/2010/main" val="2745170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Constructed patient-reported dimensions of primary care performance</a:t>
            </a:r>
          </a:p>
        </p:txBody>
      </p:sp>
      <p:sp>
        <p:nvSpPr>
          <p:cNvPr id="3" name="Content Placeholder 2"/>
          <p:cNvSpPr>
            <a:spLocks noGrp="1"/>
          </p:cNvSpPr>
          <p:nvPr>
            <p:ph idx="1"/>
          </p:nvPr>
        </p:nvSpPr>
        <p:spPr>
          <a:xfrm>
            <a:off x="384048" y="1666568"/>
            <a:ext cx="8229600" cy="4070555"/>
          </a:xfrm>
        </p:spPr>
        <p:txBody>
          <a:bodyPr>
            <a:noAutofit/>
          </a:bodyPr>
          <a:lstStyle/>
          <a:p>
            <a:pPr marL="0" indent="0">
              <a:spcAft>
                <a:spcPts val="1200"/>
              </a:spcAft>
              <a:buNone/>
            </a:pPr>
            <a:r>
              <a:rPr lang="en-US" dirty="0"/>
              <a:t>Iterative, theory-driven process </a:t>
            </a:r>
          </a:p>
          <a:p>
            <a:pPr marL="0" indent="0">
              <a:spcAft>
                <a:spcPts val="1200"/>
              </a:spcAft>
              <a:buNone/>
            </a:pPr>
            <a:r>
              <a:rPr lang="en-US" dirty="0"/>
              <a:t>Simplify reporting of a large patient survey dataset</a:t>
            </a:r>
          </a:p>
          <a:p>
            <a:pPr marL="0" indent="0">
              <a:spcAft>
                <a:spcPts val="1200"/>
              </a:spcAft>
              <a:buNone/>
            </a:pPr>
            <a:r>
              <a:rPr lang="en-US" dirty="0"/>
              <a:t>Used a factor analytic framework (items and scales)</a:t>
            </a:r>
          </a:p>
          <a:p>
            <a:pPr marL="0" indent="0">
              <a:spcAft>
                <a:spcPts val="1200"/>
              </a:spcAft>
              <a:buNone/>
            </a:pPr>
            <a:r>
              <a:rPr lang="en-US" dirty="0"/>
              <a:t>Developed composite measure for ease of reporting</a:t>
            </a:r>
          </a:p>
        </p:txBody>
      </p:sp>
    </p:spTree>
    <p:extLst>
      <p:ext uri="{BB962C8B-B14F-4D97-AF65-F5344CB8AC3E}">
        <p14:creationId xmlns:p14="http://schemas.microsoft.com/office/powerpoint/2010/main" val="3413018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3964" y="384048"/>
            <a:ext cx="8793018" cy="822960"/>
          </a:xfrm>
        </p:spPr>
        <p:txBody>
          <a:bodyPr>
            <a:normAutofit fontScale="90000"/>
          </a:bodyPr>
          <a:lstStyle/>
          <a:p>
            <a:r>
              <a:rPr lang="en-US" dirty="0"/>
              <a:t>Relevance of the Patient-Reported Dimensions to the ‘Health Home’ Model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9151127"/>
              </p:ext>
            </p:extLst>
          </p:nvPr>
        </p:nvGraphicFramePr>
        <p:xfrm>
          <a:off x="484538" y="1302328"/>
          <a:ext cx="8229600" cy="5033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344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id:image001.png@01D3A71B.119E29D0">
            <a:extLst>
              <a:ext uri="{FF2B5EF4-FFF2-40B4-BE49-F238E27FC236}">
                <a16:creationId xmlns:a16="http://schemas.microsoft.com/office/drawing/2014/main" id="{46BC666B-5EDA-47BD-B0B9-A8F959039191}"/>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39483" y="505784"/>
            <a:ext cx="8320469" cy="6023032"/>
          </a:xfrm>
          <a:prstGeom prst="rect">
            <a:avLst/>
          </a:prstGeom>
          <a:noFill/>
          <a:ln>
            <a:noFill/>
          </a:ln>
        </p:spPr>
      </p:pic>
    </p:spTree>
    <p:extLst>
      <p:ext uri="{BB962C8B-B14F-4D97-AF65-F5344CB8AC3E}">
        <p14:creationId xmlns:p14="http://schemas.microsoft.com/office/powerpoint/2010/main" val="1212809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69D6093F-2D24-46B1-9AE2-CE85775B7C23}"/>
              </a:ext>
            </a:extLst>
          </p:cNvPr>
          <p:cNvGraphicFramePr>
            <a:graphicFrameLocks/>
          </p:cNvGraphicFramePr>
          <p:nvPr>
            <p:extLst>
              <p:ext uri="{D42A27DB-BD31-4B8C-83A1-F6EECF244321}">
                <p14:modId xmlns:p14="http://schemas.microsoft.com/office/powerpoint/2010/main" val="2777959924"/>
              </p:ext>
            </p:extLst>
          </p:nvPr>
        </p:nvGraphicFramePr>
        <p:xfrm>
          <a:off x="482600" y="643466"/>
          <a:ext cx="8178799" cy="55710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7275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0EF1EF-567E-4D70-BE51-682D9665396B}"/>
              </a:ext>
            </a:extLst>
          </p:cNvPr>
          <p:cNvSpPr/>
          <p:nvPr/>
        </p:nvSpPr>
        <p:spPr>
          <a:xfrm>
            <a:off x="170596" y="4811963"/>
            <a:ext cx="8802807" cy="1869743"/>
          </a:xfrm>
          <a:prstGeom prst="rect">
            <a:avLst/>
          </a:prstGeom>
        </p:spPr>
        <p:txBody>
          <a:bodyPr wrap="square">
            <a:spAutoFit/>
          </a:bodyPr>
          <a:lstStyle/>
          <a:p>
            <a:r>
              <a:rPr lang="en-CA" sz="1650" b="1" dirty="0">
                <a:solidFill>
                  <a:srgbClr val="29776F"/>
                </a:solidFill>
              </a:rPr>
              <a:t>Relationship-based care</a:t>
            </a:r>
            <a:endParaRPr lang="en-US" sz="1650" b="1" dirty="0">
              <a:solidFill>
                <a:srgbClr val="29776F"/>
              </a:solidFill>
            </a:endParaRPr>
          </a:p>
          <a:p>
            <a:r>
              <a:rPr lang="en-CA" sz="1650" dirty="0"/>
              <a:t>The clinicians demonstrate whole-person knowledge of their patients, are willing to talk about sensitive issues, and listen well during visits.</a:t>
            </a:r>
            <a:endParaRPr lang="en-US" sz="1650" dirty="0"/>
          </a:p>
          <a:p>
            <a:endParaRPr lang="en-US" sz="1650" dirty="0"/>
          </a:p>
          <a:p>
            <a:r>
              <a:rPr lang="en-CA" sz="1650" b="1" dirty="0">
                <a:solidFill>
                  <a:srgbClr val="29776F"/>
                </a:solidFill>
              </a:rPr>
              <a:t>Promoting health  </a:t>
            </a:r>
            <a:endParaRPr lang="en-US" sz="1650" b="1" dirty="0">
              <a:solidFill>
                <a:srgbClr val="29776F"/>
              </a:solidFill>
            </a:endParaRPr>
          </a:p>
          <a:p>
            <a:r>
              <a:rPr lang="en-CA" sz="1650" dirty="0"/>
              <a:t>Patients receive health advice and health promotion appropriate to the context in their lives, and the staff actively encourages patients to attend groups or classes to help manage their health concerns.</a:t>
            </a:r>
            <a:endParaRPr lang="en-US" sz="1650" dirty="0"/>
          </a:p>
        </p:txBody>
      </p:sp>
      <p:graphicFrame>
        <p:nvGraphicFramePr>
          <p:cNvPr id="4" name="Chart 3">
            <a:extLst>
              <a:ext uri="{FF2B5EF4-FFF2-40B4-BE49-F238E27FC236}">
                <a16:creationId xmlns:a16="http://schemas.microsoft.com/office/drawing/2014/main" id="{C9587272-DA57-4948-90B2-5E7BCC4A1738}"/>
              </a:ext>
            </a:extLst>
          </p:cNvPr>
          <p:cNvGraphicFramePr>
            <a:graphicFrameLocks/>
          </p:cNvGraphicFramePr>
          <p:nvPr>
            <p:extLst>
              <p:ext uri="{D42A27DB-BD31-4B8C-83A1-F6EECF244321}">
                <p14:modId xmlns:p14="http://schemas.microsoft.com/office/powerpoint/2010/main" val="736624045"/>
              </p:ext>
            </p:extLst>
          </p:nvPr>
        </p:nvGraphicFramePr>
        <p:xfrm>
          <a:off x="472158" y="296221"/>
          <a:ext cx="8199681" cy="44076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4218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62FF4F-161E-4B73-B909-BB47667F867A}"/>
              </a:ext>
            </a:extLst>
          </p:cNvPr>
          <p:cNvSpPr/>
          <p:nvPr/>
        </p:nvSpPr>
        <p:spPr>
          <a:xfrm>
            <a:off x="351430" y="4735774"/>
            <a:ext cx="8683388" cy="2054409"/>
          </a:xfrm>
          <a:prstGeom prst="rect">
            <a:avLst/>
          </a:prstGeom>
        </p:spPr>
        <p:txBody>
          <a:bodyPr wrap="square">
            <a:spAutoFit/>
          </a:bodyPr>
          <a:lstStyle/>
          <a:p>
            <a:r>
              <a:rPr lang="en-CA" sz="2000" dirty="0">
                <a:solidFill>
                  <a:srgbClr val="29776F"/>
                </a:solidFill>
              </a:rPr>
              <a:t>Self-management support:</a:t>
            </a:r>
            <a:r>
              <a:rPr lang="en-CA" sz="1750" dirty="0">
                <a:solidFill>
                  <a:srgbClr val="29776F"/>
                </a:solidFill>
              </a:rPr>
              <a:t> </a:t>
            </a:r>
            <a:r>
              <a:rPr lang="en-CA" sz="1750" dirty="0"/>
              <a:t>For patients undergoing treatment. Clinicians engage in shared decision-making with patients receiving treatment and patients consistently report feeling better enabled to stick to treatment and care for their health.</a:t>
            </a:r>
          </a:p>
          <a:p>
            <a:endParaRPr lang="en-CA" sz="1750" dirty="0"/>
          </a:p>
          <a:p>
            <a:r>
              <a:rPr lang="en-CA" sz="2000" dirty="0">
                <a:solidFill>
                  <a:srgbClr val="29776F"/>
                </a:solidFill>
              </a:rPr>
              <a:t>Equity orientation: </a:t>
            </a:r>
            <a:r>
              <a:rPr lang="en-CA" sz="1750" dirty="0"/>
              <a:t>Patients experience respectful treatment from front office staff, and clinicians respect the patient’s time, autonomy, and dignity and protect low-income patients from incurring additional payments or having unmet needs due to cost.   </a:t>
            </a:r>
            <a:endParaRPr lang="en-US" sz="1750" dirty="0"/>
          </a:p>
        </p:txBody>
      </p:sp>
      <p:graphicFrame>
        <p:nvGraphicFramePr>
          <p:cNvPr id="4" name="Chart 3">
            <a:extLst>
              <a:ext uri="{FF2B5EF4-FFF2-40B4-BE49-F238E27FC236}">
                <a16:creationId xmlns:a16="http://schemas.microsoft.com/office/drawing/2014/main" id="{569D5FC2-507A-4940-8F56-E5B723AAFB55}"/>
              </a:ext>
            </a:extLst>
          </p:cNvPr>
          <p:cNvGraphicFramePr>
            <a:graphicFrameLocks/>
          </p:cNvGraphicFramePr>
          <p:nvPr>
            <p:extLst>
              <p:ext uri="{D42A27DB-BD31-4B8C-83A1-F6EECF244321}">
                <p14:modId xmlns:p14="http://schemas.microsoft.com/office/powerpoint/2010/main" val="2235288728"/>
              </p:ext>
            </p:extLst>
          </p:nvPr>
        </p:nvGraphicFramePr>
        <p:xfrm>
          <a:off x="694461" y="320918"/>
          <a:ext cx="7755078" cy="42422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92666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ANSFORMATION slide template.potx" id="{E9EE212F-749A-4D99-AA6F-3FA3CBCDF2A0}" vid="{8BB20F2A-EE21-459C-99AB-8E54843C2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TRANSFORMATION slide template</Template>
  <TotalTime>274</TotalTime>
  <Words>604</Words>
  <Application>Microsoft Office PowerPoint</Application>
  <PresentationFormat>On-screen Show (4:3)</PresentationFormat>
  <Paragraphs>78</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vt:lpstr>
      <vt:lpstr>Times New Roman</vt:lpstr>
      <vt:lpstr>Office Theme</vt:lpstr>
      <vt:lpstr>PowerPoint Presentation</vt:lpstr>
      <vt:lpstr>PowerPoint Presentation</vt:lpstr>
      <vt:lpstr>Developing Patient-Reported Dimensions of Primary Care</vt:lpstr>
      <vt:lpstr>Constructed patient-reported dimensions of primary care performance</vt:lpstr>
      <vt:lpstr>Relevance of the Patient-Reported Dimensions to the ‘Health Home’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Reflections</vt:lpstr>
      <vt:lpstr>PowerPoint Presentation</vt:lpstr>
    </vt:vector>
  </TitlesOfParts>
  <Company>PopdataBC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Blackman, Stephanie</dc:creator>
  <cp:lastModifiedBy>Blackman, Stephanie</cp:lastModifiedBy>
  <cp:revision>19</cp:revision>
  <cp:lastPrinted>2018-05-08T14:33:20Z</cp:lastPrinted>
  <dcterms:created xsi:type="dcterms:W3CDTF">2018-05-03T14:29:55Z</dcterms:created>
  <dcterms:modified xsi:type="dcterms:W3CDTF">2018-05-08T14:42:46Z</dcterms:modified>
</cp:coreProperties>
</file>