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21"/>
  </p:notesMasterIdLst>
  <p:sldIdLst>
    <p:sldId id="256" r:id="rId2"/>
    <p:sldId id="264" r:id="rId3"/>
    <p:sldId id="285" r:id="rId4"/>
    <p:sldId id="261" r:id="rId5"/>
    <p:sldId id="284" r:id="rId6"/>
    <p:sldId id="257" r:id="rId7"/>
    <p:sldId id="286" r:id="rId8"/>
    <p:sldId id="267" r:id="rId9"/>
    <p:sldId id="289" r:id="rId10"/>
    <p:sldId id="288" r:id="rId11"/>
    <p:sldId id="293" r:id="rId12"/>
    <p:sldId id="287" r:id="rId13"/>
    <p:sldId id="292" r:id="rId14"/>
    <p:sldId id="291" r:id="rId15"/>
    <p:sldId id="290" r:id="rId16"/>
    <p:sldId id="282" r:id="rId17"/>
    <p:sldId id="281" r:id="rId18"/>
    <p:sldId id="266" r:id="rId19"/>
    <p:sldId id="26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A82"/>
    <a:srgbClr val="2977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87222" autoAdjust="0"/>
  </p:normalViewPr>
  <p:slideViewPr>
    <p:cSldViewPr snapToGrid="0">
      <p:cViewPr>
        <p:scale>
          <a:sx n="130" d="100"/>
          <a:sy n="130" d="100"/>
        </p:scale>
        <p:origin x="-34" y="-2021"/>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rgbClr val="702A82"/>
                </a:solidFill>
                <a:latin typeface="+mn-lt"/>
                <a:ea typeface="+mn-ea"/>
                <a:cs typeface="+mn-cs"/>
              </a:defRPr>
            </a:pPr>
            <a:r>
              <a:rPr lang="en-US" sz="1800" dirty="0">
                <a:solidFill>
                  <a:srgbClr val="702A82"/>
                </a:solidFill>
              </a:rPr>
              <a:t>PMH Pillar: Patient-Centred Care</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702A82"/>
              </a:solidFill>
              <a:latin typeface="+mn-lt"/>
              <a:ea typeface="+mn-ea"/>
              <a:cs typeface="+mn-cs"/>
            </a:defRPr>
          </a:pPr>
          <a:endParaRPr lang="en-US"/>
        </a:p>
      </c:txPr>
    </c:title>
    <c:autoTitleDeleted val="0"/>
    <c:plotArea>
      <c:layout>
        <c:manualLayout>
          <c:layoutTarget val="inner"/>
          <c:xMode val="edge"/>
          <c:yMode val="edge"/>
          <c:x val="0.20535195620741267"/>
          <c:y val="0.25791355510956038"/>
          <c:w val="0.60053171867248423"/>
          <c:h val="0.51601328901233612"/>
        </c:manualLayout>
      </c:layout>
      <c:radarChart>
        <c:radarStyle val="marker"/>
        <c:varyColors val="0"/>
        <c:ser>
          <c:idx val="0"/>
          <c:order val="0"/>
          <c:tx>
            <c:strRef>
              <c:f>Sheet1!$B$1</c:f>
              <c:strCache>
                <c:ptCount val="1"/>
                <c:pt idx="0">
                  <c:v>Fraser East, BC</c:v>
                </c:pt>
              </c:strCache>
            </c:strRef>
          </c:tx>
          <c:spPr>
            <a:ln w="28575" cap="rnd">
              <a:solidFill>
                <a:schemeClr val="accent1"/>
              </a:solidFill>
              <a:round/>
            </a:ln>
            <a:effectLst/>
          </c:spPr>
          <c:marker>
            <c:symbol val="none"/>
          </c:marker>
          <c:cat>
            <c:strRef>
              <c:f>Sheet1!$A$2:$A$5</c:f>
              <c:strCache>
                <c:ptCount val="4"/>
                <c:pt idx="0">
                  <c:v>Relationship-based care</c:v>
                </c:pt>
                <c:pt idx="1">
                  <c:v>Promoting health </c:v>
                </c:pt>
                <c:pt idx="2">
                  <c:v>Self-management support </c:v>
                </c:pt>
                <c:pt idx="3">
                  <c:v>Equity orientation</c:v>
                </c:pt>
              </c:strCache>
            </c:strRef>
          </c:cat>
          <c:val>
            <c:numRef>
              <c:f>Sheet1!$B$2:$B$5</c:f>
              <c:numCache>
                <c:formatCode>General</c:formatCode>
                <c:ptCount val="4"/>
                <c:pt idx="0">
                  <c:v>7.4555999999999996</c:v>
                </c:pt>
                <c:pt idx="1">
                  <c:v>7.1928000000000001</c:v>
                </c:pt>
                <c:pt idx="2">
                  <c:v>7.2066999999999997</c:v>
                </c:pt>
                <c:pt idx="3">
                  <c:v>8.9830000000000005</c:v>
                </c:pt>
              </c:numCache>
            </c:numRef>
          </c:val>
          <c:extLst>
            <c:ext xmlns:c16="http://schemas.microsoft.com/office/drawing/2014/chart" uri="{C3380CC4-5D6E-409C-BE32-E72D297353CC}">
              <c16:uniqueId val="{00000000-EAC0-4F62-9D22-6B0B3EF5965C}"/>
            </c:ext>
          </c:extLst>
        </c:ser>
        <c:ser>
          <c:idx val="1"/>
          <c:order val="1"/>
          <c:tx>
            <c:strRef>
              <c:f>Sheet1!$C$1</c:f>
              <c:strCache>
                <c:ptCount val="1"/>
                <c:pt idx="0">
                  <c:v>Eastern Ontario Health Unit, ON</c:v>
                </c:pt>
              </c:strCache>
            </c:strRef>
          </c:tx>
          <c:spPr>
            <a:ln w="28575" cap="rnd">
              <a:solidFill>
                <a:schemeClr val="accent2"/>
              </a:solidFill>
              <a:round/>
            </a:ln>
            <a:effectLst/>
          </c:spPr>
          <c:marker>
            <c:symbol val="none"/>
          </c:marker>
          <c:cat>
            <c:strRef>
              <c:f>Sheet1!$A$2:$A$5</c:f>
              <c:strCache>
                <c:ptCount val="4"/>
                <c:pt idx="0">
                  <c:v>Relationship-based care</c:v>
                </c:pt>
                <c:pt idx="1">
                  <c:v>Promoting health </c:v>
                </c:pt>
                <c:pt idx="2">
                  <c:v>Self-management support </c:v>
                </c:pt>
                <c:pt idx="3">
                  <c:v>Equity orientation</c:v>
                </c:pt>
              </c:strCache>
            </c:strRef>
          </c:cat>
          <c:val>
            <c:numRef>
              <c:f>Sheet1!$C$2:$C$5</c:f>
              <c:numCache>
                <c:formatCode>General</c:formatCode>
                <c:ptCount val="4"/>
                <c:pt idx="0">
                  <c:v>8.1428999999999991</c:v>
                </c:pt>
                <c:pt idx="1">
                  <c:v>7.4646999999999997</c:v>
                </c:pt>
                <c:pt idx="2">
                  <c:v>8.0447000000000006</c:v>
                </c:pt>
                <c:pt idx="3">
                  <c:v>9.1646999999999998</c:v>
                </c:pt>
              </c:numCache>
            </c:numRef>
          </c:val>
          <c:extLst>
            <c:ext xmlns:c16="http://schemas.microsoft.com/office/drawing/2014/chart" uri="{C3380CC4-5D6E-409C-BE32-E72D297353CC}">
              <c16:uniqueId val="{00000001-EAC0-4F62-9D22-6B0B3EF5965C}"/>
            </c:ext>
          </c:extLst>
        </c:ser>
        <c:ser>
          <c:idx val="2"/>
          <c:order val="2"/>
          <c:tx>
            <c:strRef>
              <c:f>Sheet1!$D$1</c:f>
              <c:strCache>
                <c:ptCount val="1"/>
                <c:pt idx="0">
                  <c:v>Central Zone, NS</c:v>
                </c:pt>
              </c:strCache>
            </c:strRef>
          </c:tx>
          <c:spPr>
            <a:ln w="28575" cap="rnd">
              <a:solidFill>
                <a:schemeClr val="accent3"/>
              </a:solidFill>
              <a:round/>
            </a:ln>
            <a:effectLst/>
          </c:spPr>
          <c:marker>
            <c:symbol val="none"/>
          </c:marker>
          <c:cat>
            <c:strRef>
              <c:f>Sheet1!$A$2:$A$5</c:f>
              <c:strCache>
                <c:ptCount val="4"/>
                <c:pt idx="0">
                  <c:v>Relationship-based care</c:v>
                </c:pt>
                <c:pt idx="1">
                  <c:v>Promoting health </c:v>
                </c:pt>
                <c:pt idx="2">
                  <c:v>Self-management support </c:v>
                </c:pt>
                <c:pt idx="3">
                  <c:v>Equity orientation</c:v>
                </c:pt>
              </c:strCache>
            </c:strRef>
          </c:cat>
          <c:val>
            <c:numRef>
              <c:f>Sheet1!$D$2:$D$5</c:f>
              <c:numCache>
                <c:formatCode>General</c:formatCode>
                <c:ptCount val="4"/>
                <c:pt idx="0">
                  <c:v>7.5704000000000002</c:v>
                </c:pt>
                <c:pt idx="1">
                  <c:v>7.2259000000000002</c:v>
                </c:pt>
                <c:pt idx="2">
                  <c:v>7.5757000000000003</c:v>
                </c:pt>
                <c:pt idx="3">
                  <c:v>9.0878999999999994</c:v>
                </c:pt>
              </c:numCache>
            </c:numRef>
          </c:val>
          <c:extLst>
            <c:ext xmlns:c16="http://schemas.microsoft.com/office/drawing/2014/chart" uri="{C3380CC4-5D6E-409C-BE32-E72D297353CC}">
              <c16:uniqueId val="{00000002-EAC0-4F62-9D22-6B0B3EF5965C}"/>
            </c:ext>
          </c:extLst>
        </c:ser>
        <c:dLbls>
          <c:showLegendKey val="0"/>
          <c:showVal val="0"/>
          <c:showCatName val="0"/>
          <c:showSerName val="0"/>
          <c:showPercent val="0"/>
          <c:showBubbleSize val="0"/>
        </c:dLbls>
        <c:axId val="496884400"/>
        <c:axId val="494228624"/>
      </c:radarChart>
      <c:catAx>
        <c:axId val="49688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50" b="0" i="0" u="none" strike="noStrike" kern="1200" baseline="0">
                <a:solidFill>
                  <a:schemeClr val="tx1">
                    <a:lumMod val="65000"/>
                    <a:lumOff val="35000"/>
                  </a:schemeClr>
                </a:solidFill>
                <a:latin typeface="+mn-lt"/>
                <a:ea typeface="+mn-ea"/>
                <a:cs typeface="+mn-cs"/>
              </a:defRPr>
            </a:pPr>
            <a:endParaRPr lang="en-US"/>
          </a:p>
        </c:txPr>
        <c:crossAx val="494228624"/>
        <c:crosses val="autoZero"/>
        <c:auto val="1"/>
        <c:lblAlgn val="ctr"/>
        <c:lblOffset val="100"/>
        <c:noMultiLvlLbl val="0"/>
      </c:catAx>
      <c:valAx>
        <c:axId val="494228624"/>
        <c:scaling>
          <c:orientation val="minMax"/>
          <c:max val="10"/>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6884400"/>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0.47667</cdr:x>
      <cdr:y>0.48989</cdr:y>
    </cdr:from>
    <cdr:to>
      <cdr:x>0.5</cdr:x>
      <cdr:y>0.5055</cdr:y>
    </cdr:to>
    <cdr:cxnSp macro="">
      <cdr:nvCxnSpPr>
        <cdr:cNvPr id="11" name="Connector: Elbow 10">
          <a:extLst xmlns:a="http://schemas.openxmlformats.org/drawingml/2006/main">
            <a:ext uri="{FF2B5EF4-FFF2-40B4-BE49-F238E27FC236}">
              <a16:creationId xmlns:a16="http://schemas.microsoft.com/office/drawing/2014/main" id="{6B119D9F-9430-4DB6-8C4F-9CCF9228851A}"/>
            </a:ext>
          </a:extLst>
        </cdr:cNvPr>
        <cdr:cNvCxnSpPr/>
      </cdr:nvCxnSpPr>
      <cdr:spPr>
        <a:xfrm xmlns:a="http://schemas.openxmlformats.org/drawingml/2006/main">
          <a:off x="2248348" y="2868782"/>
          <a:ext cx="110042" cy="91412"/>
        </a:xfrm>
        <a:prstGeom xmlns:a="http://schemas.openxmlformats.org/drawingml/2006/main" prst="bentConnector3">
          <a:avLst/>
        </a:prstGeom>
        <a:ln xmlns:a="http://schemas.openxmlformats.org/drawingml/2006/main">
          <a:solidFill>
            <a:schemeClr val="bg1">
              <a:lumMod val="6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1B7213-01DE-234D-A133-9779ACB400F0}" type="datetimeFigureOut">
              <a:rPr lang="en-US" smtClean="0"/>
              <a:t>2018/04/09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35FEB-1FB3-DA4F-9FFA-064EC8391CA2}" type="slidenum">
              <a:rPr lang="en-US" smtClean="0"/>
              <a:t>‹#›</a:t>
            </a:fld>
            <a:endParaRPr lang="en-US"/>
          </a:p>
        </p:txBody>
      </p:sp>
    </p:spTree>
    <p:extLst>
      <p:ext uri="{BB962C8B-B14F-4D97-AF65-F5344CB8AC3E}">
        <p14:creationId xmlns:p14="http://schemas.microsoft.com/office/powerpoint/2010/main" val="150814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1" indent="-17143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6EE7D68-4455-4F91-B5F9-8193D36CAFAA}"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67043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 Effectiveness: ‘Participation in the team’ &amp;  ‘Support for new ideas’ are scored out of 7; ‘Team objectives’ and ‘task orientation’ are scored out of 5</a:t>
            </a:r>
          </a:p>
        </p:txBody>
      </p:sp>
      <p:sp>
        <p:nvSpPr>
          <p:cNvPr id="4" name="Slide Number Placeholder 3"/>
          <p:cNvSpPr>
            <a:spLocks noGrp="1"/>
          </p:cNvSpPr>
          <p:nvPr>
            <p:ph type="sldNum" sz="quarter" idx="10"/>
          </p:nvPr>
        </p:nvSpPr>
        <p:spPr/>
        <p:txBody>
          <a:bodyPr/>
          <a:lstStyle/>
          <a:p>
            <a:fld id="{7D035FEB-1FB3-DA4F-9FFA-064EC8391CA2}" type="slidenum">
              <a:rPr lang="en-US" smtClean="0"/>
              <a:t>12</a:t>
            </a:fld>
            <a:endParaRPr lang="en-US"/>
          </a:p>
        </p:txBody>
      </p:sp>
    </p:spTree>
    <p:extLst>
      <p:ext uri="{BB962C8B-B14F-4D97-AF65-F5344CB8AC3E}">
        <p14:creationId xmlns:p14="http://schemas.microsoft.com/office/powerpoint/2010/main" val="3707531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035FEB-1FB3-DA4F-9FFA-064EC8391CA2}" type="slidenum">
              <a:rPr lang="en-US" smtClean="0"/>
              <a:t>18</a:t>
            </a:fld>
            <a:endParaRPr lang="en-US"/>
          </a:p>
        </p:txBody>
      </p:sp>
    </p:spTree>
    <p:extLst>
      <p:ext uri="{BB962C8B-B14F-4D97-AF65-F5344CB8AC3E}">
        <p14:creationId xmlns:p14="http://schemas.microsoft.com/office/powerpoint/2010/main" val="1233883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jpeg"/><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 y="0"/>
            <a:ext cx="5038588" cy="1390650"/>
          </a:xfrm>
          <a:prstGeom prst="rect">
            <a:avLst/>
          </a:prstGeom>
        </p:spPr>
      </p:pic>
    </p:spTree>
    <p:extLst>
      <p:ext uri="{BB962C8B-B14F-4D97-AF65-F5344CB8AC3E}">
        <p14:creationId xmlns:p14="http://schemas.microsoft.com/office/powerpoint/2010/main" val="1126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it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bwMode="auto">
          <a:xfrm>
            <a:off x="380998" y="1227834"/>
            <a:ext cx="7772400" cy="0"/>
          </a:xfrm>
          <a:prstGeom prst="line">
            <a:avLst/>
          </a:prstGeom>
          <a:noFill/>
          <a:ln w="12700" cap="flat" cmpd="sng" algn="ctr">
            <a:solidFill>
              <a:srgbClr val="702A82"/>
            </a:solidFill>
            <a:prstDash val="solid"/>
            <a:round/>
            <a:headEnd type="none" w="med" len="med"/>
            <a:tailEnd type="none" w="med" len="med"/>
          </a:ln>
          <a:effectLst/>
        </p:spPr>
      </p:cxnSp>
      <p:pic>
        <p:nvPicPr>
          <p:cNvPr id="6" name="Picture 5"/>
          <p:cNvPicPr>
            <a:picLocks noChangeAspect="1"/>
          </p:cNvPicPr>
          <p:nvPr userDrawn="1"/>
        </p:nvPicPr>
        <p:blipFill>
          <a:blip r:embed="rId2"/>
          <a:stretch>
            <a:fillRect/>
          </a:stretch>
        </p:blipFill>
        <p:spPr>
          <a:xfrm>
            <a:off x="5846697" y="6060891"/>
            <a:ext cx="3066640" cy="686155"/>
          </a:xfrm>
          <a:prstGeom prst="rect">
            <a:avLst/>
          </a:prstGeom>
        </p:spPr>
      </p:pic>
    </p:spTree>
    <p:extLst>
      <p:ext uri="{BB962C8B-B14F-4D97-AF65-F5344CB8AC3E}">
        <p14:creationId xmlns:p14="http://schemas.microsoft.com/office/powerpoint/2010/main" val="4041876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bwMode="auto">
          <a:xfrm>
            <a:off x="380998" y="1227834"/>
            <a:ext cx="7772400" cy="0"/>
          </a:xfrm>
          <a:prstGeom prst="line">
            <a:avLst/>
          </a:prstGeom>
          <a:noFill/>
          <a:ln w="12700" cap="flat" cmpd="sng" algn="ctr">
            <a:solidFill>
              <a:srgbClr val="702A82"/>
            </a:solidFill>
            <a:prstDash val="solid"/>
            <a:round/>
            <a:headEnd type="none" w="med" len="med"/>
            <a:tailEnd type="none" w="med" len="med"/>
          </a:ln>
          <a:effectLst/>
        </p:spPr>
      </p:cxnSp>
    </p:spTree>
    <p:extLst>
      <p:ext uri="{BB962C8B-B14F-4D97-AF65-F5344CB8AC3E}">
        <p14:creationId xmlns:p14="http://schemas.microsoft.com/office/powerpoint/2010/main" val="361172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wit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cxnSp>
        <p:nvCxnSpPr>
          <p:cNvPr id="6" name="Straight Connector 5"/>
          <p:cNvCxnSpPr/>
          <p:nvPr userDrawn="1"/>
        </p:nvCxnSpPr>
        <p:spPr bwMode="auto">
          <a:xfrm>
            <a:off x="380998" y="1227834"/>
            <a:ext cx="7772400" cy="0"/>
          </a:xfrm>
          <a:prstGeom prst="line">
            <a:avLst/>
          </a:prstGeom>
          <a:noFill/>
          <a:ln w="12700" cap="flat" cmpd="sng" algn="ctr">
            <a:solidFill>
              <a:srgbClr val="702A82"/>
            </a:solidFill>
            <a:prstDash val="solid"/>
            <a:round/>
            <a:headEnd type="none" w="med" len="med"/>
            <a:tailEnd type="none" w="med" len="med"/>
          </a:ln>
          <a:effectLst/>
        </p:spPr>
      </p:cxnSp>
      <p:pic>
        <p:nvPicPr>
          <p:cNvPr id="5" name="Picture 4"/>
          <p:cNvPicPr>
            <a:picLocks noChangeAspect="1"/>
          </p:cNvPicPr>
          <p:nvPr userDrawn="1"/>
        </p:nvPicPr>
        <p:blipFill>
          <a:blip r:embed="rId2"/>
          <a:stretch>
            <a:fillRect/>
          </a:stretch>
        </p:blipFill>
        <p:spPr>
          <a:xfrm>
            <a:off x="5846697" y="6060891"/>
            <a:ext cx="3066640" cy="686155"/>
          </a:xfrm>
          <a:prstGeom prst="rect">
            <a:avLst/>
          </a:prstGeom>
        </p:spPr>
      </p:pic>
    </p:spTree>
    <p:extLst>
      <p:ext uri="{BB962C8B-B14F-4D97-AF65-F5344CB8AC3E}">
        <p14:creationId xmlns:p14="http://schemas.microsoft.com/office/powerpoint/2010/main" val="2823275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cxnSp>
        <p:nvCxnSpPr>
          <p:cNvPr id="6" name="Straight Connector 5"/>
          <p:cNvCxnSpPr/>
          <p:nvPr userDrawn="1"/>
        </p:nvCxnSpPr>
        <p:spPr bwMode="auto">
          <a:xfrm>
            <a:off x="380998" y="1227834"/>
            <a:ext cx="7772400" cy="0"/>
          </a:xfrm>
          <a:prstGeom prst="line">
            <a:avLst/>
          </a:prstGeom>
          <a:noFill/>
          <a:ln w="12700" cap="flat" cmpd="sng" algn="ctr">
            <a:solidFill>
              <a:srgbClr val="702A82"/>
            </a:solidFill>
            <a:prstDash val="solid"/>
            <a:round/>
            <a:headEnd type="none" w="med" len="med"/>
            <a:tailEnd type="none" w="med" len="med"/>
          </a:ln>
          <a:effectLst/>
        </p:spPr>
      </p:cxnSp>
    </p:spTree>
    <p:extLst>
      <p:ext uri="{BB962C8B-B14F-4D97-AF65-F5344CB8AC3E}">
        <p14:creationId xmlns:p14="http://schemas.microsoft.com/office/powerpoint/2010/main" val="2157850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5846697" y="6060891"/>
            <a:ext cx="3066640" cy="686155"/>
          </a:xfrm>
          <a:prstGeom prst="rect">
            <a:avLst/>
          </a:prstGeom>
        </p:spPr>
      </p:pic>
    </p:spTree>
    <p:extLst>
      <p:ext uri="{BB962C8B-B14F-4D97-AF65-F5344CB8AC3E}">
        <p14:creationId xmlns:p14="http://schemas.microsoft.com/office/powerpoint/2010/main" val="220177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50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 y="0"/>
            <a:ext cx="5038589" cy="1390650"/>
          </a:xfrm>
          <a:prstGeom prst="rect">
            <a:avLst/>
          </a:prstGeom>
        </p:spPr>
      </p:pic>
      <p:pic>
        <p:nvPicPr>
          <p:cNvPr id="4" name="Picture 3"/>
          <p:cNvPicPr>
            <a:picLocks noChangeAspect="1"/>
          </p:cNvPicPr>
          <p:nvPr userDrawn="1"/>
        </p:nvPicPr>
        <p:blipFill>
          <a:blip r:embed="rId3"/>
          <a:stretch>
            <a:fillRect/>
          </a:stretch>
        </p:blipFill>
        <p:spPr>
          <a:xfrm>
            <a:off x="529025" y="1716278"/>
            <a:ext cx="2777923" cy="864084"/>
          </a:xfrm>
          <a:prstGeom prst="rect">
            <a:avLst/>
          </a:prstGeom>
        </p:spPr>
      </p:pic>
      <p:pic>
        <p:nvPicPr>
          <p:cNvPr id="5" name="Picture 4"/>
          <p:cNvPicPr>
            <a:picLocks noChangeAspect="1"/>
          </p:cNvPicPr>
          <p:nvPr userDrawn="1"/>
        </p:nvPicPr>
        <p:blipFill>
          <a:blip r:embed="rId4"/>
          <a:stretch>
            <a:fillRect/>
          </a:stretch>
        </p:blipFill>
        <p:spPr>
          <a:xfrm>
            <a:off x="6241774" y="1902293"/>
            <a:ext cx="2496842" cy="731520"/>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77579" y="1857108"/>
            <a:ext cx="2393564" cy="836395"/>
          </a:xfrm>
          <a:prstGeom prst="rect">
            <a:avLst/>
          </a:prstGeom>
        </p:spPr>
      </p:pic>
      <p:pic>
        <p:nvPicPr>
          <p:cNvPr id="8" name="Picture 7"/>
          <p:cNvPicPr>
            <a:picLocks noChangeAspect="1"/>
          </p:cNvPicPr>
          <p:nvPr userDrawn="1"/>
        </p:nvPicPr>
        <p:blipFill>
          <a:blip r:embed="rId6"/>
          <a:stretch>
            <a:fillRect/>
          </a:stretch>
        </p:blipFill>
        <p:spPr>
          <a:xfrm>
            <a:off x="4248912" y="4752297"/>
            <a:ext cx="4489704" cy="1626566"/>
          </a:xfrm>
          <a:prstGeom prst="rect">
            <a:avLst/>
          </a:prstGeom>
        </p:spPr>
      </p:pic>
      <p:pic>
        <p:nvPicPr>
          <p:cNvPr id="10" name="Picture 9"/>
          <p:cNvPicPr>
            <a:picLocks noChangeAspect="1"/>
          </p:cNvPicPr>
          <p:nvPr userDrawn="1"/>
        </p:nvPicPr>
        <p:blipFill>
          <a:blip r:embed="rId7"/>
          <a:stretch>
            <a:fillRect/>
          </a:stretch>
        </p:blipFill>
        <p:spPr>
          <a:xfrm>
            <a:off x="529025" y="4407409"/>
            <a:ext cx="3192488" cy="2034666"/>
          </a:xfrm>
          <a:prstGeom prst="rect">
            <a:avLst/>
          </a:prstGeom>
        </p:spPr>
      </p:pic>
      <p:cxnSp>
        <p:nvCxnSpPr>
          <p:cNvPr id="12" name="Straight Connector 11"/>
          <p:cNvCxnSpPr/>
          <p:nvPr userDrawn="1"/>
        </p:nvCxnSpPr>
        <p:spPr bwMode="auto">
          <a:xfrm>
            <a:off x="1292087" y="1227834"/>
            <a:ext cx="6861311" cy="0"/>
          </a:xfrm>
          <a:prstGeom prst="line">
            <a:avLst/>
          </a:prstGeom>
          <a:noFill/>
          <a:ln w="12700" cap="flat" cmpd="sng" algn="ctr">
            <a:solidFill>
              <a:srgbClr val="702A82"/>
            </a:solidFill>
            <a:prstDash val="solid"/>
            <a:round/>
            <a:headEnd type="none" w="med" len="med"/>
            <a:tailEnd type="none" w="med" len="med"/>
          </a:ln>
          <a:effectLst/>
        </p:spPr>
      </p:cxnSp>
      <p:sp>
        <p:nvSpPr>
          <p:cNvPr id="15" name="TextBox 14"/>
          <p:cNvSpPr txBox="1"/>
          <p:nvPr userDrawn="1"/>
        </p:nvSpPr>
        <p:spPr>
          <a:xfrm>
            <a:off x="384048" y="3637722"/>
            <a:ext cx="4382199" cy="553998"/>
          </a:xfrm>
          <a:prstGeom prst="rect">
            <a:avLst/>
          </a:prstGeom>
          <a:noFill/>
        </p:spPr>
        <p:txBody>
          <a:bodyPr wrap="square" rtlCol="0">
            <a:spAutoFit/>
          </a:bodyPr>
          <a:lstStyle/>
          <a:p>
            <a:r>
              <a:rPr lang="en-US" sz="3000" dirty="0">
                <a:solidFill>
                  <a:schemeClr val="tx1">
                    <a:lumMod val="65000"/>
                    <a:lumOff val="35000"/>
                  </a:schemeClr>
                </a:solidFill>
              </a:rPr>
              <a:t>Funded by</a:t>
            </a:r>
          </a:p>
        </p:txBody>
      </p:sp>
    </p:spTree>
    <p:extLst>
      <p:ext uri="{BB962C8B-B14F-4D97-AF65-F5344CB8AC3E}">
        <p14:creationId xmlns:p14="http://schemas.microsoft.com/office/powerpoint/2010/main" val="3194209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9149041" cy="6858000"/>
          </a:xfrm>
          <a:prstGeom prst="rect">
            <a:avLst/>
          </a:prstGeom>
        </p:spPr>
      </p:pic>
      <p:sp>
        <p:nvSpPr>
          <p:cNvPr id="4" name="TextBox 3"/>
          <p:cNvSpPr txBox="1"/>
          <p:nvPr userDrawn="1"/>
        </p:nvSpPr>
        <p:spPr>
          <a:xfrm>
            <a:off x="224589" y="6301410"/>
            <a:ext cx="8686800" cy="377026"/>
          </a:xfrm>
          <a:prstGeom prst="rect">
            <a:avLst/>
          </a:prstGeom>
          <a:noFill/>
        </p:spPr>
        <p:txBody>
          <a:bodyPr wrap="square" rtlCol="0">
            <a:spAutoFit/>
          </a:bodyPr>
          <a:lstStyle/>
          <a:p>
            <a:r>
              <a:rPr lang="en-US" sz="1850" dirty="0">
                <a:solidFill>
                  <a:schemeClr val="bg1">
                    <a:alpha val="70000"/>
                  </a:schemeClr>
                </a:solidFill>
                <a:latin typeface="+mj-lt"/>
              </a:rPr>
              <a:t>MEASURING AND IMPROVING THE PERFORMANCE OF PRIMARY HEALTH CARE IN CANADA</a:t>
            </a:r>
          </a:p>
        </p:txBody>
      </p:sp>
    </p:spTree>
    <p:extLst>
      <p:ext uri="{BB962C8B-B14F-4D97-AF65-F5344CB8AC3E}">
        <p14:creationId xmlns:p14="http://schemas.microsoft.com/office/powerpoint/2010/main" val="2686263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4048" y="384048"/>
            <a:ext cx="8412480" cy="8229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8640" y="1645920"/>
            <a:ext cx="8229600" cy="4572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1311265"/>
      </p:ext>
    </p:extLst>
  </p:cSld>
  <p:clrMap bg1="lt1" tx1="dk1" bg2="lt2" tx2="dk2" accent1="accent1" accent2="accent2" accent3="accent3" accent4="accent4" accent5="accent5" accent6="accent6" hlink="hlink" folHlink="folHlink"/>
  <p:sldLayoutIdLst>
    <p:sldLayoutId id="2147483768" r:id="rId1"/>
    <p:sldLayoutId id="2147483777" r:id="rId2"/>
    <p:sldLayoutId id="2147483769" r:id="rId3"/>
    <p:sldLayoutId id="2147483778" r:id="rId4"/>
    <p:sldLayoutId id="2147483773" r:id="rId5"/>
    <p:sldLayoutId id="2147483775" r:id="rId6"/>
    <p:sldLayoutId id="2147483774" r:id="rId7"/>
    <p:sldLayoutId id="2147483779" r:id="rId8"/>
    <p:sldLayoutId id="2147483776" r:id="rId9"/>
  </p:sldLayoutIdLst>
  <p:txStyles>
    <p:titleStyle>
      <a:lvl1pPr algn="l" defTabSz="914400" rtl="0" eaLnBrk="1" latinLnBrk="0" hangingPunct="1">
        <a:lnSpc>
          <a:spcPct val="90000"/>
        </a:lnSpc>
        <a:spcBef>
          <a:spcPct val="0"/>
        </a:spcBef>
        <a:buNone/>
        <a:defRPr sz="3000" kern="1200">
          <a:solidFill>
            <a:srgbClr val="702A8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tiff"/><Relationship Id="rId5" Type="http://schemas.openxmlformats.org/officeDocument/2006/relationships/image" Target="../media/image12.tiff"/><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8"/>
          <p:cNvSpPr txBox="1">
            <a:spLocks/>
          </p:cNvSpPr>
          <p:nvPr/>
        </p:nvSpPr>
        <p:spPr>
          <a:xfrm>
            <a:off x="685800" y="4065130"/>
            <a:ext cx="7772400" cy="19085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sz="2000" dirty="0">
                <a:solidFill>
                  <a:schemeClr val="tx1">
                    <a:lumMod val="65000"/>
                    <a:lumOff val="35000"/>
                  </a:schemeClr>
                </a:solidFill>
              </a:rPr>
              <a:t>Fred Burge for: Sabrina Wong, Sharon Johnston, William Hogg, Ruth Martin-Misener, Jeannie Haggerty, Emily Marshall</a:t>
            </a:r>
          </a:p>
          <a:p>
            <a:pPr marL="0" indent="0">
              <a:lnSpc>
                <a:spcPct val="80000"/>
              </a:lnSpc>
              <a:buNone/>
            </a:pPr>
            <a:r>
              <a:rPr lang="en-US" sz="2000" dirty="0">
                <a:solidFill>
                  <a:schemeClr val="tx1">
                    <a:lumMod val="65000"/>
                    <a:lumOff val="35000"/>
                  </a:schemeClr>
                </a:solidFill>
              </a:rPr>
              <a:t>Nova Scotia extended team: Rick Gibson, Tara Sampalli, Lynn Edwards</a:t>
            </a:r>
          </a:p>
          <a:p>
            <a:pPr marL="0" indent="0">
              <a:lnSpc>
                <a:spcPct val="80000"/>
              </a:lnSpc>
              <a:buNone/>
            </a:pPr>
            <a:endParaRPr lang="en-US" sz="2000" dirty="0">
              <a:solidFill>
                <a:schemeClr val="tx1">
                  <a:lumMod val="65000"/>
                  <a:lumOff val="35000"/>
                </a:schemeClr>
              </a:solidFill>
            </a:endParaRPr>
          </a:p>
          <a:p>
            <a:pPr marL="0" indent="0">
              <a:lnSpc>
                <a:spcPct val="80000"/>
              </a:lnSpc>
              <a:buNone/>
            </a:pPr>
            <a:r>
              <a:rPr lang="en-US" sz="2000" dirty="0">
                <a:solidFill>
                  <a:schemeClr val="tx1">
                    <a:lumMod val="65000"/>
                    <a:lumOff val="35000"/>
                  </a:schemeClr>
                </a:solidFill>
              </a:rPr>
              <a:t>April 12, 2018 Grand Rounds</a:t>
            </a:r>
          </a:p>
          <a:p>
            <a:pPr marL="0" indent="0">
              <a:buNone/>
            </a:pPr>
            <a:endParaRPr lang="en-US" sz="2000" dirty="0">
              <a:solidFill>
                <a:schemeClr val="tx1">
                  <a:lumMod val="65000"/>
                  <a:lumOff val="35000"/>
                </a:schemeClr>
              </a:solidFill>
            </a:endParaRPr>
          </a:p>
        </p:txBody>
      </p:sp>
      <p:sp>
        <p:nvSpPr>
          <p:cNvPr id="5" name="Title 7"/>
          <p:cNvSpPr txBox="1">
            <a:spLocks/>
          </p:cNvSpPr>
          <p:nvPr/>
        </p:nvSpPr>
        <p:spPr>
          <a:xfrm>
            <a:off x="685800" y="1939433"/>
            <a:ext cx="7772400" cy="1823547"/>
          </a:xfrm>
          <a:prstGeom prst="rect">
            <a:avLst/>
          </a:prstGeom>
        </p:spPr>
        <p:txBody>
          <a:bodyPr>
            <a:normAutofit fontScale="92500" lnSpcReduction="20000"/>
          </a:bodyPr>
          <a:lstStyle>
            <a:lvl1pPr algn="l" defTabSz="914400" rtl="0" eaLnBrk="1" latinLnBrk="0" hangingPunct="1">
              <a:lnSpc>
                <a:spcPct val="90000"/>
              </a:lnSpc>
              <a:spcBef>
                <a:spcPct val="0"/>
              </a:spcBef>
              <a:buNone/>
              <a:defRPr sz="3000" kern="1200">
                <a:solidFill>
                  <a:srgbClr val="29776F"/>
                </a:solidFill>
                <a:latin typeface="+mn-lt"/>
                <a:ea typeface="+mj-ea"/>
                <a:cs typeface="+mj-cs"/>
              </a:defRPr>
            </a:lvl1pPr>
          </a:lstStyle>
          <a:p>
            <a:pPr>
              <a:lnSpc>
                <a:spcPct val="100000"/>
              </a:lnSpc>
            </a:pPr>
            <a:r>
              <a:rPr lang="en-US" sz="4000" dirty="0">
                <a:solidFill>
                  <a:srgbClr val="702A82"/>
                </a:solidFill>
              </a:rPr>
              <a:t>Primary Care Performance Measurement and Reporting</a:t>
            </a:r>
          </a:p>
          <a:p>
            <a:pPr>
              <a:lnSpc>
                <a:spcPct val="100000"/>
              </a:lnSpc>
            </a:pPr>
            <a:r>
              <a:rPr lang="en-US" sz="3200" dirty="0">
                <a:solidFill>
                  <a:schemeClr val="tx1">
                    <a:lumMod val="65000"/>
                    <a:lumOff val="35000"/>
                  </a:schemeClr>
                </a:solidFill>
              </a:rPr>
              <a:t>Preliminary findings for regional performance portrait</a:t>
            </a:r>
          </a:p>
        </p:txBody>
      </p:sp>
      <p:cxnSp>
        <p:nvCxnSpPr>
          <p:cNvPr id="6" name="Straight Connector 5"/>
          <p:cNvCxnSpPr/>
          <p:nvPr/>
        </p:nvCxnSpPr>
        <p:spPr bwMode="auto">
          <a:xfrm>
            <a:off x="685800" y="3859920"/>
            <a:ext cx="7772400" cy="0"/>
          </a:xfrm>
          <a:prstGeom prst="line">
            <a:avLst/>
          </a:prstGeom>
          <a:noFill/>
          <a:ln w="12700" cap="flat" cmpd="sng" algn="ctr">
            <a:solidFill>
              <a:srgbClr val="702A82"/>
            </a:solidFill>
            <a:prstDash val="solid"/>
            <a:round/>
            <a:headEnd type="none" w="med" len="med"/>
            <a:tailEnd type="none" w="med" len="med"/>
          </a:ln>
          <a:effectLst/>
        </p:spPr>
      </p:cxnSp>
      <p:sp>
        <p:nvSpPr>
          <p:cNvPr id="10" name="TextBox 9"/>
          <p:cNvSpPr txBox="1"/>
          <p:nvPr/>
        </p:nvSpPr>
        <p:spPr>
          <a:xfrm>
            <a:off x="224589" y="6400800"/>
            <a:ext cx="8686800" cy="377026"/>
          </a:xfrm>
          <a:prstGeom prst="rect">
            <a:avLst/>
          </a:prstGeom>
          <a:noFill/>
        </p:spPr>
        <p:txBody>
          <a:bodyPr wrap="square" rtlCol="0">
            <a:spAutoFit/>
          </a:bodyPr>
          <a:lstStyle/>
          <a:p>
            <a:r>
              <a:rPr lang="en-US" sz="1850" dirty="0">
                <a:solidFill>
                  <a:srgbClr val="702A82">
                    <a:alpha val="70000"/>
                  </a:srgbClr>
                </a:solidFill>
                <a:latin typeface="+mj-lt"/>
              </a:rPr>
              <a:t>MEASURING AND IMPROVING THE PERFORMANCE OF PRIMARY HEALTH CARE IN CANADA</a:t>
            </a:r>
          </a:p>
        </p:txBody>
      </p:sp>
    </p:spTree>
    <p:extLst>
      <p:ext uri="{BB962C8B-B14F-4D97-AF65-F5344CB8AC3E}">
        <p14:creationId xmlns:p14="http://schemas.microsoft.com/office/powerpoint/2010/main" val="3363388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68107-C855-4D79-B63A-A13D73E9358B}"/>
              </a:ext>
            </a:extLst>
          </p:cNvPr>
          <p:cNvSpPr>
            <a:spLocks noGrp="1"/>
          </p:cNvSpPr>
          <p:nvPr>
            <p:ph type="title" idx="4294967295"/>
          </p:nvPr>
        </p:nvSpPr>
        <p:spPr>
          <a:xfrm>
            <a:off x="160020" y="167958"/>
            <a:ext cx="8412162" cy="822325"/>
          </a:xfrm>
        </p:spPr>
        <p:txBody>
          <a:bodyPr>
            <a:normAutofit fontScale="90000"/>
          </a:bodyPr>
          <a:lstStyle/>
          <a:p>
            <a:r>
              <a:rPr lang="en-US" dirty="0"/>
              <a:t>Contextual information: Innovations in interprofessional teams</a:t>
            </a:r>
          </a:p>
        </p:txBody>
      </p:sp>
      <p:sp>
        <p:nvSpPr>
          <p:cNvPr id="3" name="Content Placeholder 2">
            <a:extLst>
              <a:ext uri="{FF2B5EF4-FFF2-40B4-BE49-F238E27FC236}">
                <a16:creationId xmlns:a16="http://schemas.microsoft.com/office/drawing/2014/main" id="{78FB2C3D-E6B8-4FF5-90C9-D80092FFF0C6}"/>
              </a:ext>
            </a:extLst>
          </p:cNvPr>
          <p:cNvSpPr>
            <a:spLocks noGrp="1"/>
          </p:cNvSpPr>
          <p:nvPr>
            <p:ph idx="4294967295"/>
          </p:nvPr>
        </p:nvSpPr>
        <p:spPr>
          <a:xfrm>
            <a:off x="160020" y="1115291"/>
            <a:ext cx="8823956" cy="5163588"/>
          </a:xfrm>
        </p:spPr>
        <p:txBody>
          <a:bodyPr>
            <a:normAutofit/>
          </a:bodyPr>
          <a:lstStyle/>
          <a:p>
            <a:pPr marL="0" lvl="1" indent="0">
              <a:buNone/>
            </a:pPr>
            <a:r>
              <a:rPr lang="en-US" sz="1600" dirty="0"/>
              <a:t>ON has implemented the most extensive interprofessional teams of three study regions. BC and NS are moving towards more interprofessional teams, particularly in rural areas. This is being pushed by the adoption of the Patient’s Medical Home (BC) / health home (NS) models.</a:t>
            </a:r>
          </a:p>
          <a:p>
            <a:pPr marL="0" lvl="1" indent="0">
              <a:buNone/>
            </a:pPr>
            <a:endParaRPr lang="en-US" sz="1600" dirty="0"/>
          </a:p>
          <a:p>
            <a:pPr marL="0" lvl="1" indent="0">
              <a:buNone/>
            </a:pPr>
            <a:r>
              <a:rPr lang="en-CA" sz="1600" i="1" dirty="0"/>
              <a:t>“So I have to go at one place, you know, my needs are taken care of right there. Everybody knows everything.” </a:t>
            </a:r>
            <a:r>
              <a:rPr lang="en-CA" sz="1600" dirty="0"/>
              <a:t>[ON patient]</a:t>
            </a:r>
            <a:endParaRPr lang="en-US" sz="1600" dirty="0"/>
          </a:p>
          <a:p>
            <a:pPr marL="0" lvl="1" indent="0">
              <a:buNone/>
            </a:pPr>
            <a:endParaRPr lang="en-US" sz="1600" dirty="0"/>
          </a:p>
          <a:p>
            <a:pPr marL="0" lvl="1" indent="0">
              <a:buNone/>
            </a:pPr>
            <a:r>
              <a:rPr lang="en-CA" sz="1600" dirty="0"/>
              <a:t>“</a:t>
            </a:r>
            <a:r>
              <a:rPr lang="en-CA" sz="1600" i="1" dirty="0"/>
              <a:t>When we started looking around the province, there's collaborative practice teams all over the province, except in the densely populated areas. So we have a misaligned sort of distribution right now</a:t>
            </a:r>
            <a:r>
              <a:rPr lang="en-CA" sz="1600" dirty="0"/>
              <a:t>.” [NS key informant] </a:t>
            </a:r>
            <a:endParaRPr lang="en-US" sz="1600" dirty="0"/>
          </a:p>
        </p:txBody>
      </p:sp>
      <p:graphicFrame>
        <p:nvGraphicFramePr>
          <p:cNvPr id="5" name="Table 4">
            <a:extLst>
              <a:ext uri="{FF2B5EF4-FFF2-40B4-BE49-F238E27FC236}">
                <a16:creationId xmlns:a16="http://schemas.microsoft.com/office/drawing/2014/main" id="{CF7FEADF-D450-490B-B0D0-7A84C9EEE194}"/>
              </a:ext>
            </a:extLst>
          </p:cNvPr>
          <p:cNvGraphicFramePr>
            <a:graphicFrameLocks noGrp="1"/>
          </p:cNvGraphicFramePr>
          <p:nvPr>
            <p:extLst>
              <p:ext uri="{D42A27DB-BD31-4B8C-83A1-F6EECF244321}">
                <p14:modId xmlns:p14="http://schemas.microsoft.com/office/powerpoint/2010/main" val="1365411192"/>
              </p:ext>
            </p:extLst>
          </p:nvPr>
        </p:nvGraphicFramePr>
        <p:xfrm>
          <a:off x="525780" y="4185920"/>
          <a:ext cx="8096246" cy="2466340"/>
        </p:xfrm>
        <a:graphic>
          <a:graphicData uri="http://schemas.openxmlformats.org/drawingml/2006/table">
            <a:tbl>
              <a:tblPr firstRow="1" bandRow="1">
                <a:tableStyleId>{EB9631B5-78F2-41C9-869B-9F39066F8104}</a:tableStyleId>
              </a:tblPr>
              <a:tblGrid>
                <a:gridCol w="2696206">
                  <a:extLst>
                    <a:ext uri="{9D8B030D-6E8A-4147-A177-3AD203B41FA5}">
                      <a16:colId xmlns:a16="http://schemas.microsoft.com/office/drawing/2014/main" val="3250516117"/>
                    </a:ext>
                  </a:extLst>
                </a:gridCol>
                <a:gridCol w="2700020">
                  <a:extLst>
                    <a:ext uri="{9D8B030D-6E8A-4147-A177-3AD203B41FA5}">
                      <a16:colId xmlns:a16="http://schemas.microsoft.com/office/drawing/2014/main" val="3333196220"/>
                    </a:ext>
                  </a:extLst>
                </a:gridCol>
                <a:gridCol w="2700020">
                  <a:extLst>
                    <a:ext uri="{9D8B030D-6E8A-4147-A177-3AD203B41FA5}">
                      <a16:colId xmlns:a16="http://schemas.microsoft.com/office/drawing/2014/main" val="2018868886"/>
                    </a:ext>
                  </a:extLst>
                </a:gridCol>
              </a:tblGrid>
              <a:tr h="391504">
                <a:tc>
                  <a:txBody>
                    <a:bodyPr/>
                    <a:lstStyle/>
                    <a:p>
                      <a:r>
                        <a:rPr lang="en-US" sz="1200" dirty="0"/>
                        <a:t>British Columbia: Fraser East</a:t>
                      </a:r>
                    </a:p>
                  </a:txBody>
                  <a:tcPr/>
                </a:tc>
                <a:tc>
                  <a:txBody>
                    <a:bodyPr/>
                    <a:lstStyle/>
                    <a:p>
                      <a:r>
                        <a:rPr lang="en-US" sz="1200" dirty="0"/>
                        <a:t>Ontario: Eastern Ontario Health Unit</a:t>
                      </a:r>
                    </a:p>
                  </a:txBody>
                  <a:tcPr/>
                </a:tc>
                <a:tc>
                  <a:txBody>
                    <a:bodyPr/>
                    <a:lstStyle/>
                    <a:p>
                      <a:r>
                        <a:rPr lang="en-US" sz="1200" dirty="0"/>
                        <a:t>Nova Scotia: Central Zone</a:t>
                      </a:r>
                    </a:p>
                  </a:txBody>
                  <a:tcPr/>
                </a:tc>
                <a:extLst>
                  <a:ext uri="{0D108BD9-81ED-4DB2-BD59-A6C34878D82A}">
                    <a16:rowId xmlns:a16="http://schemas.microsoft.com/office/drawing/2014/main" val="2933920556"/>
                  </a:ext>
                </a:extLst>
              </a:tr>
              <a:tr h="2074836">
                <a:tc>
                  <a:txBody>
                    <a:bodyPr/>
                    <a:lstStyle/>
                    <a:p>
                      <a:pPr marL="0" marR="0">
                        <a:lnSpc>
                          <a:spcPct val="107000"/>
                        </a:lnSpc>
                        <a:spcBef>
                          <a:spcPts val="0"/>
                        </a:spcBef>
                        <a:spcAft>
                          <a:spcPts val="0"/>
                        </a:spcAft>
                      </a:pPr>
                      <a:r>
                        <a:rPr lang="en-CA" sz="1100" dirty="0">
                          <a:effectLst/>
                        </a:rPr>
                        <a:t>1 Community Health Centre (CHC) in Fraser East / 29 in the province</a:t>
                      </a:r>
                      <a:endParaRPr lang="en-US" sz="1100" dirty="0">
                        <a:effectLst/>
                      </a:endParaRPr>
                    </a:p>
                    <a:p>
                      <a:pPr marL="0" marR="0">
                        <a:lnSpc>
                          <a:spcPct val="107000"/>
                        </a:lnSpc>
                        <a:spcBef>
                          <a:spcPts val="0"/>
                        </a:spcBef>
                        <a:spcAft>
                          <a:spcPts val="0"/>
                        </a:spcAft>
                      </a:pPr>
                      <a:r>
                        <a:rPr lang="en-CA"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CA" sz="1100" dirty="0">
                          <a:effectLst/>
                        </a:rPr>
                        <a:t>CHCs: </a:t>
                      </a:r>
                      <a:endParaRPr lang="en-US" sz="1100" dirty="0">
                        <a:effectLst/>
                      </a:endParaRPr>
                    </a:p>
                    <a:p>
                      <a:pPr marL="342900" marR="0" lvl="0" indent="-342900">
                        <a:lnSpc>
                          <a:spcPct val="107000"/>
                        </a:lnSpc>
                        <a:spcBef>
                          <a:spcPts val="0"/>
                        </a:spcBef>
                        <a:spcAft>
                          <a:spcPts val="0"/>
                        </a:spcAft>
                        <a:buFont typeface="Calibri" panose="020F0502020204030204" pitchFamily="34" charset="0"/>
                        <a:buChar char="-"/>
                      </a:pPr>
                      <a:r>
                        <a:rPr lang="en-CA" sz="1100" dirty="0">
                          <a:effectLst/>
                        </a:rPr>
                        <a:t>5-7 CHCs in EOHU / 74-87 in the province</a:t>
                      </a:r>
                      <a:endParaRPr lang="en-US" sz="1100" dirty="0">
                        <a:effectLst/>
                      </a:endParaRPr>
                    </a:p>
                    <a:p>
                      <a:pPr marL="0" marR="0">
                        <a:lnSpc>
                          <a:spcPct val="107000"/>
                        </a:lnSpc>
                        <a:spcBef>
                          <a:spcPts val="0"/>
                        </a:spcBef>
                        <a:spcAft>
                          <a:spcPts val="0"/>
                        </a:spcAft>
                      </a:pPr>
                      <a:r>
                        <a:rPr lang="en-CA" sz="1100" dirty="0">
                          <a:effectLst/>
                        </a:rPr>
                        <a:t> </a:t>
                      </a:r>
                      <a:endParaRPr lang="en-US" sz="1100" dirty="0">
                        <a:effectLst/>
                      </a:endParaRPr>
                    </a:p>
                    <a:p>
                      <a:pPr marL="0" marR="0">
                        <a:lnSpc>
                          <a:spcPct val="107000"/>
                        </a:lnSpc>
                        <a:spcBef>
                          <a:spcPts val="0"/>
                        </a:spcBef>
                        <a:spcAft>
                          <a:spcPts val="0"/>
                        </a:spcAft>
                      </a:pPr>
                      <a:r>
                        <a:rPr lang="en-CA" sz="1100" dirty="0">
                          <a:effectLst/>
                        </a:rPr>
                        <a:t>Family Health Teams (FHTs) were implemented in 2004.</a:t>
                      </a:r>
                      <a:endParaRPr lang="en-US" sz="1100" dirty="0">
                        <a:effectLst/>
                      </a:endParaRPr>
                    </a:p>
                    <a:p>
                      <a:pPr marL="342900" marR="0" lvl="0" indent="-342900">
                        <a:lnSpc>
                          <a:spcPct val="107000"/>
                        </a:lnSpc>
                        <a:spcBef>
                          <a:spcPts val="0"/>
                        </a:spcBef>
                        <a:spcAft>
                          <a:spcPts val="0"/>
                        </a:spcAft>
                        <a:buFont typeface="Calibri" panose="020F0502020204030204" pitchFamily="34" charset="0"/>
                        <a:buChar char="-"/>
                      </a:pPr>
                      <a:r>
                        <a:rPr lang="en-CA" sz="1100" dirty="0">
                          <a:effectLst/>
                        </a:rPr>
                        <a:t>2 in EOHU / 184 in province</a:t>
                      </a:r>
                      <a:endParaRPr lang="en-US" sz="1100" dirty="0">
                        <a:effectLst/>
                      </a:endParaRPr>
                    </a:p>
                    <a:p>
                      <a:pPr marL="0" marR="0">
                        <a:lnSpc>
                          <a:spcPct val="107000"/>
                        </a:lnSpc>
                        <a:spcBef>
                          <a:spcPts val="0"/>
                        </a:spcBef>
                        <a:spcAft>
                          <a:spcPts val="0"/>
                        </a:spcAft>
                      </a:pPr>
                      <a:r>
                        <a:rPr lang="en-CA" sz="1100" dirty="0">
                          <a:effectLst/>
                        </a:rPr>
                        <a:t> </a:t>
                      </a:r>
                      <a:endParaRPr lang="en-US" sz="1100" dirty="0">
                        <a:effectLst/>
                      </a:endParaRPr>
                    </a:p>
                    <a:p>
                      <a:pPr marL="0" marR="0">
                        <a:lnSpc>
                          <a:spcPct val="107000"/>
                        </a:lnSpc>
                        <a:spcBef>
                          <a:spcPts val="0"/>
                        </a:spcBef>
                        <a:spcAft>
                          <a:spcPts val="0"/>
                        </a:spcAft>
                      </a:pPr>
                      <a:r>
                        <a:rPr lang="en-CA" sz="1100" dirty="0">
                          <a:effectLst/>
                        </a:rPr>
                        <a:t>Nurse practitioner (NP)-led clinics were first implemented in 2007</a:t>
                      </a:r>
                      <a:endParaRPr lang="en-US" sz="1100" dirty="0">
                        <a:effectLst/>
                      </a:endParaRPr>
                    </a:p>
                    <a:p>
                      <a:pPr marL="342900" marR="0" lvl="0" indent="-342900">
                        <a:lnSpc>
                          <a:spcPct val="107000"/>
                        </a:lnSpc>
                        <a:spcBef>
                          <a:spcPts val="0"/>
                        </a:spcBef>
                        <a:spcAft>
                          <a:spcPts val="0"/>
                        </a:spcAft>
                        <a:buFont typeface="Calibri" panose="020F0502020204030204" pitchFamily="34" charset="0"/>
                        <a:buChar char="-"/>
                      </a:pPr>
                      <a:r>
                        <a:rPr lang="en-CA" sz="1100" dirty="0">
                          <a:effectLst/>
                        </a:rPr>
                        <a:t>1 in EOHU / 27 in province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CA" sz="1100" dirty="0">
                          <a:effectLst/>
                        </a:rPr>
                        <a:t>CHCs: </a:t>
                      </a:r>
                      <a:endParaRPr lang="en-US" sz="1100" dirty="0">
                        <a:effectLst/>
                      </a:endParaRPr>
                    </a:p>
                    <a:p>
                      <a:pPr marL="342900" marR="0" lvl="0" indent="-342900">
                        <a:lnSpc>
                          <a:spcPct val="107000"/>
                        </a:lnSpc>
                        <a:spcBef>
                          <a:spcPts val="0"/>
                        </a:spcBef>
                        <a:spcAft>
                          <a:spcPts val="0"/>
                        </a:spcAft>
                        <a:buFont typeface="Calibri" panose="020F0502020204030204" pitchFamily="34" charset="0"/>
                        <a:buChar char="-"/>
                      </a:pPr>
                      <a:r>
                        <a:rPr lang="en-CA" sz="1100" dirty="0">
                          <a:effectLst/>
                        </a:rPr>
                        <a:t>2 in Central Zone / 25 in the province</a:t>
                      </a:r>
                      <a:endParaRPr lang="en-US" sz="1100" dirty="0">
                        <a:effectLst/>
                      </a:endParaRPr>
                    </a:p>
                    <a:p>
                      <a:pPr marL="0" marR="0">
                        <a:lnSpc>
                          <a:spcPct val="107000"/>
                        </a:lnSpc>
                        <a:spcBef>
                          <a:spcPts val="0"/>
                        </a:spcBef>
                        <a:spcAft>
                          <a:spcPts val="0"/>
                        </a:spcAft>
                      </a:pPr>
                      <a:r>
                        <a:rPr lang="en-CA" sz="1100" dirty="0">
                          <a:effectLst/>
                        </a:rPr>
                        <a:t> </a:t>
                      </a:r>
                      <a:endParaRPr lang="en-US" sz="1100" dirty="0">
                        <a:effectLst/>
                      </a:endParaRPr>
                    </a:p>
                    <a:p>
                      <a:pPr marL="0" marR="0">
                        <a:lnSpc>
                          <a:spcPct val="107000"/>
                        </a:lnSpc>
                        <a:spcBef>
                          <a:spcPts val="0"/>
                        </a:spcBef>
                        <a:spcAft>
                          <a:spcPts val="0"/>
                        </a:spcAft>
                      </a:pPr>
                      <a:r>
                        <a:rPr lang="en-CA" sz="1100" dirty="0">
                          <a:effectLst/>
                        </a:rPr>
                        <a:t>Community Health and Wellness Centres: </a:t>
                      </a:r>
                      <a:endParaRPr lang="en-US" sz="1100" dirty="0">
                        <a:effectLst/>
                      </a:endParaRPr>
                    </a:p>
                    <a:p>
                      <a:pPr marL="342900" marR="0" lvl="0" indent="-342900">
                        <a:lnSpc>
                          <a:spcPct val="107000"/>
                        </a:lnSpc>
                        <a:spcBef>
                          <a:spcPts val="0"/>
                        </a:spcBef>
                        <a:spcAft>
                          <a:spcPts val="0"/>
                        </a:spcAft>
                        <a:buFont typeface="Calibri" panose="020F0502020204030204" pitchFamily="34" charset="0"/>
                        <a:buChar char="-"/>
                      </a:pPr>
                      <a:r>
                        <a:rPr lang="en-CA" sz="1100" dirty="0">
                          <a:effectLst/>
                        </a:rPr>
                        <a:t>2 in Central Zone / 2 in province</a:t>
                      </a:r>
                      <a:endParaRPr lang="en-US" sz="1100" dirty="0">
                        <a:effectLst/>
                      </a:endParaRPr>
                    </a:p>
                    <a:p>
                      <a:pPr marL="274320" marR="0">
                        <a:lnSpc>
                          <a:spcPct val="107000"/>
                        </a:lnSpc>
                        <a:spcBef>
                          <a:spcPts val="0"/>
                        </a:spcBef>
                        <a:spcAft>
                          <a:spcPts val="0"/>
                        </a:spcAft>
                      </a:pPr>
                      <a:r>
                        <a:rPr lang="en-CA" sz="1100" dirty="0">
                          <a:effectLst/>
                        </a:rPr>
                        <a:t> </a:t>
                      </a:r>
                      <a:endParaRPr lang="en-US" sz="1100" dirty="0">
                        <a:effectLst/>
                      </a:endParaRPr>
                    </a:p>
                    <a:p>
                      <a:pPr marL="0" marR="0">
                        <a:lnSpc>
                          <a:spcPct val="107000"/>
                        </a:lnSpc>
                        <a:spcBef>
                          <a:spcPts val="0"/>
                        </a:spcBef>
                        <a:spcAft>
                          <a:spcPts val="0"/>
                        </a:spcAft>
                      </a:pPr>
                      <a:r>
                        <a:rPr lang="en-CA" sz="1100" dirty="0">
                          <a:effectLst/>
                        </a:rPr>
                        <a:t>Collaborative Emergency Centres (CECs), were first implemented in 2011. </a:t>
                      </a:r>
                      <a:endParaRPr lang="en-US" sz="1100" dirty="0">
                        <a:effectLst/>
                      </a:endParaRPr>
                    </a:p>
                    <a:p>
                      <a:pPr marL="342900" marR="0" lvl="0" indent="-342900">
                        <a:lnSpc>
                          <a:spcPct val="107000"/>
                        </a:lnSpc>
                        <a:spcBef>
                          <a:spcPts val="0"/>
                        </a:spcBef>
                        <a:spcAft>
                          <a:spcPts val="0"/>
                        </a:spcAft>
                        <a:buFont typeface="Calibri" panose="020F0502020204030204" pitchFamily="34" charset="0"/>
                        <a:buChar char="-"/>
                      </a:pPr>
                      <a:r>
                        <a:rPr lang="en-CA" sz="1100" dirty="0">
                          <a:effectLst/>
                        </a:rPr>
                        <a:t>2 in Central Zone / 8 in province</a:t>
                      </a:r>
                      <a:endParaRPr lang="en-US" sz="1100" dirty="0">
                        <a:effectLst/>
                      </a:endParaRPr>
                    </a:p>
                    <a:p>
                      <a:pPr marL="0" marR="0">
                        <a:lnSpc>
                          <a:spcPct val="107000"/>
                        </a:lnSpc>
                        <a:spcBef>
                          <a:spcPts val="0"/>
                        </a:spcBef>
                        <a:spcAft>
                          <a:spcPts val="0"/>
                        </a:spcAft>
                      </a:pPr>
                      <a:r>
                        <a:rPr lang="en-CA"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902784832"/>
                  </a:ext>
                </a:extLst>
              </a:tr>
            </a:tbl>
          </a:graphicData>
        </a:graphic>
      </p:graphicFrame>
      <p:sp>
        <p:nvSpPr>
          <p:cNvPr id="6" name="TextBox 5">
            <a:extLst>
              <a:ext uri="{FF2B5EF4-FFF2-40B4-BE49-F238E27FC236}">
                <a16:creationId xmlns:a16="http://schemas.microsoft.com/office/drawing/2014/main" id="{113FDA3A-9FE4-4508-9798-3046258BE462}"/>
              </a:ext>
            </a:extLst>
          </p:cNvPr>
          <p:cNvSpPr txBox="1"/>
          <p:nvPr/>
        </p:nvSpPr>
        <p:spPr>
          <a:xfrm>
            <a:off x="377190" y="3758048"/>
            <a:ext cx="7977822" cy="369332"/>
          </a:xfrm>
          <a:prstGeom prst="rect">
            <a:avLst/>
          </a:prstGeom>
          <a:noFill/>
        </p:spPr>
        <p:txBody>
          <a:bodyPr wrap="square" rtlCol="0">
            <a:spAutoFit/>
          </a:bodyPr>
          <a:lstStyle/>
          <a:p>
            <a:pPr algn="ctr"/>
            <a:r>
              <a:rPr lang="en-US" dirty="0"/>
              <a:t>Examples of interprofessional teams in comprehensive primary care practices</a:t>
            </a:r>
          </a:p>
        </p:txBody>
      </p:sp>
    </p:spTree>
    <p:extLst>
      <p:ext uri="{BB962C8B-B14F-4D97-AF65-F5344CB8AC3E}">
        <p14:creationId xmlns:p14="http://schemas.microsoft.com/office/powerpoint/2010/main" val="2507073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5">
            <a:extLst>
              <a:ext uri="{FF2B5EF4-FFF2-40B4-BE49-F238E27FC236}">
                <a16:creationId xmlns:a16="http://schemas.microsoft.com/office/drawing/2014/main" id="{E17AF7BA-510F-4987-B70A-7C0956771C7C}"/>
              </a:ext>
            </a:extLst>
          </p:cNvPr>
          <p:cNvSpPr txBox="1">
            <a:spLocks noChangeArrowheads="1"/>
          </p:cNvSpPr>
          <p:nvPr/>
        </p:nvSpPr>
        <p:spPr bwMode="auto">
          <a:xfrm>
            <a:off x="136524" y="267315"/>
            <a:ext cx="8928100" cy="533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400"/>
              </a:spcAft>
              <a:buClrTx/>
              <a:buSzTx/>
              <a:buFontTx/>
              <a:buNone/>
              <a:tabLst/>
            </a:pPr>
            <a:r>
              <a:rPr kumimoji="0" lang="en-US" altLang="en-US" sz="3000" b="0" i="0" u="none" strike="noStrike" cap="none" normalizeH="0" baseline="0" dirty="0">
                <a:ln>
                  <a:noFill/>
                </a:ln>
                <a:solidFill>
                  <a:srgbClr val="702A82"/>
                </a:solidFill>
                <a:effectLst/>
                <a:latin typeface="Calibri" panose="020F0502020204030204" pitchFamily="34" charset="0"/>
              </a:rPr>
              <a:t>PMH Pillar: Team-Based Care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093DC137-24F5-4346-9B44-2D6F6B76A5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50" y="1958242"/>
            <a:ext cx="8281987" cy="1747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3">
            <a:extLst>
              <a:ext uri="{FF2B5EF4-FFF2-40B4-BE49-F238E27FC236}">
                <a16:creationId xmlns:a16="http://schemas.microsoft.com/office/drawing/2014/main" id="{B6D64162-9097-40DD-87AD-03F314DCD4E0}"/>
              </a:ext>
            </a:extLst>
          </p:cNvPr>
          <p:cNvSpPr txBox="1">
            <a:spLocks noChangeArrowheads="1"/>
          </p:cNvSpPr>
          <p:nvPr/>
        </p:nvSpPr>
        <p:spPr bwMode="auto">
          <a:xfrm>
            <a:off x="0" y="2078892"/>
            <a:ext cx="863600" cy="2222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Family physicians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4">
            <a:extLst>
              <a:ext uri="{FF2B5EF4-FFF2-40B4-BE49-F238E27FC236}">
                <a16:creationId xmlns:a16="http://schemas.microsoft.com/office/drawing/2014/main" id="{803BB798-53A6-42AD-BBDA-F387B3CF6F74}"/>
              </a:ext>
            </a:extLst>
          </p:cNvPr>
          <p:cNvSpPr txBox="1">
            <a:spLocks noChangeArrowheads="1"/>
          </p:cNvSpPr>
          <p:nvPr/>
        </p:nvSpPr>
        <p:spPr bwMode="auto">
          <a:xfrm>
            <a:off x="0" y="2424967"/>
            <a:ext cx="873125" cy="1603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Nurse practitioners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5">
            <a:extLst>
              <a:ext uri="{FF2B5EF4-FFF2-40B4-BE49-F238E27FC236}">
                <a16:creationId xmlns:a16="http://schemas.microsoft.com/office/drawing/2014/main" id="{389A917E-0F45-4243-8DF8-8C8091A419A8}"/>
              </a:ext>
            </a:extLst>
          </p:cNvPr>
          <p:cNvSpPr txBox="1">
            <a:spLocks noChangeArrowheads="1"/>
          </p:cNvSpPr>
          <p:nvPr/>
        </p:nvSpPr>
        <p:spPr bwMode="auto">
          <a:xfrm>
            <a:off x="61912" y="2707542"/>
            <a:ext cx="815975" cy="1666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Registered nurses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6">
            <a:extLst>
              <a:ext uri="{FF2B5EF4-FFF2-40B4-BE49-F238E27FC236}">
                <a16:creationId xmlns:a16="http://schemas.microsoft.com/office/drawing/2014/main" id="{78B88251-097B-4F0F-AB7E-983D631FF6A9}"/>
              </a:ext>
            </a:extLst>
          </p:cNvPr>
          <p:cNvSpPr txBox="1">
            <a:spLocks noChangeArrowheads="1"/>
          </p:cNvSpPr>
          <p:nvPr/>
        </p:nvSpPr>
        <p:spPr bwMode="auto">
          <a:xfrm>
            <a:off x="150812" y="3028217"/>
            <a:ext cx="704850" cy="1508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Dieticians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7">
            <a:extLst>
              <a:ext uri="{FF2B5EF4-FFF2-40B4-BE49-F238E27FC236}">
                <a16:creationId xmlns:a16="http://schemas.microsoft.com/office/drawing/2014/main" id="{C2A42D3B-654A-4831-A46C-40F68D73C347}"/>
              </a:ext>
            </a:extLst>
          </p:cNvPr>
          <p:cNvSpPr txBox="1">
            <a:spLocks noChangeArrowheads="1"/>
          </p:cNvSpPr>
          <p:nvPr/>
        </p:nvSpPr>
        <p:spPr bwMode="auto">
          <a:xfrm>
            <a:off x="420687" y="3313967"/>
            <a:ext cx="434975" cy="1793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Other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8">
            <a:extLst>
              <a:ext uri="{FF2B5EF4-FFF2-40B4-BE49-F238E27FC236}">
                <a16:creationId xmlns:a16="http://schemas.microsoft.com/office/drawing/2014/main" id="{7C5F7B38-E702-4CB7-959A-354CBA03316D}"/>
              </a:ext>
            </a:extLst>
          </p:cNvPr>
          <p:cNvSpPr txBox="1">
            <a:spLocks noChangeArrowheads="1"/>
          </p:cNvSpPr>
          <p:nvPr/>
        </p:nvSpPr>
        <p:spPr bwMode="auto">
          <a:xfrm>
            <a:off x="873125" y="1874105"/>
            <a:ext cx="879475" cy="2047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(n=22 clinics)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9">
            <a:extLst>
              <a:ext uri="{FF2B5EF4-FFF2-40B4-BE49-F238E27FC236}">
                <a16:creationId xmlns:a16="http://schemas.microsoft.com/office/drawing/2014/main" id="{8CAF8D02-961C-43EC-973F-9154FA247182}"/>
              </a:ext>
            </a:extLst>
          </p:cNvPr>
          <p:cNvSpPr txBox="1">
            <a:spLocks noChangeArrowheads="1"/>
          </p:cNvSpPr>
          <p:nvPr/>
        </p:nvSpPr>
        <p:spPr bwMode="auto">
          <a:xfrm>
            <a:off x="3592512" y="1874105"/>
            <a:ext cx="879475" cy="2047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(n=26 clinics)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0">
            <a:extLst>
              <a:ext uri="{FF2B5EF4-FFF2-40B4-BE49-F238E27FC236}">
                <a16:creationId xmlns:a16="http://schemas.microsoft.com/office/drawing/2014/main" id="{56676089-4C2B-4C65-8644-CEA57F30CDB3}"/>
              </a:ext>
            </a:extLst>
          </p:cNvPr>
          <p:cNvSpPr txBox="1">
            <a:spLocks noChangeArrowheads="1"/>
          </p:cNvSpPr>
          <p:nvPr/>
        </p:nvSpPr>
        <p:spPr bwMode="auto">
          <a:xfrm>
            <a:off x="6335712" y="1874105"/>
            <a:ext cx="879475" cy="2047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(n=39 clinics)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1">
            <a:extLst>
              <a:ext uri="{FF2B5EF4-FFF2-40B4-BE49-F238E27FC236}">
                <a16:creationId xmlns:a16="http://schemas.microsoft.com/office/drawing/2014/main" id="{8E34F3E2-C361-4E19-AA90-99148EB19599}"/>
              </a:ext>
            </a:extLst>
          </p:cNvPr>
          <p:cNvSpPr txBox="1">
            <a:spLocks noChangeArrowheads="1"/>
          </p:cNvSpPr>
          <p:nvPr/>
        </p:nvSpPr>
        <p:spPr bwMode="auto">
          <a:xfrm>
            <a:off x="14287" y="1491517"/>
            <a:ext cx="3176588" cy="2317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Health Professionals in PC Clinics (Mean Number)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19496DD8-E693-495E-B9DD-087026D0A0B6}"/>
              </a:ext>
            </a:extLst>
          </p:cNvPr>
          <p:cNvSpPr txBox="1"/>
          <p:nvPr/>
        </p:nvSpPr>
        <p:spPr>
          <a:xfrm>
            <a:off x="187324" y="4172805"/>
            <a:ext cx="8569326" cy="830997"/>
          </a:xfrm>
          <a:prstGeom prst="rect">
            <a:avLst/>
          </a:prstGeom>
          <a:noFill/>
        </p:spPr>
        <p:txBody>
          <a:bodyPr wrap="square" rtlCol="0">
            <a:spAutoFit/>
          </a:bodyPr>
          <a:lstStyle/>
          <a:p>
            <a:r>
              <a:rPr lang="en-US" sz="1600" dirty="0"/>
              <a:t>The ON region had more respondents who reported having other health professionals on their teams besides family physicians and also had a higher average number of these health professionals on their teams than the other regions.</a:t>
            </a:r>
          </a:p>
        </p:txBody>
      </p:sp>
      <p:sp>
        <p:nvSpPr>
          <p:cNvPr id="14" name="Text Box 7">
            <a:extLst>
              <a:ext uri="{FF2B5EF4-FFF2-40B4-BE49-F238E27FC236}">
                <a16:creationId xmlns:a16="http://schemas.microsoft.com/office/drawing/2014/main" id="{CBC17D70-AEB5-47C7-8B9A-648765781C94}"/>
              </a:ext>
            </a:extLst>
          </p:cNvPr>
          <p:cNvSpPr txBox="1">
            <a:spLocks noChangeArrowheads="1"/>
          </p:cNvSpPr>
          <p:nvPr/>
        </p:nvSpPr>
        <p:spPr bwMode="auto">
          <a:xfrm>
            <a:off x="873125" y="1004098"/>
            <a:ext cx="2347913" cy="223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Fraser East, BC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8">
            <a:extLst>
              <a:ext uri="{FF2B5EF4-FFF2-40B4-BE49-F238E27FC236}">
                <a16:creationId xmlns:a16="http://schemas.microsoft.com/office/drawing/2014/main" id="{89725ED7-8C6E-4F64-8257-D92C7098E4E1}"/>
              </a:ext>
            </a:extLst>
          </p:cNvPr>
          <p:cNvSpPr txBox="1">
            <a:spLocks noChangeArrowheads="1"/>
          </p:cNvSpPr>
          <p:nvPr/>
        </p:nvSpPr>
        <p:spPr bwMode="auto">
          <a:xfrm>
            <a:off x="3594101" y="1004098"/>
            <a:ext cx="2400300" cy="223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Eastern Ontario Health Unit, 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9">
            <a:extLst>
              <a:ext uri="{FF2B5EF4-FFF2-40B4-BE49-F238E27FC236}">
                <a16:creationId xmlns:a16="http://schemas.microsoft.com/office/drawing/2014/main" id="{547622C3-AA0D-4369-9E9E-0B564287B4D5}"/>
              </a:ext>
            </a:extLst>
          </p:cNvPr>
          <p:cNvSpPr txBox="1">
            <a:spLocks noChangeArrowheads="1"/>
          </p:cNvSpPr>
          <p:nvPr/>
        </p:nvSpPr>
        <p:spPr bwMode="auto">
          <a:xfrm>
            <a:off x="6337301" y="1004098"/>
            <a:ext cx="2346325" cy="223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Central Zone, 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7" name="AutoShape 16">
            <a:extLst>
              <a:ext uri="{FF2B5EF4-FFF2-40B4-BE49-F238E27FC236}">
                <a16:creationId xmlns:a16="http://schemas.microsoft.com/office/drawing/2014/main" id="{48BCA925-8C98-4C6C-9F5E-5A36534011E9}"/>
              </a:ext>
            </a:extLst>
          </p:cNvPr>
          <p:cNvCxnSpPr>
            <a:cxnSpLocks noChangeShapeType="1"/>
          </p:cNvCxnSpPr>
          <p:nvPr/>
        </p:nvCxnSpPr>
        <p:spPr bwMode="auto">
          <a:xfrm>
            <a:off x="889000" y="1256511"/>
            <a:ext cx="2514601" cy="0"/>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8" name="AutoShape 17">
            <a:extLst>
              <a:ext uri="{FF2B5EF4-FFF2-40B4-BE49-F238E27FC236}">
                <a16:creationId xmlns:a16="http://schemas.microsoft.com/office/drawing/2014/main" id="{B0C119E8-F5C5-4CA5-9923-6608E294B2D4}"/>
              </a:ext>
            </a:extLst>
          </p:cNvPr>
          <p:cNvCxnSpPr>
            <a:cxnSpLocks noChangeShapeType="1"/>
          </p:cNvCxnSpPr>
          <p:nvPr/>
        </p:nvCxnSpPr>
        <p:spPr bwMode="auto">
          <a:xfrm>
            <a:off x="3594101" y="1256511"/>
            <a:ext cx="2514600" cy="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9" name="AutoShape 18">
            <a:extLst>
              <a:ext uri="{FF2B5EF4-FFF2-40B4-BE49-F238E27FC236}">
                <a16:creationId xmlns:a16="http://schemas.microsoft.com/office/drawing/2014/main" id="{FC26A4C9-3672-43D3-B484-F8C3CFDAD432}"/>
              </a:ext>
            </a:extLst>
          </p:cNvPr>
          <p:cNvCxnSpPr>
            <a:cxnSpLocks noChangeShapeType="1"/>
          </p:cNvCxnSpPr>
          <p:nvPr/>
        </p:nvCxnSpPr>
        <p:spPr bwMode="auto">
          <a:xfrm>
            <a:off x="6337301" y="1256511"/>
            <a:ext cx="2514600" cy="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Tree>
    <p:extLst>
      <p:ext uri="{BB962C8B-B14F-4D97-AF65-F5344CB8AC3E}">
        <p14:creationId xmlns:p14="http://schemas.microsoft.com/office/powerpoint/2010/main" val="2687327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a:extLst>
              <a:ext uri="{FF2B5EF4-FFF2-40B4-BE49-F238E27FC236}">
                <a16:creationId xmlns:a16="http://schemas.microsoft.com/office/drawing/2014/main" id="{299758AE-4EBC-40E2-8193-4734738E42B6}"/>
              </a:ext>
            </a:extLst>
          </p:cNvPr>
          <p:cNvSpPr txBox="1">
            <a:spLocks noChangeArrowheads="1"/>
          </p:cNvSpPr>
          <p:nvPr/>
        </p:nvSpPr>
        <p:spPr bwMode="auto">
          <a:xfrm>
            <a:off x="895349" y="582409"/>
            <a:ext cx="2347913" cy="223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Fraser East, BC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8">
            <a:extLst>
              <a:ext uri="{FF2B5EF4-FFF2-40B4-BE49-F238E27FC236}">
                <a16:creationId xmlns:a16="http://schemas.microsoft.com/office/drawing/2014/main" id="{BB0278C6-C1CD-42FC-83CE-0CC76317C876}"/>
              </a:ext>
            </a:extLst>
          </p:cNvPr>
          <p:cNvSpPr txBox="1">
            <a:spLocks noChangeArrowheads="1"/>
          </p:cNvSpPr>
          <p:nvPr/>
        </p:nvSpPr>
        <p:spPr bwMode="auto">
          <a:xfrm>
            <a:off x="3616325" y="582409"/>
            <a:ext cx="2400300" cy="223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Eastern Ontario Health Unit, 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9">
            <a:extLst>
              <a:ext uri="{FF2B5EF4-FFF2-40B4-BE49-F238E27FC236}">
                <a16:creationId xmlns:a16="http://schemas.microsoft.com/office/drawing/2014/main" id="{6DDD6A53-001C-49C6-8E0D-0365A14F3F8D}"/>
              </a:ext>
            </a:extLst>
          </p:cNvPr>
          <p:cNvSpPr txBox="1">
            <a:spLocks noChangeArrowheads="1"/>
          </p:cNvSpPr>
          <p:nvPr/>
        </p:nvSpPr>
        <p:spPr bwMode="auto">
          <a:xfrm>
            <a:off x="6359525" y="582409"/>
            <a:ext cx="2346325" cy="223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Central Zone, 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0">
            <a:extLst>
              <a:ext uri="{FF2B5EF4-FFF2-40B4-BE49-F238E27FC236}">
                <a16:creationId xmlns:a16="http://schemas.microsoft.com/office/drawing/2014/main" id="{64ED412F-2EA1-479F-B320-5B52BA89F549}"/>
              </a:ext>
            </a:extLst>
          </p:cNvPr>
          <p:cNvSpPr txBox="1">
            <a:spLocks noChangeArrowheads="1"/>
          </p:cNvSpPr>
          <p:nvPr/>
        </p:nvSpPr>
        <p:spPr bwMode="auto">
          <a:xfrm>
            <a:off x="136524" y="990397"/>
            <a:ext cx="3036888" cy="2317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Health Professionals in PC Clinics (Mean FTEs)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1">
            <a:extLst>
              <a:ext uri="{FF2B5EF4-FFF2-40B4-BE49-F238E27FC236}">
                <a16:creationId xmlns:a16="http://schemas.microsoft.com/office/drawing/2014/main" id="{DDEB99EE-D7AC-4C63-80AE-8E7A7E8B3504}"/>
              </a:ext>
            </a:extLst>
          </p:cNvPr>
          <p:cNvSpPr txBox="1">
            <a:spLocks noChangeArrowheads="1"/>
          </p:cNvSpPr>
          <p:nvPr/>
        </p:nvSpPr>
        <p:spPr bwMode="auto">
          <a:xfrm>
            <a:off x="149224" y="3793534"/>
            <a:ext cx="3036888" cy="2127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Team Effectiveness (Mean Scores)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2">
            <a:extLst>
              <a:ext uri="{FF2B5EF4-FFF2-40B4-BE49-F238E27FC236}">
                <a16:creationId xmlns:a16="http://schemas.microsoft.com/office/drawing/2014/main" id="{9A0C959F-C415-404F-B252-2F1DC205BBFE}"/>
              </a:ext>
            </a:extLst>
          </p:cNvPr>
          <p:cNvSpPr txBox="1">
            <a:spLocks noChangeArrowheads="1"/>
          </p:cNvSpPr>
          <p:nvPr/>
        </p:nvSpPr>
        <p:spPr bwMode="auto">
          <a:xfrm>
            <a:off x="-15876" y="4403135"/>
            <a:ext cx="1149350" cy="2413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Participation in the team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3">
            <a:extLst>
              <a:ext uri="{FF2B5EF4-FFF2-40B4-BE49-F238E27FC236}">
                <a16:creationId xmlns:a16="http://schemas.microsoft.com/office/drawing/2014/main" id="{5AC39169-F725-463A-A632-E5F2CD01E16E}"/>
              </a:ext>
            </a:extLst>
          </p:cNvPr>
          <p:cNvSpPr txBox="1">
            <a:spLocks noChangeArrowheads="1"/>
          </p:cNvSpPr>
          <p:nvPr/>
        </p:nvSpPr>
        <p:spPr bwMode="auto">
          <a:xfrm>
            <a:off x="101599" y="4663485"/>
            <a:ext cx="1031875" cy="1635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Support for new ideas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4">
            <a:extLst>
              <a:ext uri="{FF2B5EF4-FFF2-40B4-BE49-F238E27FC236}">
                <a16:creationId xmlns:a16="http://schemas.microsoft.com/office/drawing/2014/main" id="{71C13AF1-6F6B-42F4-96AB-2700DFB58FAB}"/>
              </a:ext>
            </a:extLst>
          </p:cNvPr>
          <p:cNvSpPr txBox="1">
            <a:spLocks noChangeArrowheads="1"/>
          </p:cNvSpPr>
          <p:nvPr/>
        </p:nvSpPr>
        <p:spPr bwMode="auto">
          <a:xfrm>
            <a:off x="149224" y="5141322"/>
            <a:ext cx="984250" cy="239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Team objectives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5">
            <a:extLst>
              <a:ext uri="{FF2B5EF4-FFF2-40B4-BE49-F238E27FC236}">
                <a16:creationId xmlns:a16="http://schemas.microsoft.com/office/drawing/2014/main" id="{19890B65-9A1C-4D63-9995-8DE62C5AADAD}"/>
              </a:ext>
            </a:extLst>
          </p:cNvPr>
          <p:cNvSpPr txBox="1">
            <a:spLocks noChangeArrowheads="1"/>
          </p:cNvSpPr>
          <p:nvPr/>
        </p:nvSpPr>
        <p:spPr bwMode="auto">
          <a:xfrm>
            <a:off x="149224" y="5425485"/>
            <a:ext cx="984250" cy="1841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Task orientation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64" name="AutoShape 16">
            <a:extLst>
              <a:ext uri="{FF2B5EF4-FFF2-40B4-BE49-F238E27FC236}">
                <a16:creationId xmlns:a16="http://schemas.microsoft.com/office/drawing/2014/main" id="{8196FA79-0907-4F24-890A-0E5CF5392629}"/>
              </a:ext>
            </a:extLst>
          </p:cNvPr>
          <p:cNvCxnSpPr>
            <a:cxnSpLocks noChangeShapeType="1"/>
          </p:cNvCxnSpPr>
          <p:nvPr/>
        </p:nvCxnSpPr>
        <p:spPr bwMode="auto">
          <a:xfrm>
            <a:off x="911224" y="834822"/>
            <a:ext cx="2514601" cy="0"/>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65" name="AutoShape 17">
            <a:extLst>
              <a:ext uri="{FF2B5EF4-FFF2-40B4-BE49-F238E27FC236}">
                <a16:creationId xmlns:a16="http://schemas.microsoft.com/office/drawing/2014/main" id="{460F628D-A45B-4902-A5EC-CA5EED6AE9D7}"/>
              </a:ext>
            </a:extLst>
          </p:cNvPr>
          <p:cNvCxnSpPr>
            <a:cxnSpLocks noChangeShapeType="1"/>
          </p:cNvCxnSpPr>
          <p:nvPr/>
        </p:nvCxnSpPr>
        <p:spPr bwMode="auto">
          <a:xfrm>
            <a:off x="3616325" y="834822"/>
            <a:ext cx="2514600" cy="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66" name="AutoShape 18">
            <a:extLst>
              <a:ext uri="{FF2B5EF4-FFF2-40B4-BE49-F238E27FC236}">
                <a16:creationId xmlns:a16="http://schemas.microsoft.com/office/drawing/2014/main" id="{17F3B7F0-10BF-4FC4-BCF5-EE1EBA8FA877}"/>
              </a:ext>
            </a:extLst>
          </p:cNvPr>
          <p:cNvCxnSpPr>
            <a:cxnSpLocks noChangeShapeType="1"/>
          </p:cNvCxnSpPr>
          <p:nvPr/>
        </p:nvCxnSpPr>
        <p:spPr bwMode="auto">
          <a:xfrm>
            <a:off x="6359525" y="834822"/>
            <a:ext cx="2514600" cy="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22" name="Text Box 25">
            <a:extLst>
              <a:ext uri="{FF2B5EF4-FFF2-40B4-BE49-F238E27FC236}">
                <a16:creationId xmlns:a16="http://schemas.microsoft.com/office/drawing/2014/main" id="{C6CB19C3-A59C-48D9-BD68-54A5185DFD94}"/>
              </a:ext>
            </a:extLst>
          </p:cNvPr>
          <p:cNvSpPr txBox="1">
            <a:spLocks noChangeArrowheads="1"/>
          </p:cNvSpPr>
          <p:nvPr/>
        </p:nvSpPr>
        <p:spPr bwMode="auto">
          <a:xfrm>
            <a:off x="80962" y="74409"/>
            <a:ext cx="8928100" cy="533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400"/>
              </a:spcAft>
              <a:buClrTx/>
              <a:buSzTx/>
              <a:buFontTx/>
              <a:buNone/>
              <a:tabLst/>
            </a:pPr>
            <a:r>
              <a:rPr kumimoji="0" lang="en-US" altLang="en-US" sz="3000" b="0" i="0" u="none" strike="noStrike" cap="none" normalizeH="0" baseline="0" dirty="0">
                <a:ln>
                  <a:noFill/>
                </a:ln>
                <a:solidFill>
                  <a:srgbClr val="702A82"/>
                </a:solidFill>
                <a:effectLst/>
                <a:latin typeface="Calibri" panose="020F0502020204030204" pitchFamily="34" charset="0"/>
              </a:rPr>
              <a:t>PMH Pillar: Team-Based Care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78" name="Picture 30">
            <a:extLst>
              <a:ext uri="{FF2B5EF4-FFF2-40B4-BE49-F238E27FC236}">
                <a16:creationId xmlns:a16="http://schemas.microsoft.com/office/drawing/2014/main" id="{4619943F-7B2D-449E-9A2D-99B9FAC08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537" y="4301535"/>
            <a:ext cx="8016875" cy="14938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6" name="Text Box 31">
            <a:extLst>
              <a:ext uri="{FF2B5EF4-FFF2-40B4-BE49-F238E27FC236}">
                <a16:creationId xmlns:a16="http://schemas.microsoft.com/office/drawing/2014/main" id="{1D859726-AC3B-4E6A-BD9A-BD946D1BFBD1}"/>
              </a:ext>
            </a:extLst>
          </p:cNvPr>
          <p:cNvSpPr txBox="1">
            <a:spLocks noChangeArrowheads="1"/>
          </p:cNvSpPr>
          <p:nvPr/>
        </p:nvSpPr>
        <p:spPr bwMode="auto">
          <a:xfrm>
            <a:off x="1169987" y="4214222"/>
            <a:ext cx="879475" cy="204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(n=20 clinics)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32">
            <a:extLst>
              <a:ext uri="{FF2B5EF4-FFF2-40B4-BE49-F238E27FC236}">
                <a16:creationId xmlns:a16="http://schemas.microsoft.com/office/drawing/2014/main" id="{9EEDAD17-E6EB-4007-A172-050F9CA403C7}"/>
              </a:ext>
            </a:extLst>
          </p:cNvPr>
          <p:cNvSpPr txBox="1">
            <a:spLocks noChangeArrowheads="1"/>
          </p:cNvSpPr>
          <p:nvPr/>
        </p:nvSpPr>
        <p:spPr bwMode="auto">
          <a:xfrm>
            <a:off x="3894137" y="4214222"/>
            <a:ext cx="879475" cy="204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(n=21 clinics)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33">
            <a:extLst>
              <a:ext uri="{FF2B5EF4-FFF2-40B4-BE49-F238E27FC236}">
                <a16:creationId xmlns:a16="http://schemas.microsoft.com/office/drawing/2014/main" id="{CD042320-EE3B-430A-90E1-A817E48550AD}"/>
              </a:ext>
            </a:extLst>
          </p:cNvPr>
          <p:cNvSpPr txBox="1">
            <a:spLocks noChangeArrowheads="1"/>
          </p:cNvSpPr>
          <p:nvPr/>
        </p:nvSpPr>
        <p:spPr bwMode="auto">
          <a:xfrm>
            <a:off x="6594475" y="4214222"/>
            <a:ext cx="879475" cy="204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(n=22 clinics)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Box 28">
            <a:extLst>
              <a:ext uri="{FF2B5EF4-FFF2-40B4-BE49-F238E27FC236}">
                <a16:creationId xmlns:a16="http://schemas.microsoft.com/office/drawing/2014/main" id="{611CA2F3-83EB-4E71-A984-3748805D0C89}"/>
              </a:ext>
            </a:extLst>
          </p:cNvPr>
          <p:cNvSpPr txBox="1"/>
          <p:nvPr/>
        </p:nvSpPr>
        <p:spPr>
          <a:xfrm>
            <a:off x="149224" y="2942581"/>
            <a:ext cx="8569326" cy="584775"/>
          </a:xfrm>
          <a:prstGeom prst="rect">
            <a:avLst/>
          </a:prstGeom>
          <a:noFill/>
        </p:spPr>
        <p:txBody>
          <a:bodyPr wrap="square" rtlCol="0">
            <a:spAutoFit/>
          </a:bodyPr>
          <a:lstStyle/>
          <a:p>
            <a:r>
              <a:rPr lang="en-US" sz="1600" dirty="0"/>
              <a:t>The ON region reported a higher average FTE for each of the types of health professionals working in primary care clinics.</a:t>
            </a:r>
          </a:p>
        </p:txBody>
      </p:sp>
      <p:sp>
        <p:nvSpPr>
          <p:cNvPr id="36" name="TextBox 35">
            <a:extLst>
              <a:ext uri="{FF2B5EF4-FFF2-40B4-BE49-F238E27FC236}">
                <a16:creationId xmlns:a16="http://schemas.microsoft.com/office/drawing/2014/main" id="{6140F321-ADCD-40EA-8B3D-124DBFF0FE3D}"/>
              </a:ext>
            </a:extLst>
          </p:cNvPr>
          <p:cNvSpPr txBox="1"/>
          <p:nvPr/>
        </p:nvSpPr>
        <p:spPr>
          <a:xfrm>
            <a:off x="212724" y="5906275"/>
            <a:ext cx="8569326" cy="338554"/>
          </a:xfrm>
          <a:prstGeom prst="rect">
            <a:avLst/>
          </a:prstGeom>
          <a:noFill/>
        </p:spPr>
        <p:txBody>
          <a:bodyPr wrap="square" rtlCol="0">
            <a:spAutoFit/>
          </a:bodyPr>
          <a:lstStyle/>
          <a:p>
            <a:r>
              <a:rPr lang="en-US" sz="1600" dirty="0"/>
              <a:t>Each of the three regions had similar scores for team effectiveness.</a:t>
            </a:r>
          </a:p>
        </p:txBody>
      </p:sp>
      <p:sp>
        <p:nvSpPr>
          <p:cNvPr id="16" name="Text Box 2">
            <a:extLst>
              <a:ext uri="{FF2B5EF4-FFF2-40B4-BE49-F238E27FC236}">
                <a16:creationId xmlns:a16="http://schemas.microsoft.com/office/drawing/2014/main" id="{E69FDEB7-24FB-4774-B05D-FC46D262FAD6}"/>
              </a:ext>
            </a:extLst>
          </p:cNvPr>
          <p:cNvSpPr txBox="1">
            <a:spLocks noChangeArrowheads="1"/>
          </p:cNvSpPr>
          <p:nvPr/>
        </p:nvSpPr>
        <p:spPr bwMode="auto">
          <a:xfrm>
            <a:off x="80962" y="1490594"/>
            <a:ext cx="862013" cy="2222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Family physicians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3">
            <a:extLst>
              <a:ext uri="{FF2B5EF4-FFF2-40B4-BE49-F238E27FC236}">
                <a16:creationId xmlns:a16="http://schemas.microsoft.com/office/drawing/2014/main" id="{91686212-66C1-4338-BABC-41F693146CB8}"/>
              </a:ext>
            </a:extLst>
          </p:cNvPr>
          <p:cNvSpPr txBox="1">
            <a:spLocks noChangeArrowheads="1"/>
          </p:cNvSpPr>
          <p:nvPr/>
        </p:nvSpPr>
        <p:spPr bwMode="auto">
          <a:xfrm>
            <a:off x="80962" y="1777932"/>
            <a:ext cx="871538" cy="1603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Nurse practitioners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4">
            <a:extLst>
              <a:ext uri="{FF2B5EF4-FFF2-40B4-BE49-F238E27FC236}">
                <a16:creationId xmlns:a16="http://schemas.microsoft.com/office/drawing/2014/main" id="{311F31AC-A9EE-4208-8CF3-1686C584DD7C}"/>
              </a:ext>
            </a:extLst>
          </p:cNvPr>
          <p:cNvSpPr txBox="1">
            <a:spLocks noChangeArrowheads="1"/>
          </p:cNvSpPr>
          <p:nvPr/>
        </p:nvSpPr>
        <p:spPr bwMode="auto">
          <a:xfrm>
            <a:off x="136525" y="2047807"/>
            <a:ext cx="815975" cy="1666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Registered nurses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5">
            <a:extLst>
              <a:ext uri="{FF2B5EF4-FFF2-40B4-BE49-F238E27FC236}">
                <a16:creationId xmlns:a16="http://schemas.microsoft.com/office/drawing/2014/main" id="{50661EA0-CBA9-4D2B-828B-E00F0EB6FBFF}"/>
              </a:ext>
            </a:extLst>
          </p:cNvPr>
          <p:cNvSpPr txBox="1">
            <a:spLocks noChangeArrowheads="1"/>
          </p:cNvSpPr>
          <p:nvPr/>
        </p:nvSpPr>
        <p:spPr bwMode="auto">
          <a:xfrm>
            <a:off x="231775" y="2327207"/>
            <a:ext cx="704850" cy="152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Dieticians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6">
            <a:extLst>
              <a:ext uri="{FF2B5EF4-FFF2-40B4-BE49-F238E27FC236}">
                <a16:creationId xmlns:a16="http://schemas.microsoft.com/office/drawing/2014/main" id="{F4B5F5B3-F1EB-4B6A-97F0-F4AADE4FCC86}"/>
              </a:ext>
            </a:extLst>
          </p:cNvPr>
          <p:cNvSpPr txBox="1">
            <a:spLocks noChangeArrowheads="1"/>
          </p:cNvSpPr>
          <p:nvPr/>
        </p:nvSpPr>
        <p:spPr bwMode="auto">
          <a:xfrm>
            <a:off x="501650" y="2590732"/>
            <a:ext cx="434975" cy="1793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Other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31" name="Picture 7">
            <a:extLst>
              <a:ext uri="{FF2B5EF4-FFF2-40B4-BE49-F238E27FC236}">
                <a16:creationId xmlns:a16="http://schemas.microsoft.com/office/drawing/2014/main" id="{CD8EC210-D272-4F5B-9F09-F37D7D76ED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376294"/>
            <a:ext cx="8177212" cy="15652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1" name="Text Box 8">
            <a:extLst>
              <a:ext uri="{FF2B5EF4-FFF2-40B4-BE49-F238E27FC236}">
                <a16:creationId xmlns:a16="http://schemas.microsoft.com/office/drawing/2014/main" id="{72F09CC5-E7D8-4DBE-A219-88DA0BD74C09}"/>
              </a:ext>
            </a:extLst>
          </p:cNvPr>
          <p:cNvSpPr txBox="1">
            <a:spLocks noChangeArrowheads="1"/>
          </p:cNvSpPr>
          <p:nvPr/>
        </p:nvSpPr>
        <p:spPr bwMode="auto">
          <a:xfrm>
            <a:off x="914400" y="1239769"/>
            <a:ext cx="879475" cy="203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(n=22 clinics)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9">
            <a:extLst>
              <a:ext uri="{FF2B5EF4-FFF2-40B4-BE49-F238E27FC236}">
                <a16:creationId xmlns:a16="http://schemas.microsoft.com/office/drawing/2014/main" id="{899CE7CB-7721-4A4C-8F46-B03908824E9A}"/>
              </a:ext>
            </a:extLst>
          </p:cNvPr>
          <p:cNvSpPr txBox="1">
            <a:spLocks noChangeArrowheads="1"/>
          </p:cNvSpPr>
          <p:nvPr/>
        </p:nvSpPr>
        <p:spPr bwMode="auto">
          <a:xfrm>
            <a:off x="3635375" y="1171506"/>
            <a:ext cx="879475" cy="204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(n=26 clinics)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10">
            <a:extLst>
              <a:ext uri="{FF2B5EF4-FFF2-40B4-BE49-F238E27FC236}">
                <a16:creationId xmlns:a16="http://schemas.microsoft.com/office/drawing/2014/main" id="{A5023846-868A-4EC3-953F-AC6029CF17DD}"/>
              </a:ext>
            </a:extLst>
          </p:cNvPr>
          <p:cNvSpPr txBox="1">
            <a:spLocks noChangeArrowheads="1"/>
          </p:cNvSpPr>
          <p:nvPr/>
        </p:nvSpPr>
        <p:spPr bwMode="auto">
          <a:xfrm>
            <a:off x="6378575" y="1198494"/>
            <a:ext cx="879475" cy="204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(n=39 clinics)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64892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
            <a:extLst>
              <a:ext uri="{FF2B5EF4-FFF2-40B4-BE49-F238E27FC236}">
                <a16:creationId xmlns:a16="http://schemas.microsoft.com/office/drawing/2014/main" id="{400F8184-7ED4-418C-88FA-BECD91B13562}"/>
              </a:ext>
            </a:extLst>
          </p:cNvPr>
          <p:cNvSpPr txBox="1">
            <a:spLocks noChangeArrowheads="1"/>
          </p:cNvSpPr>
          <p:nvPr/>
        </p:nvSpPr>
        <p:spPr bwMode="auto">
          <a:xfrm>
            <a:off x="90487" y="1194406"/>
            <a:ext cx="8615363" cy="2381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Extent of ability to work with multiple providers outside clinic for care of complex patients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 Box 20">
            <a:extLst>
              <a:ext uri="{FF2B5EF4-FFF2-40B4-BE49-F238E27FC236}">
                <a16:creationId xmlns:a16="http://schemas.microsoft.com/office/drawing/2014/main" id="{E4154B89-109C-4078-978E-F1B1B4E72C0E}"/>
              </a:ext>
            </a:extLst>
          </p:cNvPr>
          <p:cNvSpPr txBox="1">
            <a:spLocks noChangeArrowheads="1"/>
          </p:cNvSpPr>
          <p:nvPr/>
        </p:nvSpPr>
        <p:spPr bwMode="auto">
          <a:xfrm>
            <a:off x="239711" y="1658301"/>
            <a:ext cx="893763" cy="3044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libri" panose="020F0502020204030204" pitchFamily="34" charset="0"/>
              </a:rPr>
              <a:t>Very great extent	</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
        <p:nvSpPr>
          <p:cNvPr id="4" name="Text Box 21">
            <a:extLst>
              <a:ext uri="{FF2B5EF4-FFF2-40B4-BE49-F238E27FC236}">
                <a16:creationId xmlns:a16="http://schemas.microsoft.com/office/drawing/2014/main" id="{74DD5007-3455-4BEE-BA7F-DB9DB7A82D95}"/>
              </a:ext>
            </a:extLst>
          </p:cNvPr>
          <p:cNvSpPr txBox="1">
            <a:spLocks noChangeArrowheads="1"/>
          </p:cNvSpPr>
          <p:nvPr/>
        </p:nvSpPr>
        <p:spPr bwMode="auto">
          <a:xfrm>
            <a:off x="231772" y="2069008"/>
            <a:ext cx="893763" cy="3044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libri" panose="020F0502020204030204" pitchFamily="34" charset="0"/>
              </a:rPr>
              <a:t>Some extent</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
        <p:nvSpPr>
          <p:cNvPr id="5" name="Text Box 22">
            <a:extLst>
              <a:ext uri="{FF2B5EF4-FFF2-40B4-BE49-F238E27FC236}">
                <a16:creationId xmlns:a16="http://schemas.microsoft.com/office/drawing/2014/main" id="{0C15EF1E-C1C5-4AA4-B992-3ABF821E604C}"/>
              </a:ext>
            </a:extLst>
          </p:cNvPr>
          <p:cNvSpPr txBox="1">
            <a:spLocks noChangeArrowheads="1"/>
          </p:cNvSpPr>
          <p:nvPr/>
        </p:nvSpPr>
        <p:spPr bwMode="auto">
          <a:xfrm>
            <a:off x="231772" y="2521885"/>
            <a:ext cx="893763" cy="3044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libri" panose="020F0502020204030204" pitchFamily="34" charset="0"/>
              </a:rPr>
              <a:t>Undecided</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
        <p:nvSpPr>
          <p:cNvPr id="6" name="Text Box 23">
            <a:extLst>
              <a:ext uri="{FF2B5EF4-FFF2-40B4-BE49-F238E27FC236}">
                <a16:creationId xmlns:a16="http://schemas.microsoft.com/office/drawing/2014/main" id="{3712562B-1F15-4DB9-B59C-F76259B46F8E}"/>
              </a:ext>
            </a:extLst>
          </p:cNvPr>
          <p:cNvSpPr txBox="1">
            <a:spLocks noChangeArrowheads="1"/>
          </p:cNvSpPr>
          <p:nvPr/>
        </p:nvSpPr>
        <p:spPr bwMode="auto">
          <a:xfrm>
            <a:off x="231773" y="2921282"/>
            <a:ext cx="893763" cy="3044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libri" panose="020F0502020204030204" pitchFamily="34" charset="0"/>
              </a:rPr>
              <a:t>Not really</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
        <p:nvSpPr>
          <p:cNvPr id="7" name="Text Box 24">
            <a:extLst>
              <a:ext uri="{FF2B5EF4-FFF2-40B4-BE49-F238E27FC236}">
                <a16:creationId xmlns:a16="http://schemas.microsoft.com/office/drawing/2014/main" id="{520CE939-8D91-4C79-A72C-485D991A986E}"/>
              </a:ext>
            </a:extLst>
          </p:cNvPr>
          <p:cNvSpPr txBox="1">
            <a:spLocks noChangeArrowheads="1"/>
          </p:cNvSpPr>
          <p:nvPr/>
        </p:nvSpPr>
        <p:spPr bwMode="auto">
          <a:xfrm>
            <a:off x="239711" y="3276779"/>
            <a:ext cx="893763" cy="3044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Calibri" panose="020F0502020204030204" pitchFamily="34" charset="0"/>
              </a:rPr>
              <a:t>Not at all</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pic>
        <p:nvPicPr>
          <p:cNvPr id="8" name="Picture 26">
            <a:extLst>
              <a:ext uri="{FF2B5EF4-FFF2-40B4-BE49-F238E27FC236}">
                <a16:creationId xmlns:a16="http://schemas.microsoft.com/office/drawing/2014/main" id="{393BBD80-BA4C-46D7-9C20-D80CEFAB6D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4" y="1432531"/>
            <a:ext cx="8010526" cy="25991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Text Box 25">
            <a:extLst>
              <a:ext uri="{FF2B5EF4-FFF2-40B4-BE49-F238E27FC236}">
                <a16:creationId xmlns:a16="http://schemas.microsoft.com/office/drawing/2014/main" id="{CAA225B4-B3E0-4033-BDFC-5F4767BBB120}"/>
              </a:ext>
            </a:extLst>
          </p:cNvPr>
          <p:cNvSpPr txBox="1">
            <a:spLocks noChangeArrowheads="1"/>
          </p:cNvSpPr>
          <p:nvPr/>
        </p:nvSpPr>
        <p:spPr bwMode="auto">
          <a:xfrm>
            <a:off x="90487" y="340417"/>
            <a:ext cx="8928100" cy="533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400"/>
              </a:spcAft>
              <a:buClrTx/>
              <a:buSzTx/>
              <a:buFontTx/>
              <a:buNone/>
              <a:tabLst/>
            </a:pPr>
            <a:r>
              <a:rPr kumimoji="0" lang="en-US" altLang="en-US" sz="3000" b="0" i="0" u="none" strike="noStrike" cap="none" normalizeH="0" baseline="0" dirty="0">
                <a:ln>
                  <a:noFill/>
                </a:ln>
                <a:solidFill>
                  <a:srgbClr val="702A82"/>
                </a:solidFill>
                <a:effectLst/>
                <a:latin typeface="Calibri" panose="020F0502020204030204" pitchFamily="34" charset="0"/>
              </a:rPr>
              <a:t>PMH Pillar: Team-Based Care (cont’d)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77E1C016-11AE-4B14-AA56-22EBFD2D7862}"/>
              </a:ext>
            </a:extLst>
          </p:cNvPr>
          <p:cNvSpPr txBox="1"/>
          <p:nvPr/>
        </p:nvSpPr>
        <p:spPr>
          <a:xfrm>
            <a:off x="231772" y="4221055"/>
            <a:ext cx="8569326" cy="2031325"/>
          </a:xfrm>
          <a:prstGeom prst="rect">
            <a:avLst/>
          </a:prstGeom>
          <a:noFill/>
        </p:spPr>
        <p:txBody>
          <a:bodyPr wrap="square" rtlCol="0">
            <a:spAutoFit/>
          </a:bodyPr>
          <a:lstStyle/>
          <a:p>
            <a:r>
              <a:rPr lang="en-US" dirty="0"/>
              <a:t>When clinicians work with multiple providers outside of their clinic for complex patient care, clinicians across all regions reported being better able to have timely communication than effective collaboration.</a:t>
            </a:r>
          </a:p>
          <a:p>
            <a:endParaRPr lang="en-US" dirty="0"/>
          </a:p>
          <a:p>
            <a:r>
              <a:rPr lang="en-US" dirty="0"/>
              <a:t>More clinicians in the BC region reported having a ‘very great extent’ of ability to  collaborate and communicate in a timely manner with other clinicians for complex patient care.</a:t>
            </a:r>
          </a:p>
        </p:txBody>
      </p:sp>
      <p:sp>
        <p:nvSpPr>
          <p:cNvPr id="11" name="Text Box 7">
            <a:extLst>
              <a:ext uri="{FF2B5EF4-FFF2-40B4-BE49-F238E27FC236}">
                <a16:creationId xmlns:a16="http://schemas.microsoft.com/office/drawing/2014/main" id="{9465C3A6-6DB4-48FB-8D24-93A1A1319A0A}"/>
              </a:ext>
            </a:extLst>
          </p:cNvPr>
          <p:cNvSpPr txBox="1">
            <a:spLocks noChangeArrowheads="1"/>
          </p:cNvSpPr>
          <p:nvPr/>
        </p:nvSpPr>
        <p:spPr bwMode="auto">
          <a:xfrm>
            <a:off x="990597" y="875205"/>
            <a:ext cx="2347913" cy="223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Fraser East, BC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8">
            <a:extLst>
              <a:ext uri="{FF2B5EF4-FFF2-40B4-BE49-F238E27FC236}">
                <a16:creationId xmlns:a16="http://schemas.microsoft.com/office/drawing/2014/main" id="{A6F81D75-26E0-41E2-923E-54361699AB3E}"/>
              </a:ext>
            </a:extLst>
          </p:cNvPr>
          <p:cNvSpPr txBox="1">
            <a:spLocks noChangeArrowheads="1"/>
          </p:cNvSpPr>
          <p:nvPr/>
        </p:nvSpPr>
        <p:spPr bwMode="auto">
          <a:xfrm>
            <a:off x="3711573" y="875205"/>
            <a:ext cx="2400300" cy="223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Eastern Ontario Health Unit, 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9">
            <a:extLst>
              <a:ext uri="{FF2B5EF4-FFF2-40B4-BE49-F238E27FC236}">
                <a16:creationId xmlns:a16="http://schemas.microsoft.com/office/drawing/2014/main" id="{657EA758-E91E-4F2F-AF6A-ECAAE55D7D15}"/>
              </a:ext>
            </a:extLst>
          </p:cNvPr>
          <p:cNvSpPr txBox="1">
            <a:spLocks noChangeArrowheads="1"/>
          </p:cNvSpPr>
          <p:nvPr/>
        </p:nvSpPr>
        <p:spPr bwMode="auto">
          <a:xfrm>
            <a:off x="6454773" y="875205"/>
            <a:ext cx="2346325" cy="223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Central Zone, 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 name="AutoShape 16">
            <a:extLst>
              <a:ext uri="{FF2B5EF4-FFF2-40B4-BE49-F238E27FC236}">
                <a16:creationId xmlns:a16="http://schemas.microsoft.com/office/drawing/2014/main" id="{E6738452-3A16-464F-B0E0-3D8EE16C190F}"/>
              </a:ext>
            </a:extLst>
          </p:cNvPr>
          <p:cNvCxnSpPr>
            <a:cxnSpLocks noChangeShapeType="1"/>
          </p:cNvCxnSpPr>
          <p:nvPr/>
        </p:nvCxnSpPr>
        <p:spPr bwMode="auto">
          <a:xfrm>
            <a:off x="1006472" y="1127618"/>
            <a:ext cx="2514601" cy="0"/>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5" name="AutoShape 17">
            <a:extLst>
              <a:ext uri="{FF2B5EF4-FFF2-40B4-BE49-F238E27FC236}">
                <a16:creationId xmlns:a16="http://schemas.microsoft.com/office/drawing/2014/main" id="{AA7EBADF-2DC6-40BA-9231-C08FBE1FAFFB}"/>
              </a:ext>
            </a:extLst>
          </p:cNvPr>
          <p:cNvCxnSpPr>
            <a:cxnSpLocks noChangeShapeType="1"/>
          </p:cNvCxnSpPr>
          <p:nvPr/>
        </p:nvCxnSpPr>
        <p:spPr bwMode="auto">
          <a:xfrm>
            <a:off x="3711573" y="1127618"/>
            <a:ext cx="2514600" cy="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6" name="AutoShape 18">
            <a:extLst>
              <a:ext uri="{FF2B5EF4-FFF2-40B4-BE49-F238E27FC236}">
                <a16:creationId xmlns:a16="http://schemas.microsoft.com/office/drawing/2014/main" id="{41A6A0CA-718A-4BC0-952B-35DDCA10EAF6}"/>
              </a:ext>
            </a:extLst>
          </p:cNvPr>
          <p:cNvCxnSpPr>
            <a:cxnSpLocks noChangeShapeType="1"/>
          </p:cNvCxnSpPr>
          <p:nvPr/>
        </p:nvCxnSpPr>
        <p:spPr bwMode="auto">
          <a:xfrm>
            <a:off x="6454773" y="1127618"/>
            <a:ext cx="2514600" cy="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Tree>
    <p:extLst>
      <p:ext uri="{BB962C8B-B14F-4D97-AF65-F5344CB8AC3E}">
        <p14:creationId xmlns:p14="http://schemas.microsoft.com/office/powerpoint/2010/main" val="4153644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68107-C855-4D79-B63A-A13D73E9358B}"/>
              </a:ext>
            </a:extLst>
          </p:cNvPr>
          <p:cNvSpPr>
            <a:spLocks noGrp="1"/>
          </p:cNvSpPr>
          <p:nvPr>
            <p:ph type="title" idx="4294967295"/>
          </p:nvPr>
        </p:nvSpPr>
        <p:spPr>
          <a:xfrm>
            <a:off x="160020" y="167958"/>
            <a:ext cx="8412162" cy="822325"/>
          </a:xfrm>
        </p:spPr>
        <p:txBody>
          <a:bodyPr>
            <a:normAutofit fontScale="90000"/>
          </a:bodyPr>
          <a:lstStyle/>
          <a:p>
            <a:r>
              <a:rPr lang="en-US" dirty="0"/>
              <a:t>Contextual information: Innovations in information technology</a:t>
            </a:r>
          </a:p>
        </p:txBody>
      </p:sp>
      <p:sp>
        <p:nvSpPr>
          <p:cNvPr id="3" name="Content Placeholder 2">
            <a:extLst>
              <a:ext uri="{FF2B5EF4-FFF2-40B4-BE49-F238E27FC236}">
                <a16:creationId xmlns:a16="http://schemas.microsoft.com/office/drawing/2014/main" id="{78FB2C3D-E6B8-4FF5-90C9-D80092FFF0C6}"/>
              </a:ext>
            </a:extLst>
          </p:cNvPr>
          <p:cNvSpPr>
            <a:spLocks noGrp="1"/>
          </p:cNvSpPr>
          <p:nvPr>
            <p:ph idx="4294967295"/>
          </p:nvPr>
        </p:nvSpPr>
        <p:spPr>
          <a:xfrm>
            <a:off x="160020" y="1115291"/>
            <a:ext cx="8823956" cy="5163588"/>
          </a:xfrm>
        </p:spPr>
        <p:txBody>
          <a:bodyPr>
            <a:normAutofit/>
          </a:bodyPr>
          <a:lstStyle/>
          <a:p>
            <a:pPr marL="0" lvl="1" indent="0">
              <a:buNone/>
            </a:pPr>
            <a:r>
              <a:rPr lang="en-US" sz="1600" dirty="0"/>
              <a:t>Although EMR implementation is high across the three study regions, there is some variation in functionality </a:t>
            </a:r>
            <a:r>
              <a:rPr lang="en-US" sz="1600" i="1" dirty="0"/>
              <a:t>within PC practices </a:t>
            </a:r>
            <a:r>
              <a:rPr lang="en-US" sz="1600" dirty="0"/>
              <a:t>and </a:t>
            </a:r>
            <a:r>
              <a:rPr lang="en-US" sz="1600" i="1" dirty="0"/>
              <a:t>across PC systems</a:t>
            </a:r>
            <a:r>
              <a:rPr lang="en-US" sz="1600" dirty="0"/>
              <a:t>. </a:t>
            </a:r>
          </a:p>
          <a:p>
            <a:pPr marL="0" lvl="1" indent="0">
              <a:buNone/>
            </a:pPr>
            <a:endParaRPr lang="en-CA" sz="1600" dirty="0"/>
          </a:p>
          <a:p>
            <a:pPr marL="0" lvl="1" indent="0">
              <a:buNone/>
            </a:pPr>
            <a:r>
              <a:rPr lang="en-CA" sz="1600" dirty="0"/>
              <a:t>Data privacy issues impact the potential uses for such systems</a:t>
            </a:r>
            <a:r>
              <a:rPr lang="en-CA" sz="1600" i="1" dirty="0"/>
              <a:t> “…to the point where you can’t share information to get best outcomes.”</a:t>
            </a:r>
            <a:r>
              <a:rPr lang="en-CA" sz="1600" dirty="0"/>
              <a:t> [BC key informant]</a:t>
            </a:r>
            <a:endParaRPr lang="en-US" sz="1600" dirty="0"/>
          </a:p>
          <a:p>
            <a:pPr marL="0" lvl="1" indent="0">
              <a:buNone/>
            </a:pPr>
            <a:endParaRPr lang="en-US" sz="1600" dirty="0"/>
          </a:p>
          <a:p>
            <a:pPr marL="0" lvl="1" indent="0">
              <a:buNone/>
            </a:pPr>
            <a:r>
              <a:rPr lang="en-US" sz="1600" dirty="0"/>
              <a:t>Personal health records are still in an early stage of implementation across the three regions.</a:t>
            </a:r>
          </a:p>
          <a:p>
            <a:pPr marL="0" lvl="1" indent="0">
              <a:buNone/>
            </a:pPr>
            <a:endParaRPr lang="en-US" sz="1600" dirty="0"/>
          </a:p>
          <a:p>
            <a:pPr marL="0" lvl="1" indent="0">
              <a:buNone/>
            </a:pPr>
            <a:r>
              <a:rPr lang="en-CA" sz="1600" dirty="0"/>
              <a:t>Telehealth and other health information technologies are also being used within the study regions to a limited extent</a:t>
            </a:r>
            <a:endParaRPr lang="en-US" sz="1600" dirty="0"/>
          </a:p>
        </p:txBody>
      </p:sp>
      <p:graphicFrame>
        <p:nvGraphicFramePr>
          <p:cNvPr id="5" name="Table 4">
            <a:extLst>
              <a:ext uri="{FF2B5EF4-FFF2-40B4-BE49-F238E27FC236}">
                <a16:creationId xmlns:a16="http://schemas.microsoft.com/office/drawing/2014/main" id="{CF7FEADF-D450-490B-B0D0-7A84C9EEE194}"/>
              </a:ext>
            </a:extLst>
          </p:cNvPr>
          <p:cNvGraphicFramePr>
            <a:graphicFrameLocks noGrp="1"/>
          </p:cNvGraphicFramePr>
          <p:nvPr>
            <p:extLst>
              <p:ext uri="{D42A27DB-BD31-4B8C-83A1-F6EECF244321}">
                <p14:modId xmlns:p14="http://schemas.microsoft.com/office/powerpoint/2010/main" val="462458384"/>
              </p:ext>
            </p:extLst>
          </p:nvPr>
        </p:nvGraphicFramePr>
        <p:xfrm>
          <a:off x="475936" y="4529512"/>
          <a:ext cx="8096246" cy="2063630"/>
        </p:xfrm>
        <a:graphic>
          <a:graphicData uri="http://schemas.openxmlformats.org/drawingml/2006/table">
            <a:tbl>
              <a:tblPr firstRow="1" bandRow="1">
                <a:tableStyleId>{EB9631B5-78F2-41C9-869B-9F39066F8104}</a:tableStyleId>
              </a:tblPr>
              <a:tblGrid>
                <a:gridCol w="2696206">
                  <a:extLst>
                    <a:ext uri="{9D8B030D-6E8A-4147-A177-3AD203B41FA5}">
                      <a16:colId xmlns:a16="http://schemas.microsoft.com/office/drawing/2014/main" val="3250516117"/>
                    </a:ext>
                  </a:extLst>
                </a:gridCol>
                <a:gridCol w="2700020">
                  <a:extLst>
                    <a:ext uri="{9D8B030D-6E8A-4147-A177-3AD203B41FA5}">
                      <a16:colId xmlns:a16="http://schemas.microsoft.com/office/drawing/2014/main" val="3333196220"/>
                    </a:ext>
                  </a:extLst>
                </a:gridCol>
                <a:gridCol w="2700020">
                  <a:extLst>
                    <a:ext uri="{9D8B030D-6E8A-4147-A177-3AD203B41FA5}">
                      <a16:colId xmlns:a16="http://schemas.microsoft.com/office/drawing/2014/main" val="2018868886"/>
                    </a:ext>
                  </a:extLst>
                </a:gridCol>
              </a:tblGrid>
              <a:tr h="277692">
                <a:tc>
                  <a:txBody>
                    <a:bodyPr/>
                    <a:lstStyle/>
                    <a:p>
                      <a:r>
                        <a:rPr lang="en-US" sz="1200" dirty="0"/>
                        <a:t>British Columbia: Fraser East</a:t>
                      </a:r>
                    </a:p>
                  </a:txBody>
                  <a:tcPr/>
                </a:tc>
                <a:tc>
                  <a:txBody>
                    <a:bodyPr/>
                    <a:lstStyle/>
                    <a:p>
                      <a:r>
                        <a:rPr lang="en-US" sz="1200" dirty="0"/>
                        <a:t>Ontario: Eastern Ontario Health Unit</a:t>
                      </a:r>
                    </a:p>
                  </a:txBody>
                  <a:tcPr/>
                </a:tc>
                <a:tc>
                  <a:txBody>
                    <a:bodyPr/>
                    <a:lstStyle/>
                    <a:p>
                      <a:r>
                        <a:rPr lang="en-US" sz="1200" dirty="0"/>
                        <a:t>Nova Scotia: Central Zone</a:t>
                      </a:r>
                    </a:p>
                  </a:txBody>
                  <a:tcPr/>
                </a:tc>
                <a:extLst>
                  <a:ext uri="{0D108BD9-81ED-4DB2-BD59-A6C34878D82A}">
                    <a16:rowId xmlns:a16="http://schemas.microsoft.com/office/drawing/2014/main" val="2933920556"/>
                  </a:ext>
                </a:extLst>
              </a:tr>
              <a:tr h="1471675">
                <a:tc>
                  <a:txBody>
                    <a:bodyPr/>
                    <a:lstStyle/>
                    <a:p>
                      <a:pPr marL="0" marR="0">
                        <a:lnSpc>
                          <a:spcPct val="107000"/>
                        </a:lnSpc>
                        <a:spcBef>
                          <a:spcPts val="0"/>
                        </a:spcBef>
                        <a:spcAft>
                          <a:spcPts val="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100" dirty="0">
                          <a:effectLst/>
                          <a:latin typeface="Calibri" panose="020F0502020204030204" pitchFamily="34" charset="0"/>
                          <a:ea typeface="Calibri" panose="020F0502020204030204" pitchFamily="34" charset="0"/>
                          <a:cs typeface="Times New Roman" panose="02020603050405020304" pitchFamily="18" charset="0"/>
                        </a:rPr>
                        <a:t>The Physician Information Technology Office (PITO) (2006) is responsible for facilitating general practitioners and specialists in the implementation of information technology (IT).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100" dirty="0">
                          <a:effectLst/>
                          <a:latin typeface="Calibri" panose="020F0502020204030204" pitchFamily="34" charset="0"/>
                          <a:ea typeface="Calibri" panose="020F0502020204030204" pitchFamily="34" charset="0"/>
                          <a:cs typeface="Times New Roman" panose="02020603050405020304" pitchFamily="18" charset="0"/>
                        </a:rPr>
                        <a:t>OntarioMD (ONMD) and eHealth Ontario support physicians moving from paper records to electronic medical records (EMRs) and electronic health records (EHRs)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100" dirty="0">
                          <a:effectLst/>
                          <a:latin typeface="Calibri" panose="020F0502020204030204" pitchFamily="34" charset="0"/>
                          <a:ea typeface="Calibri" panose="020F0502020204030204" pitchFamily="34" charset="0"/>
                          <a:cs typeface="Times New Roman" panose="02020603050405020304" pitchFamily="18" charset="0"/>
                        </a:rPr>
                        <a:t>The Frailty Portal supports physicians to assess and care for patients with frailty through a web-based tool </a:t>
                      </a: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100" dirty="0">
                          <a:effectLst/>
                          <a:latin typeface="Calibri" panose="020F0502020204030204" pitchFamily="34" charset="0"/>
                          <a:ea typeface="Calibri" panose="020F0502020204030204" pitchFamily="34" charset="0"/>
                          <a:cs typeface="Times New Roman" panose="02020603050405020304" pitchFamily="18" charset="0"/>
                        </a:rPr>
                        <a:t>The PHC Information Management and Electronic Medical Records (PHIM) project supports EMR implementation for the province.</a:t>
                      </a: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902784832"/>
                  </a:ext>
                </a:extLst>
              </a:tr>
            </a:tbl>
          </a:graphicData>
        </a:graphic>
      </p:graphicFrame>
      <p:sp>
        <p:nvSpPr>
          <p:cNvPr id="6" name="TextBox 5">
            <a:extLst>
              <a:ext uri="{FF2B5EF4-FFF2-40B4-BE49-F238E27FC236}">
                <a16:creationId xmlns:a16="http://schemas.microsoft.com/office/drawing/2014/main" id="{113FDA3A-9FE4-4508-9798-3046258BE462}"/>
              </a:ext>
            </a:extLst>
          </p:cNvPr>
          <p:cNvSpPr txBox="1"/>
          <p:nvPr/>
        </p:nvSpPr>
        <p:spPr>
          <a:xfrm>
            <a:off x="327346" y="4101640"/>
            <a:ext cx="7977822" cy="369332"/>
          </a:xfrm>
          <a:prstGeom prst="rect">
            <a:avLst/>
          </a:prstGeom>
          <a:noFill/>
        </p:spPr>
        <p:txBody>
          <a:bodyPr wrap="square" rtlCol="0">
            <a:spAutoFit/>
          </a:bodyPr>
          <a:lstStyle/>
          <a:p>
            <a:pPr algn="ctr"/>
            <a:r>
              <a:rPr lang="en-US" dirty="0"/>
              <a:t>Examples of innovations in information technology within PC practices</a:t>
            </a:r>
          </a:p>
        </p:txBody>
      </p:sp>
    </p:spTree>
    <p:extLst>
      <p:ext uri="{BB962C8B-B14F-4D97-AF65-F5344CB8AC3E}">
        <p14:creationId xmlns:p14="http://schemas.microsoft.com/office/powerpoint/2010/main" val="1954899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a:extLst>
              <a:ext uri="{FF2B5EF4-FFF2-40B4-BE49-F238E27FC236}">
                <a16:creationId xmlns:a16="http://schemas.microsoft.com/office/drawing/2014/main" id="{B4AB6F1C-6BAB-4681-84E6-C76B7DEC3823}"/>
              </a:ext>
            </a:extLst>
          </p:cNvPr>
          <p:cNvSpPr txBox="1">
            <a:spLocks noChangeArrowheads="1"/>
          </p:cNvSpPr>
          <p:nvPr/>
        </p:nvSpPr>
        <p:spPr bwMode="auto">
          <a:xfrm>
            <a:off x="887412" y="847725"/>
            <a:ext cx="2347913" cy="2222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Fraser East, BC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3">
            <a:extLst>
              <a:ext uri="{FF2B5EF4-FFF2-40B4-BE49-F238E27FC236}">
                <a16:creationId xmlns:a16="http://schemas.microsoft.com/office/drawing/2014/main" id="{83BCD143-F4EA-49FC-9D64-67CF5D18808F}"/>
              </a:ext>
            </a:extLst>
          </p:cNvPr>
          <p:cNvSpPr txBox="1">
            <a:spLocks noChangeArrowheads="1"/>
          </p:cNvSpPr>
          <p:nvPr/>
        </p:nvSpPr>
        <p:spPr bwMode="auto">
          <a:xfrm>
            <a:off x="3608388" y="847725"/>
            <a:ext cx="2400300" cy="2222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Eastern Ontario Health Unit, 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4">
            <a:extLst>
              <a:ext uri="{FF2B5EF4-FFF2-40B4-BE49-F238E27FC236}">
                <a16:creationId xmlns:a16="http://schemas.microsoft.com/office/drawing/2014/main" id="{82AA4A89-5B87-4ACA-A278-BC11D3567FA3}"/>
              </a:ext>
            </a:extLst>
          </p:cNvPr>
          <p:cNvSpPr txBox="1">
            <a:spLocks noChangeArrowheads="1"/>
          </p:cNvSpPr>
          <p:nvPr/>
        </p:nvSpPr>
        <p:spPr bwMode="auto">
          <a:xfrm>
            <a:off x="6351588" y="847725"/>
            <a:ext cx="2346325" cy="2222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Central Zone, 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077" name="AutoShape 5">
            <a:extLst>
              <a:ext uri="{FF2B5EF4-FFF2-40B4-BE49-F238E27FC236}">
                <a16:creationId xmlns:a16="http://schemas.microsoft.com/office/drawing/2014/main" id="{4B446E59-D424-425F-82E4-8878D4D13882}"/>
              </a:ext>
            </a:extLst>
          </p:cNvPr>
          <p:cNvCxnSpPr>
            <a:cxnSpLocks noChangeShapeType="1"/>
          </p:cNvCxnSpPr>
          <p:nvPr/>
        </p:nvCxnSpPr>
        <p:spPr bwMode="auto">
          <a:xfrm>
            <a:off x="903287" y="1098550"/>
            <a:ext cx="2514601" cy="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078" name="AutoShape 6">
            <a:extLst>
              <a:ext uri="{FF2B5EF4-FFF2-40B4-BE49-F238E27FC236}">
                <a16:creationId xmlns:a16="http://schemas.microsoft.com/office/drawing/2014/main" id="{75A1137B-1A8C-48AF-8EDF-435DA9E9CF29}"/>
              </a:ext>
            </a:extLst>
          </p:cNvPr>
          <p:cNvCxnSpPr>
            <a:cxnSpLocks noChangeShapeType="1"/>
          </p:cNvCxnSpPr>
          <p:nvPr/>
        </p:nvCxnSpPr>
        <p:spPr bwMode="auto">
          <a:xfrm>
            <a:off x="3608388" y="1098550"/>
            <a:ext cx="2514600" cy="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079" name="AutoShape 7">
            <a:extLst>
              <a:ext uri="{FF2B5EF4-FFF2-40B4-BE49-F238E27FC236}">
                <a16:creationId xmlns:a16="http://schemas.microsoft.com/office/drawing/2014/main" id="{B5FB3D99-F833-4D42-8584-C4FF709F157C}"/>
              </a:ext>
            </a:extLst>
          </p:cNvPr>
          <p:cNvCxnSpPr>
            <a:cxnSpLocks noChangeShapeType="1"/>
          </p:cNvCxnSpPr>
          <p:nvPr/>
        </p:nvCxnSpPr>
        <p:spPr bwMode="auto">
          <a:xfrm>
            <a:off x="6351588" y="1098550"/>
            <a:ext cx="2514600" cy="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9" name="Text Box 8">
            <a:extLst>
              <a:ext uri="{FF2B5EF4-FFF2-40B4-BE49-F238E27FC236}">
                <a16:creationId xmlns:a16="http://schemas.microsoft.com/office/drawing/2014/main" id="{FC5CC9CD-AD95-498B-8B1B-36A4931FE234}"/>
              </a:ext>
            </a:extLst>
          </p:cNvPr>
          <p:cNvSpPr txBox="1">
            <a:spLocks noChangeArrowheads="1"/>
          </p:cNvSpPr>
          <p:nvPr/>
        </p:nvSpPr>
        <p:spPr bwMode="auto">
          <a:xfrm>
            <a:off x="92075" y="49212"/>
            <a:ext cx="8928100" cy="533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400"/>
              </a:spcAft>
              <a:buClrTx/>
              <a:buSzTx/>
              <a:buFontTx/>
              <a:buNone/>
              <a:tabLst/>
            </a:pPr>
            <a:r>
              <a:rPr kumimoji="0" lang="en-US" altLang="en-US" sz="3000" b="0" i="0" u="none" strike="noStrike" cap="none" normalizeH="0" baseline="0">
                <a:ln>
                  <a:noFill/>
                </a:ln>
                <a:solidFill>
                  <a:srgbClr val="702A82"/>
                </a:solidFill>
                <a:effectLst/>
                <a:latin typeface="Calibri" panose="020F0502020204030204" pitchFamily="34" charset="0"/>
              </a:rPr>
              <a:t>PMH Pillar: Electronic Medical Record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9">
            <a:extLst>
              <a:ext uri="{FF2B5EF4-FFF2-40B4-BE49-F238E27FC236}">
                <a16:creationId xmlns:a16="http://schemas.microsoft.com/office/drawing/2014/main" id="{7A6578DC-8C45-44BF-BF76-B2BC82C0DBBD}"/>
              </a:ext>
            </a:extLst>
          </p:cNvPr>
          <p:cNvSpPr txBox="1">
            <a:spLocks noChangeArrowheads="1"/>
          </p:cNvSpPr>
          <p:nvPr/>
        </p:nvSpPr>
        <p:spPr bwMode="auto">
          <a:xfrm>
            <a:off x="93374" y="1626797"/>
            <a:ext cx="3036888" cy="2127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Patients have the option to...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10">
            <a:extLst>
              <a:ext uri="{FF2B5EF4-FFF2-40B4-BE49-F238E27FC236}">
                <a16:creationId xmlns:a16="http://schemas.microsoft.com/office/drawing/2014/main" id="{DC85E705-CF3D-4AD4-AABF-F70A62A82EBE}"/>
              </a:ext>
            </a:extLst>
          </p:cNvPr>
          <p:cNvSpPr txBox="1">
            <a:spLocks noChangeArrowheads="1"/>
          </p:cNvSpPr>
          <p:nvPr/>
        </p:nvSpPr>
        <p:spPr bwMode="auto">
          <a:xfrm>
            <a:off x="88900" y="2012143"/>
            <a:ext cx="1066800" cy="3492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Request appointments or referrals online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11">
            <a:extLst>
              <a:ext uri="{FF2B5EF4-FFF2-40B4-BE49-F238E27FC236}">
                <a16:creationId xmlns:a16="http://schemas.microsoft.com/office/drawing/2014/main" id="{B6422095-E6E3-49CA-A024-2AE2AC5296D8}"/>
              </a:ext>
            </a:extLst>
          </p:cNvPr>
          <p:cNvSpPr txBox="1">
            <a:spLocks noChangeArrowheads="1"/>
          </p:cNvSpPr>
          <p:nvPr/>
        </p:nvSpPr>
        <p:spPr bwMode="auto">
          <a:xfrm>
            <a:off x="-14288" y="2361393"/>
            <a:ext cx="1169988" cy="5222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Send a medical question/ concern via email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12">
            <a:extLst>
              <a:ext uri="{FF2B5EF4-FFF2-40B4-BE49-F238E27FC236}">
                <a16:creationId xmlns:a16="http://schemas.microsoft.com/office/drawing/2014/main" id="{C17B35ED-81C6-42E6-B272-BF523CD99668}"/>
              </a:ext>
            </a:extLst>
          </p:cNvPr>
          <p:cNvSpPr txBox="1">
            <a:spLocks noChangeArrowheads="1"/>
          </p:cNvSpPr>
          <p:nvPr/>
        </p:nvSpPr>
        <p:spPr bwMode="auto">
          <a:xfrm>
            <a:off x="173037" y="2883680"/>
            <a:ext cx="982663" cy="3746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Request refills for prescriptions online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13">
            <a:extLst>
              <a:ext uri="{FF2B5EF4-FFF2-40B4-BE49-F238E27FC236}">
                <a16:creationId xmlns:a16="http://schemas.microsoft.com/office/drawing/2014/main" id="{AF8C07A3-F6D9-4A06-9A4F-4035BF6E485D}"/>
              </a:ext>
            </a:extLst>
          </p:cNvPr>
          <p:cNvSpPr txBox="1">
            <a:spLocks noChangeArrowheads="1"/>
          </p:cNvSpPr>
          <p:nvPr/>
        </p:nvSpPr>
        <p:spPr bwMode="auto">
          <a:xfrm>
            <a:off x="173037" y="3358343"/>
            <a:ext cx="982663" cy="355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View test results on a secure website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14">
            <a:extLst>
              <a:ext uri="{FF2B5EF4-FFF2-40B4-BE49-F238E27FC236}">
                <a16:creationId xmlns:a16="http://schemas.microsoft.com/office/drawing/2014/main" id="{83CA6DCE-5503-44D6-9588-393208DDBFC1}"/>
              </a:ext>
            </a:extLst>
          </p:cNvPr>
          <p:cNvSpPr txBox="1">
            <a:spLocks noChangeArrowheads="1"/>
          </p:cNvSpPr>
          <p:nvPr/>
        </p:nvSpPr>
        <p:spPr bwMode="auto">
          <a:xfrm>
            <a:off x="92075" y="1230313"/>
            <a:ext cx="3036888" cy="2762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993366"/>
                </a:solidFill>
                <a:effectLst/>
                <a:latin typeface="Calibri" panose="020F0502020204030204" pitchFamily="34" charset="0"/>
              </a:rPr>
              <a:t>Information technology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18">
            <a:extLst>
              <a:ext uri="{FF2B5EF4-FFF2-40B4-BE49-F238E27FC236}">
                <a16:creationId xmlns:a16="http://schemas.microsoft.com/office/drawing/2014/main" id="{0CCD6C56-932D-41ED-970C-989E280FADCA}"/>
              </a:ext>
            </a:extLst>
          </p:cNvPr>
          <p:cNvSpPr txBox="1">
            <a:spLocks noChangeArrowheads="1"/>
          </p:cNvSpPr>
          <p:nvPr/>
        </p:nvSpPr>
        <p:spPr bwMode="auto">
          <a:xfrm>
            <a:off x="92075" y="4757710"/>
            <a:ext cx="4830763" cy="2476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Clinicians use electronic medical records in their clinics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5" name="Text Box 22">
            <a:extLst>
              <a:ext uri="{FF2B5EF4-FFF2-40B4-BE49-F238E27FC236}">
                <a16:creationId xmlns:a16="http://schemas.microsoft.com/office/drawing/2014/main" id="{B328FFB1-0F6A-4E55-A094-FD0C585D63AB}"/>
              </a:ext>
            </a:extLst>
          </p:cNvPr>
          <p:cNvSpPr txBox="1">
            <a:spLocks noChangeArrowheads="1"/>
          </p:cNvSpPr>
          <p:nvPr/>
        </p:nvSpPr>
        <p:spPr bwMode="auto">
          <a:xfrm>
            <a:off x="1048962" y="5789354"/>
            <a:ext cx="879475" cy="203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(n=34 clinicians)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7" name="Text Box 23">
            <a:extLst>
              <a:ext uri="{FF2B5EF4-FFF2-40B4-BE49-F238E27FC236}">
                <a16:creationId xmlns:a16="http://schemas.microsoft.com/office/drawing/2014/main" id="{C8B0A0DC-2911-4E46-8F05-5797AEF11E64}"/>
              </a:ext>
            </a:extLst>
          </p:cNvPr>
          <p:cNvSpPr txBox="1">
            <a:spLocks noChangeArrowheads="1"/>
          </p:cNvSpPr>
          <p:nvPr/>
        </p:nvSpPr>
        <p:spPr bwMode="auto">
          <a:xfrm>
            <a:off x="3800475" y="5780839"/>
            <a:ext cx="879475" cy="203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(n=35 clinicians)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8" name="Text Box 24">
            <a:extLst>
              <a:ext uri="{FF2B5EF4-FFF2-40B4-BE49-F238E27FC236}">
                <a16:creationId xmlns:a16="http://schemas.microsoft.com/office/drawing/2014/main" id="{FEDB8D24-670C-40CF-8912-57EEE9FF7D90}"/>
              </a:ext>
            </a:extLst>
          </p:cNvPr>
          <p:cNvSpPr txBox="1">
            <a:spLocks noChangeArrowheads="1"/>
          </p:cNvSpPr>
          <p:nvPr/>
        </p:nvSpPr>
        <p:spPr bwMode="auto">
          <a:xfrm>
            <a:off x="6586537" y="5800583"/>
            <a:ext cx="879475" cy="2047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(n=47 clinicians)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9" name="Text Box 25">
            <a:extLst>
              <a:ext uri="{FF2B5EF4-FFF2-40B4-BE49-F238E27FC236}">
                <a16:creationId xmlns:a16="http://schemas.microsoft.com/office/drawing/2014/main" id="{CA3EEF96-2AD1-4A89-9061-77B72C168E52}"/>
              </a:ext>
            </a:extLst>
          </p:cNvPr>
          <p:cNvSpPr txBox="1">
            <a:spLocks noChangeArrowheads="1"/>
          </p:cNvSpPr>
          <p:nvPr/>
        </p:nvSpPr>
        <p:spPr bwMode="auto">
          <a:xfrm>
            <a:off x="1155700" y="3902855"/>
            <a:ext cx="715963" cy="2206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(n=22 clinics)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3" name="Text Box 26">
            <a:extLst>
              <a:ext uri="{FF2B5EF4-FFF2-40B4-BE49-F238E27FC236}">
                <a16:creationId xmlns:a16="http://schemas.microsoft.com/office/drawing/2014/main" id="{B6CFD0DA-6081-4C95-B95E-D89F50FD4898}"/>
              </a:ext>
            </a:extLst>
          </p:cNvPr>
          <p:cNvSpPr txBox="1">
            <a:spLocks noChangeArrowheads="1"/>
          </p:cNvSpPr>
          <p:nvPr/>
        </p:nvSpPr>
        <p:spPr bwMode="auto">
          <a:xfrm>
            <a:off x="3911600" y="3902855"/>
            <a:ext cx="701675" cy="2206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(n=26 clinics)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4" name="Text Box 27">
            <a:extLst>
              <a:ext uri="{FF2B5EF4-FFF2-40B4-BE49-F238E27FC236}">
                <a16:creationId xmlns:a16="http://schemas.microsoft.com/office/drawing/2014/main" id="{2F161A8D-967C-47F2-841F-ABDB6E31784B}"/>
              </a:ext>
            </a:extLst>
          </p:cNvPr>
          <p:cNvSpPr txBox="1">
            <a:spLocks noChangeArrowheads="1"/>
          </p:cNvSpPr>
          <p:nvPr/>
        </p:nvSpPr>
        <p:spPr bwMode="auto">
          <a:xfrm>
            <a:off x="6654800" y="3902855"/>
            <a:ext cx="769938" cy="2206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(n=37 clinics)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100" name="Picture 28">
            <a:extLst>
              <a:ext uri="{FF2B5EF4-FFF2-40B4-BE49-F238E27FC236}">
                <a16:creationId xmlns:a16="http://schemas.microsoft.com/office/drawing/2014/main" id="{8FF2EB54-BD57-40E3-B49F-9932E7F969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300" y="4962872"/>
            <a:ext cx="8140700" cy="87361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101" name="Picture 29">
            <a:extLst>
              <a:ext uri="{FF2B5EF4-FFF2-40B4-BE49-F238E27FC236}">
                <a16:creationId xmlns:a16="http://schemas.microsoft.com/office/drawing/2014/main" id="{2A78F16C-D8A0-41F3-8693-FBF150B04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700" y="1874030"/>
            <a:ext cx="7988300" cy="2028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9" name="TextBox 38">
            <a:extLst>
              <a:ext uri="{FF2B5EF4-FFF2-40B4-BE49-F238E27FC236}">
                <a16:creationId xmlns:a16="http://schemas.microsoft.com/office/drawing/2014/main" id="{EA3D41AB-A782-4580-A74B-E6AB95661A95}"/>
              </a:ext>
            </a:extLst>
          </p:cNvPr>
          <p:cNvSpPr txBox="1"/>
          <p:nvPr/>
        </p:nvSpPr>
        <p:spPr>
          <a:xfrm>
            <a:off x="88900" y="4131744"/>
            <a:ext cx="8569326" cy="584775"/>
          </a:xfrm>
          <a:prstGeom prst="rect">
            <a:avLst/>
          </a:prstGeom>
          <a:noFill/>
        </p:spPr>
        <p:txBody>
          <a:bodyPr wrap="square" rtlCol="0">
            <a:spAutoFit/>
          </a:bodyPr>
          <a:lstStyle/>
          <a:p>
            <a:r>
              <a:rPr lang="en-US" sz="1600" dirty="0"/>
              <a:t>Clinics in the ON region reported having less functionalities for patients to access IT services at their clinics.</a:t>
            </a:r>
          </a:p>
        </p:txBody>
      </p:sp>
      <p:sp>
        <p:nvSpPr>
          <p:cNvPr id="40" name="TextBox 39">
            <a:extLst>
              <a:ext uri="{FF2B5EF4-FFF2-40B4-BE49-F238E27FC236}">
                <a16:creationId xmlns:a16="http://schemas.microsoft.com/office/drawing/2014/main" id="{1A0896D7-471F-4612-9DF4-268EDE34BC37}"/>
              </a:ext>
            </a:extLst>
          </p:cNvPr>
          <p:cNvSpPr txBox="1"/>
          <p:nvPr/>
        </p:nvSpPr>
        <p:spPr>
          <a:xfrm>
            <a:off x="173037" y="6065377"/>
            <a:ext cx="8569326" cy="584775"/>
          </a:xfrm>
          <a:prstGeom prst="rect">
            <a:avLst/>
          </a:prstGeom>
          <a:noFill/>
        </p:spPr>
        <p:txBody>
          <a:bodyPr wrap="square" rtlCol="0">
            <a:spAutoFit/>
          </a:bodyPr>
          <a:lstStyle/>
          <a:p>
            <a:r>
              <a:rPr lang="en-US" sz="1600" dirty="0"/>
              <a:t>Whereas clinicians in the BC and ON regions (mostly) all used EMRs in their clinics, only 83% of clinicians used EMRs in the NS region.</a:t>
            </a:r>
          </a:p>
        </p:txBody>
      </p:sp>
    </p:spTree>
    <p:extLst>
      <p:ext uri="{BB962C8B-B14F-4D97-AF65-F5344CB8AC3E}">
        <p14:creationId xmlns:p14="http://schemas.microsoft.com/office/powerpoint/2010/main" val="850108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E24C1-DB4D-4FA1-87FB-E312AC60CB27}"/>
              </a:ext>
            </a:extLst>
          </p:cNvPr>
          <p:cNvSpPr>
            <a:spLocks noGrp="1"/>
          </p:cNvSpPr>
          <p:nvPr>
            <p:ph type="title"/>
          </p:nvPr>
        </p:nvSpPr>
        <p:spPr/>
        <p:txBody>
          <a:bodyPr/>
          <a:lstStyle/>
          <a:p>
            <a:r>
              <a:rPr lang="en-US" dirty="0"/>
              <a:t>Findings Summary (preliminary)</a:t>
            </a:r>
          </a:p>
        </p:txBody>
      </p:sp>
      <p:sp>
        <p:nvSpPr>
          <p:cNvPr id="4" name="TextBox 3">
            <a:extLst>
              <a:ext uri="{FF2B5EF4-FFF2-40B4-BE49-F238E27FC236}">
                <a16:creationId xmlns:a16="http://schemas.microsoft.com/office/drawing/2014/main" id="{ACF132AB-C045-40FD-A4FC-B69BEC587F10}"/>
              </a:ext>
            </a:extLst>
          </p:cNvPr>
          <p:cNvSpPr txBox="1"/>
          <p:nvPr/>
        </p:nvSpPr>
        <p:spPr>
          <a:xfrm>
            <a:off x="384048" y="1728132"/>
            <a:ext cx="4003394" cy="3250121"/>
          </a:xfrm>
          <a:prstGeom prst="rect">
            <a:avLst/>
          </a:prstGeom>
          <a:noFill/>
        </p:spPr>
        <p:txBody>
          <a:bodyPr wrap="square" rtlCol="0">
            <a:spAutoFit/>
          </a:bodyPr>
          <a:lstStyle/>
          <a:p>
            <a:r>
              <a:rPr lang="en-US" b="1" dirty="0"/>
              <a:t>Quantitative findings:</a:t>
            </a:r>
          </a:p>
          <a:p>
            <a:endParaRPr lang="en-US" b="1" dirty="0"/>
          </a:p>
          <a:p>
            <a:r>
              <a:rPr lang="en-US" b="1" dirty="0"/>
              <a:t>Survey data</a:t>
            </a:r>
            <a:r>
              <a:rPr lang="en-US" dirty="0"/>
              <a:t>: </a:t>
            </a:r>
          </a:p>
          <a:p>
            <a:pPr marL="285750" indent="-285750">
              <a:lnSpc>
                <a:spcPct val="120000"/>
              </a:lnSpc>
              <a:spcBef>
                <a:spcPts val="0"/>
              </a:spcBef>
              <a:buFont typeface="Arial" panose="020B0604020202020204" pitchFamily="34" charset="0"/>
              <a:buChar char="•"/>
            </a:pPr>
            <a:r>
              <a:rPr lang="en-US" dirty="0"/>
              <a:t>Seven patient-reported primary care dimensions clarified and reported</a:t>
            </a:r>
          </a:p>
          <a:p>
            <a:pPr marL="285750" indent="-285750">
              <a:lnSpc>
                <a:spcPct val="100000"/>
              </a:lnSpc>
              <a:spcBef>
                <a:spcPts val="0"/>
              </a:spcBef>
              <a:buFont typeface="Arial" panose="020B0604020202020204" pitchFamily="34" charset="0"/>
              <a:buChar char="•"/>
            </a:pPr>
            <a:r>
              <a:rPr lang="en-US" dirty="0"/>
              <a:t>Regional variation detected</a:t>
            </a:r>
          </a:p>
          <a:p>
            <a:pPr marL="285750" indent="-285750">
              <a:lnSpc>
                <a:spcPct val="100000"/>
              </a:lnSpc>
              <a:spcBef>
                <a:spcPts val="0"/>
              </a:spcBef>
              <a:buFont typeface="Arial" panose="020B0604020202020204" pitchFamily="34" charset="0"/>
              <a:buChar char="•"/>
            </a:pPr>
            <a:r>
              <a:rPr lang="en-US" dirty="0"/>
              <a:t>Practice characteristics varied by region</a:t>
            </a:r>
          </a:p>
          <a:p>
            <a:pPr marL="285750" indent="-285750">
              <a:lnSpc>
                <a:spcPct val="100000"/>
              </a:lnSpc>
              <a:spcBef>
                <a:spcPts val="0"/>
              </a:spcBef>
              <a:buFont typeface="Arial" panose="020B0604020202020204" pitchFamily="34" charset="0"/>
              <a:buChar char="•"/>
            </a:pPr>
            <a:r>
              <a:rPr lang="en-US" dirty="0"/>
              <a:t>Early imaginings of practice-level (practice portraits) and regional-level (regional portrait) variations</a:t>
            </a:r>
          </a:p>
        </p:txBody>
      </p:sp>
      <p:sp>
        <p:nvSpPr>
          <p:cNvPr id="3" name="TextBox 2"/>
          <p:cNvSpPr txBox="1"/>
          <p:nvPr/>
        </p:nvSpPr>
        <p:spPr>
          <a:xfrm>
            <a:off x="4749421" y="2265528"/>
            <a:ext cx="3275463" cy="923330"/>
          </a:xfrm>
          <a:prstGeom prst="rect">
            <a:avLst/>
          </a:prstGeom>
          <a:noFill/>
        </p:spPr>
        <p:txBody>
          <a:bodyPr wrap="square" rtlCol="0">
            <a:spAutoFit/>
          </a:bodyPr>
          <a:lstStyle/>
          <a:p>
            <a:r>
              <a:rPr lang="en-US" b="1" dirty="0"/>
              <a:t>Health Administrative Data</a:t>
            </a:r>
            <a:endParaRPr lang="en-US" dirty="0"/>
          </a:p>
          <a:p>
            <a:pPr marL="285750" indent="-285750">
              <a:buFont typeface="Arial" charset="0"/>
              <a:buChar char="•"/>
            </a:pPr>
            <a:r>
              <a:rPr lang="en-US" dirty="0"/>
              <a:t>Record linkage and data acquisition only just achieved</a:t>
            </a:r>
          </a:p>
        </p:txBody>
      </p:sp>
    </p:spTree>
    <p:extLst>
      <p:ext uri="{BB962C8B-B14F-4D97-AF65-F5344CB8AC3E}">
        <p14:creationId xmlns:p14="http://schemas.microsoft.com/office/powerpoint/2010/main" val="1736171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E24C1-DB4D-4FA1-87FB-E312AC60CB27}"/>
              </a:ext>
            </a:extLst>
          </p:cNvPr>
          <p:cNvSpPr>
            <a:spLocks noGrp="1"/>
          </p:cNvSpPr>
          <p:nvPr>
            <p:ph type="title"/>
          </p:nvPr>
        </p:nvSpPr>
        <p:spPr/>
        <p:txBody>
          <a:bodyPr/>
          <a:lstStyle/>
          <a:p>
            <a:r>
              <a:rPr lang="en-US" dirty="0"/>
              <a:t>Findings Summary (preliminary)</a:t>
            </a:r>
          </a:p>
        </p:txBody>
      </p:sp>
      <p:sp>
        <p:nvSpPr>
          <p:cNvPr id="4" name="TextBox 3">
            <a:extLst>
              <a:ext uri="{FF2B5EF4-FFF2-40B4-BE49-F238E27FC236}">
                <a16:creationId xmlns:a16="http://schemas.microsoft.com/office/drawing/2014/main" id="{ACF132AB-C045-40FD-A4FC-B69BEC587F10}"/>
              </a:ext>
            </a:extLst>
          </p:cNvPr>
          <p:cNvSpPr txBox="1"/>
          <p:nvPr/>
        </p:nvSpPr>
        <p:spPr>
          <a:xfrm>
            <a:off x="384048" y="1728132"/>
            <a:ext cx="4003394" cy="3471720"/>
          </a:xfrm>
          <a:prstGeom prst="rect">
            <a:avLst/>
          </a:prstGeom>
          <a:noFill/>
        </p:spPr>
        <p:txBody>
          <a:bodyPr wrap="square" rtlCol="0">
            <a:spAutoFit/>
          </a:bodyPr>
          <a:lstStyle/>
          <a:p>
            <a:r>
              <a:rPr lang="en-US" b="1" dirty="0"/>
              <a:t>Qualitative findings:</a:t>
            </a:r>
          </a:p>
          <a:p>
            <a:endParaRPr lang="en-US" b="1" dirty="0"/>
          </a:p>
          <a:p>
            <a:r>
              <a:rPr lang="en-US" b="1" dirty="0"/>
              <a:t>Case study data</a:t>
            </a:r>
            <a:r>
              <a:rPr lang="en-US" dirty="0"/>
              <a:t>: </a:t>
            </a:r>
          </a:p>
          <a:p>
            <a:r>
              <a:rPr lang="en-US" dirty="0"/>
              <a:t>The extent of implementation varied by region:</a:t>
            </a:r>
          </a:p>
          <a:p>
            <a:pPr marL="285750" indent="-285750">
              <a:lnSpc>
                <a:spcPct val="120000"/>
              </a:lnSpc>
              <a:spcBef>
                <a:spcPts val="0"/>
              </a:spcBef>
              <a:buFont typeface="Arial" panose="020B0604020202020204" pitchFamily="34" charset="0"/>
              <a:buChar char="•"/>
            </a:pPr>
            <a:r>
              <a:rPr lang="en-US" dirty="0"/>
              <a:t>Interprofessional team-based care</a:t>
            </a:r>
          </a:p>
          <a:p>
            <a:pPr marL="285750" indent="-285750">
              <a:lnSpc>
                <a:spcPct val="100000"/>
              </a:lnSpc>
              <a:spcBef>
                <a:spcPts val="0"/>
              </a:spcBef>
              <a:buFont typeface="Arial" panose="020B0604020202020204" pitchFamily="34" charset="0"/>
              <a:buChar char="•"/>
            </a:pPr>
            <a:r>
              <a:rPr lang="en-US" dirty="0"/>
              <a:t>Clinician pool expansion</a:t>
            </a:r>
          </a:p>
          <a:p>
            <a:pPr marL="285750" indent="-285750">
              <a:lnSpc>
                <a:spcPct val="100000"/>
              </a:lnSpc>
              <a:spcBef>
                <a:spcPts val="0"/>
              </a:spcBef>
              <a:buFont typeface="Arial" panose="020B0604020202020204" pitchFamily="34" charset="0"/>
              <a:buChar char="•"/>
            </a:pPr>
            <a:r>
              <a:rPr lang="en-US" dirty="0"/>
              <a:t>Physician groups and networks</a:t>
            </a:r>
          </a:p>
          <a:p>
            <a:pPr marL="285750" indent="-285750">
              <a:lnSpc>
                <a:spcPct val="100000"/>
              </a:lnSpc>
              <a:spcBef>
                <a:spcPts val="0"/>
              </a:spcBef>
              <a:buFont typeface="Arial" panose="020B0604020202020204" pitchFamily="34" charset="0"/>
              <a:buChar char="•"/>
            </a:pPr>
            <a:r>
              <a:rPr lang="en-US" dirty="0"/>
              <a:t>Information systems</a:t>
            </a:r>
          </a:p>
          <a:p>
            <a:pPr marL="285750" indent="-285750">
              <a:lnSpc>
                <a:spcPct val="100000"/>
              </a:lnSpc>
              <a:spcBef>
                <a:spcPts val="0"/>
              </a:spcBef>
              <a:buFont typeface="Arial" panose="020B0604020202020204" pitchFamily="34" charset="0"/>
              <a:buChar char="•"/>
            </a:pPr>
            <a:r>
              <a:rPr lang="en-US" dirty="0"/>
              <a:t>Remuneration</a:t>
            </a:r>
          </a:p>
          <a:p>
            <a:pPr marL="285750" indent="-285750">
              <a:lnSpc>
                <a:spcPct val="100000"/>
              </a:lnSpc>
              <a:spcBef>
                <a:spcPts val="0"/>
              </a:spcBef>
              <a:spcAft>
                <a:spcPts val="1200"/>
              </a:spcAft>
              <a:buFont typeface="Arial" panose="020B0604020202020204" pitchFamily="34" charset="0"/>
              <a:buChar char="•"/>
            </a:pPr>
            <a:r>
              <a:rPr lang="en-US" dirty="0"/>
              <a:t>Performance measurement and reporting infrastructure</a:t>
            </a:r>
          </a:p>
        </p:txBody>
      </p:sp>
      <p:sp>
        <p:nvSpPr>
          <p:cNvPr id="6" name="TextBox 5">
            <a:extLst>
              <a:ext uri="{FF2B5EF4-FFF2-40B4-BE49-F238E27FC236}">
                <a16:creationId xmlns:a16="http://schemas.microsoft.com/office/drawing/2014/main" id="{72AC05FD-47FE-47B6-98B0-78C39174DB11}"/>
              </a:ext>
            </a:extLst>
          </p:cNvPr>
          <p:cNvSpPr txBox="1"/>
          <p:nvPr/>
        </p:nvSpPr>
        <p:spPr>
          <a:xfrm>
            <a:off x="4572000" y="2232569"/>
            <a:ext cx="3439487" cy="3416320"/>
          </a:xfrm>
          <a:prstGeom prst="rect">
            <a:avLst/>
          </a:prstGeom>
          <a:noFill/>
        </p:spPr>
        <p:txBody>
          <a:bodyPr wrap="square" rtlCol="0">
            <a:spAutoFit/>
          </a:bodyPr>
          <a:lstStyle/>
          <a:p>
            <a:r>
              <a:rPr lang="en-US" b="1" dirty="0"/>
              <a:t>Patient/Citizen dialogue</a:t>
            </a:r>
            <a:r>
              <a:rPr lang="en-US" dirty="0"/>
              <a:t>: </a:t>
            </a:r>
          </a:p>
          <a:p>
            <a:pPr marL="285750" indent="-285750">
              <a:lnSpc>
                <a:spcPct val="100000"/>
              </a:lnSpc>
              <a:spcBef>
                <a:spcPts val="0"/>
              </a:spcBef>
              <a:buFont typeface="Arial" panose="020B0604020202020204" pitchFamily="34" charset="0"/>
              <a:buChar char="•"/>
            </a:pPr>
            <a:r>
              <a:rPr lang="en-US" dirty="0"/>
              <a:t>Regional public performance reports can enable advocacy for better community and personal care by patients and citizens</a:t>
            </a:r>
          </a:p>
          <a:p>
            <a:pPr marL="285750" indent="-285750">
              <a:lnSpc>
                <a:spcPct val="100000"/>
              </a:lnSpc>
              <a:spcBef>
                <a:spcPts val="0"/>
              </a:spcBef>
              <a:buFont typeface="Arial" panose="020B0604020202020204" pitchFamily="34" charset="0"/>
              <a:buChar char="•"/>
            </a:pPr>
            <a:r>
              <a:rPr lang="en-US" dirty="0"/>
              <a:t>Provider-level public performance reporting is less useful, as lack of choice in providers limits ability to act as “consumers” who compare and choose high performing primary care providers</a:t>
            </a:r>
          </a:p>
        </p:txBody>
      </p:sp>
    </p:spTree>
    <p:extLst>
      <p:ext uri="{BB962C8B-B14F-4D97-AF65-F5344CB8AC3E}">
        <p14:creationId xmlns:p14="http://schemas.microsoft.com/office/powerpoint/2010/main" val="2214919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51090-138D-4013-A09B-E715F18C1F50}"/>
              </a:ext>
            </a:extLst>
          </p:cNvPr>
          <p:cNvSpPr>
            <a:spLocks noGrp="1"/>
          </p:cNvSpPr>
          <p:nvPr>
            <p:ph type="title"/>
          </p:nvPr>
        </p:nvSpPr>
        <p:spPr/>
        <p:txBody>
          <a:bodyPr>
            <a:normAutofit/>
          </a:bodyPr>
          <a:lstStyle/>
          <a:p>
            <a:r>
              <a:rPr lang="en-US" dirty="0"/>
              <a:t>Impact</a:t>
            </a:r>
          </a:p>
        </p:txBody>
      </p:sp>
      <p:sp>
        <p:nvSpPr>
          <p:cNvPr id="3" name="Content Placeholder 2">
            <a:extLst>
              <a:ext uri="{FF2B5EF4-FFF2-40B4-BE49-F238E27FC236}">
                <a16:creationId xmlns:a16="http://schemas.microsoft.com/office/drawing/2014/main" id="{FFE56C04-9D67-4004-9B03-99E6587C65B1}"/>
              </a:ext>
            </a:extLst>
          </p:cNvPr>
          <p:cNvSpPr>
            <a:spLocks noGrp="1"/>
          </p:cNvSpPr>
          <p:nvPr>
            <p:ph idx="1"/>
          </p:nvPr>
        </p:nvSpPr>
        <p:spPr/>
        <p:txBody>
          <a:bodyPr>
            <a:normAutofit fontScale="62500" lnSpcReduction="20000"/>
          </a:bodyPr>
          <a:lstStyle/>
          <a:p>
            <a:pPr marL="0" indent="0">
              <a:lnSpc>
                <a:spcPct val="120000"/>
              </a:lnSpc>
              <a:spcBef>
                <a:spcPts val="0"/>
              </a:spcBef>
              <a:spcAft>
                <a:spcPts val="600"/>
              </a:spcAft>
              <a:buNone/>
            </a:pPr>
            <a:r>
              <a:rPr lang="en-US" dirty="0"/>
              <a:t>Comprehensive stakeholder informed performance reporting is feasible</a:t>
            </a:r>
          </a:p>
          <a:p>
            <a:pPr>
              <a:lnSpc>
                <a:spcPct val="120000"/>
              </a:lnSpc>
              <a:spcBef>
                <a:spcPts val="0"/>
              </a:spcBef>
              <a:spcAft>
                <a:spcPts val="600"/>
              </a:spcAft>
            </a:pPr>
            <a:r>
              <a:rPr lang="en-US" dirty="0"/>
              <a:t>Patient experience; Patient outcome; Technical &amp; Organizational Effectiveness</a:t>
            </a:r>
          </a:p>
          <a:p>
            <a:pPr marL="0" indent="0">
              <a:lnSpc>
                <a:spcPct val="120000"/>
              </a:lnSpc>
              <a:spcBef>
                <a:spcPts val="0"/>
              </a:spcBef>
              <a:spcAft>
                <a:spcPts val="600"/>
              </a:spcAft>
              <a:buNone/>
            </a:pPr>
            <a:r>
              <a:rPr lang="en-US" dirty="0"/>
              <a:t>Linked practice-based multi-source performance measurement costs</a:t>
            </a:r>
          </a:p>
          <a:p>
            <a:pPr>
              <a:lnSpc>
                <a:spcPct val="120000"/>
              </a:lnSpc>
              <a:spcBef>
                <a:spcPts val="0"/>
              </a:spcBef>
              <a:spcAft>
                <a:spcPts val="600"/>
              </a:spcAft>
            </a:pPr>
            <a:r>
              <a:rPr lang="en-US" dirty="0"/>
              <a:t>Recommend electronic and automated data collection systems for cost-reduction</a:t>
            </a:r>
          </a:p>
          <a:p>
            <a:pPr marL="0" indent="0">
              <a:lnSpc>
                <a:spcPct val="120000"/>
              </a:lnSpc>
              <a:spcBef>
                <a:spcPts val="0"/>
              </a:spcBef>
              <a:spcAft>
                <a:spcPts val="600"/>
              </a:spcAft>
              <a:buNone/>
            </a:pPr>
            <a:r>
              <a:rPr lang="en-US" dirty="0"/>
              <a:t>Next steps are to analyze associations between organizational structures and patient experience and outcomes</a:t>
            </a:r>
          </a:p>
          <a:p>
            <a:pPr marL="0" indent="0">
              <a:lnSpc>
                <a:spcPct val="120000"/>
              </a:lnSpc>
              <a:spcBef>
                <a:spcPts val="0"/>
              </a:spcBef>
              <a:spcAft>
                <a:spcPts val="600"/>
              </a:spcAft>
              <a:buNone/>
            </a:pPr>
            <a:r>
              <a:rPr lang="en-US" dirty="0"/>
              <a:t>Comprehensive performance measurement also needs to include clinical data from EMRs (CPCSSN/</a:t>
            </a:r>
            <a:r>
              <a:rPr lang="en-US" dirty="0" err="1"/>
              <a:t>MaRNet</a:t>
            </a:r>
            <a:r>
              <a:rPr lang="en-US" dirty="0"/>
              <a:t>/EVAN)</a:t>
            </a:r>
          </a:p>
          <a:p>
            <a:pPr marL="0" indent="0">
              <a:lnSpc>
                <a:spcPct val="120000"/>
              </a:lnSpc>
              <a:spcBef>
                <a:spcPts val="0"/>
              </a:spcBef>
              <a:spcAft>
                <a:spcPts val="600"/>
              </a:spcAft>
              <a:buNone/>
            </a:pPr>
            <a:r>
              <a:rPr lang="en-US" dirty="0"/>
              <a:t>Context is important</a:t>
            </a:r>
          </a:p>
          <a:p>
            <a:pPr marL="0" indent="0">
              <a:lnSpc>
                <a:spcPct val="120000"/>
              </a:lnSpc>
              <a:spcBef>
                <a:spcPts val="0"/>
              </a:spcBef>
              <a:spcAft>
                <a:spcPts val="600"/>
              </a:spcAft>
              <a:buNone/>
            </a:pPr>
            <a:r>
              <a:rPr lang="en-US" dirty="0"/>
              <a:t>Reporting on performance at the most meaningful aggregation level allows for actionable information by the right entity:</a:t>
            </a:r>
            <a:endParaRPr lang="en-US" dirty="0">
              <a:solidFill>
                <a:schemeClr val="tx1"/>
              </a:solidFill>
            </a:endParaRPr>
          </a:p>
          <a:p>
            <a:pPr>
              <a:lnSpc>
                <a:spcPct val="120000"/>
              </a:lnSpc>
              <a:spcBef>
                <a:spcPts val="0"/>
              </a:spcBef>
              <a:spcAft>
                <a:spcPts val="600"/>
              </a:spcAft>
            </a:pPr>
            <a:r>
              <a:rPr lang="en-US" dirty="0">
                <a:solidFill>
                  <a:schemeClr val="tx1"/>
                </a:solidFill>
              </a:rPr>
              <a:t>Need to get to appropriate level: province, zone, network, cluster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87690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007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680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supportive and integrated organizations</a:t>
            </a:r>
          </a:p>
        </p:txBody>
      </p:sp>
      <p:pic>
        <p:nvPicPr>
          <p:cNvPr id="3" name="Picture 2" descr="C:\Users\wuitesa\AppData\Local\Microsoft\Windows\INetCache\Content.Word\CoR PHC Logo - Copy.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5938" y="2586861"/>
            <a:ext cx="1485247" cy="1637424"/>
          </a:xfrm>
          <a:prstGeom prst="rect">
            <a:avLst/>
          </a:prstGeom>
          <a:noFill/>
          <a:ln>
            <a:no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5250" y="2924513"/>
            <a:ext cx="3316224" cy="111861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60" y="4485505"/>
            <a:ext cx="3533281" cy="1224129"/>
          </a:xfrm>
          <a:prstGeom prst="rect">
            <a:avLst/>
          </a:prstGeom>
        </p:spPr>
      </p:pic>
      <p:pic>
        <p:nvPicPr>
          <p:cNvPr id="9" name="Picture 8"/>
          <p:cNvPicPr>
            <a:picLocks noChangeAspect="1"/>
          </p:cNvPicPr>
          <p:nvPr/>
        </p:nvPicPr>
        <p:blipFill>
          <a:blip r:embed="rId5"/>
          <a:stretch>
            <a:fillRect/>
          </a:stretch>
        </p:blipFill>
        <p:spPr>
          <a:xfrm>
            <a:off x="2047633" y="1363486"/>
            <a:ext cx="4555234" cy="1118652"/>
          </a:xfrm>
          <a:prstGeom prst="rect">
            <a:avLst/>
          </a:prstGeom>
        </p:spPr>
      </p:pic>
      <p:pic>
        <p:nvPicPr>
          <p:cNvPr id="10" name="Picture 9"/>
          <p:cNvPicPr>
            <a:picLocks noChangeAspect="1"/>
          </p:cNvPicPr>
          <p:nvPr/>
        </p:nvPicPr>
        <p:blipFill>
          <a:blip r:embed="rId6"/>
          <a:stretch>
            <a:fillRect/>
          </a:stretch>
        </p:blipFill>
        <p:spPr>
          <a:xfrm>
            <a:off x="4764598" y="4485505"/>
            <a:ext cx="3472597" cy="1279378"/>
          </a:xfrm>
          <a:prstGeom prst="rect">
            <a:avLst/>
          </a:prstGeom>
        </p:spPr>
      </p:pic>
    </p:spTree>
    <p:extLst>
      <p:ext uri="{BB962C8B-B14F-4D97-AF65-F5344CB8AC3E}">
        <p14:creationId xmlns:p14="http://schemas.microsoft.com/office/powerpoint/2010/main" val="1558184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96583"/>
            <a:ext cx="8412480" cy="713351"/>
          </a:xfrm>
        </p:spPr>
        <p:txBody>
          <a:bodyPr>
            <a:normAutofit fontScale="90000"/>
          </a:bodyPr>
          <a:lstStyle/>
          <a:p>
            <a:r>
              <a:rPr lang="en-US" dirty="0"/>
              <a:t>Primary care performance measurement and reporting framework needed to advance this health sector</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Significant </a:t>
            </a:r>
            <a:r>
              <a:rPr lang="en-US" dirty="0">
                <a:solidFill>
                  <a:schemeClr val="tx1"/>
                </a:solidFill>
              </a:rPr>
              <a:t>investments in different approaches to improving </a:t>
            </a:r>
            <a:r>
              <a:rPr lang="en-US" dirty="0"/>
              <a:t>primary care over the past 10-15 years</a:t>
            </a:r>
          </a:p>
          <a:p>
            <a:pPr marL="0" indent="0">
              <a:buNone/>
            </a:pPr>
            <a:r>
              <a:rPr lang="en-US" dirty="0"/>
              <a:t>Need for comprehensive performance measurement and reporting on these investments</a:t>
            </a:r>
            <a:r>
              <a:rPr lang="en-US" dirty="0">
                <a:solidFill>
                  <a:schemeClr val="tx1"/>
                </a:solidFill>
              </a:rPr>
              <a:t> for system learning and accountability</a:t>
            </a:r>
          </a:p>
          <a:p>
            <a:endParaRPr lang="en-US" dirty="0"/>
          </a:p>
          <a:p>
            <a:pPr marL="0" indent="0">
              <a:buNone/>
            </a:pPr>
            <a:r>
              <a:rPr lang="en-US" b="1" dirty="0"/>
              <a:t>TRANSFORMATION Study</a:t>
            </a:r>
          </a:p>
          <a:p>
            <a:r>
              <a:rPr lang="en-US" dirty="0"/>
              <a:t>Aim: to advance the mechanisms for </a:t>
            </a:r>
            <a:r>
              <a:rPr lang="en-US" b="1" dirty="0"/>
              <a:t>regional-level</a:t>
            </a:r>
            <a:r>
              <a:rPr lang="en-US" dirty="0"/>
              <a:t> primary care performance measurement and reporting</a:t>
            </a:r>
          </a:p>
          <a:p>
            <a:r>
              <a:rPr lang="en-US" dirty="0"/>
              <a:t>Study regions: Fraser East, BC; Eastern Ontario Health Unit, ON; Central Zone, NS</a:t>
            </a:r>
          </a:p>
          <a:p>
            <a:endParaRPr lang="en-US" dirty="0"/>
          </a:p>
        </p:txBody>
      </p:sp>
    </p:spTree>
    <p:extLst>
      <p:ext uri="{BB962C8B-B14F-4D97-AF65-F5344CB8AC3E}">
        <p14:creationId xmlns:p14="http://schemas.microsoft.com/office/powerpoint/2010/main" val="1119938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TRANSFORMATION</a:t>
            </a:r>
          </a:p>
        </p:txBody>
      </p:sp>
      <p:sp>
        <p:nvSpPr>
          <p:cNvPr id="3" name="Content Placeholder 2"/>
          <p:cNvSpPr>
            <a:spLocks noGrp="1"/>
          </p:cNvSpPr>
          <p:nvPr>
            <p:ph idx="1"/>
          </p:nvPr>
        </p:nvSpPr>
        <p:spPr>
          <a:xfrm>
            <a:off x="384048" y="1485900"/>
            <a:ext cx="8229600" cy="4572000"/>
          </a:xfrm>
        </p:spPr>
        <p:txBody>
          <a:bodyPr>
            <a:normAutofit fontScale="92500"/>
          </a:bodyPr>
          <a:lstStyle/>
          <a:p>
            <a:pPr marL="0" indent="0">
              <a:buNone/>
            </a:pPr>
            <a:r>
              <a:rPr lang="en-US" dirty="0"/>
              <a:t>Four interrelated studies:</a:t>
            </a:r>
          </a:p>
          <a:p>
            <a:r>
              <a:rPr lang="en-US" dirty="0"/>
              <a:t>Compare measures of CBPHC performance and healthcare equity between regions, including comparative performance for complex vulnerable patients;</a:t>
            </a:r>
          </a:p>
          <a:p>
            <a:r>
              <a:rPr lang="en-US" dirty="0"/>
              <a:t>Examine contextual factors that may explain regional variation;</a:t>
            </a:r>
          </a:p>
          <a:p>
            <a:r>
              <a:rPr lang="en-US" dirty="0"/>
              <a:t>Develop and evaluate an approach to national reporting of CBPHC performance based on priorities and optimal reporting formats;</a:t>
            </a:r>
          </a:p>
          <a:p>
            <a:r>
              <a:rPr lang="en-US" dirty="0"/>
              <a:t>Identify innovations of service delivery associated with better CBPHC performance and healthcare equity;</a:t>
            </a:r>
          </a:p>
          <a:p>
            <a:endParaRPr lang="en-US" dirty="0"/>
          </a:p>
        </p:txBody>
      </p:sp>
    </p:spTree>
    <p:extLst>
      <p:ext uri="{BB962C8B-B14F-4D97-AF65-F5344CB8AC3E}">
        <p14:creationId xmlns:p14="http://schemas.microsoft.com/office/powerpoint/2010/main" val="642720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399" y="643467"/>
            <a:ext cx="8847385" cy="744836"/>
          </a:xfrm>
        </p:spPr>
        <p:txBody>
          <a:bodyPr vert="horz" lIns="91440" tIns="45720" rIns="91440" bIns="45720" rtlCol="0" anchor="ctr">
            <a:normAutofit/>
          </a:bodyPr>
          <a:lstStyle/>
          <a:p>
            <a:pPr algn="ctr"/>
            <a:r>
              <a:rPr lang="en-US" sz="1200" kern="1200" dirty="0">
                <a:solidFill>
                  <a:schemeClr val="bg1"/>
                </a:solidFill>
                <a:latin typeface="+mj-lt"/>
                <a:ea typeface="+mj-ea"/>
                <a:cs typeface="+mj-cs"/>
              </a:rPr>
              <a:t>Our data sources</a:t>
            </a:r>
          </a:p>
        </p:txBody>
      </p:sp>
      <p:sp>
        <p:nvSpPr>
          <p:cNvPr id="75" name="Title 1">
            <a:extLst>
              <a:ext uri="{FF2B5EF4-FFF2-40B4-BE49-F238E27FC236}">
                <a16:creationId xmlns:a16="http://schemas.microsoft.com/office/drawing/2014/main" id="{64EAD320-7863-437F-83A3-6ACCD3216227}"/>
              </a:ext>
            </a:extLst>
          </p:cNvPr>
          <p:cNvSpPr txBox="1">
            <a:spLocks/>
          </p:cNvSpPr>
          <p:nvPr/>
        </p:nvSpPr>
        <p:spPr>
          <a:xfrm>
            <a:off x="384048" y="384048"/>
            <a:ext cx="8851896" cy="82296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000" kern="1200">
                <a:solidFill>
                  <a:srgbClr val="702A82"/>
                </a:solidFill>
                <a:latin typeface="+mn-lt"/>
                <a:ea typeface="+mj-ea"/>
                <a:cs typeface="+mj-cs"/>
              </a:defRPr>
            </a:lvl1pPr>
          </a:lstStyle>
          <a:p>
            <a:r>
              <a:rPr lang="en-US" sz="2700" dirty="0"/>
              <a:t>Data sources</a:t>
            </a:r>
          </a:p>
        </p:txBody>
      </p:sp>
      <p:sp>
        <p:nvSpPr>
          <p:cNvPr id="1054" name="Text Box 65">
            <a:extLst>
              <a:ext uri="{FF2B5EF4-FFF2-40B4-BE49-F238E27FC236}">
                <a16:creationId xmlns:a16="http://schemas.microsoft.com/office/drawing/2014/main" id="{4BFDF344-5EC5-4B0F-88A3-3FF7A4B0DE5B}"/>
              </a:ext>
            </a:extLst>
          </p:cNvPr>
          <p:cNvSpPr txBox="1">
            <a:spLocks noChangeArrowheads="1"/>
          </p:cNvSpPr>
          <p:nvPr/>
        </p:nvSpPr>
        <p:spPr bwMode="auto">
          <a:xfrm>
            <a:off x="3234267" y="3205060"/>
            <a:ext cx="3684588" cy="1084262"/>
          </a:xfrm>
          <a:prstGeom prst="rect">
            <a:avLst/>
          </a:prstGeom>
          <a:solidFill>
            <a:srgbClr val="FFF3CC"/>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rPr>
              <a:t>Primary Care Performance Portrait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55" name="Text Box 66">
            <a:extLst>
              <a:ext uri="{FF2B5EF4-FFF2-40B4-BE49-F238E27FC236}">
                <a16:creationId xmlns:a16="http://schemas.microsoft.com/office/drawing/2014/main" id="{01957CA8-CDBF-4688-AD11-446EA90E2D38}"/>
              </a:ext>
            </a:extLst>
          </p:cNvPr>
          <p:cNvSpPr txBox="1">
            <a:spLocks noChangeArrowheads="1"/>
          </p:cNvSpPr>
          <p:nvPr/>
        </p:nvSpPr>
        <p:spPr bwMode="auto">
          <a:xfrm>
            <a:off x="3234266" y="1647722"/>
            <a:ext cx="1844145" cy="1371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panose="020F0502020204030204" pitchFamily="34" charset="0"/>
              </a:rPr>
              <a:t>Practice survey data from:</a:t>
            </a:r>
          </a:p>
          <a:p>
            <a:pPr marL="171450" marR="0" lvl="0" indent="-171450" algn="l" defTabSz="914400" rtl="0" eaLnBrk="0" fontAlgn="base" latinLnBrk="0" hangingPunct="0">
              <a:lnSpc>
                <a:spcPct val="150000"/>
              </a:lnSpc>
              <a:spcBef>
                <a:spcPct val="0"/>
              </a:spcBef>
              <a:spcAft>
                <a:spcPct val="0"/>
              </a:spcAft>
              <a:buClrTx/>
              <a:buSzPts val="1000"/>
              <a:buFont typeface="Arial" panose="020B0604020202020204" pitchFamily="34" charset="0"/>
              <a:buChar char="•"/>
              <a:tabLst/>
            </a:pPr>
            <a:r>
              <a:rPr kumimoji="0" lang="en-US" altLang="en-US" sz="1200" b="0" i="0" u="none" strike="noStrike" cap="none" normalizeH="0" baseline="0" dirty="0">
                <a:ln>
                  <a:noFill/>
                </a:ln>
                <a:solidFill>
                  <a:srgbClr val="000000"/>
                </a:solidFill>
                <a:effectLst/>
                <a:latin typeface="Calibri" panose="020F0502020204030204" pitchFamily="34" charset="0"/>
              </a:rPr>
              <a:t>Patients</a:t>
            </a:r>
          </a:p>
          <a:p>
            <a:pPr marL="171450" marR="0" lvl="0" indent="-171450" algn="l" defTabSz="914400" rtl="0" eaLnBrk="0" fontAlgn="base" latinLnBrk="0" hangingPunct="0">
              <a:lnSpc>
                <a:spcPct val="150000"/>
              </a:lnSpc>
              <a:spcBef>
                <a:spcPct val="0"/>
              </a:spcBef>
              <a:spcAft>
                <a:spcPct val="0"/>
              </a:spcAft>
              <a:buClrTx/>
              <a:buSzPts val="1000"/>
              <a:buFont typeface="Arial" panose="020B0604020202020204" pitchFamily="34" charset="0"/>
              <a:buChar char="•"/>
              <a:tabLst/>
            </a:pPr>
            <a:r>
              <a:rPr kumimoji="0" lang="en-US" altLang="en-US" sz="1200" b="0" i="0" u="none" strike="noStrike" cap="none" normalizeH="0" baseline="0" dirty="0">
                <a:ln>
                  <a:noFill/>
                </a:ln>
                <a:solidFill>
                  <a:srgbClr val="000000"/>
                </a:solidFill>
                <a:effectLst/>
                <a:latin typeface="Calibri" panose="020F0502020204030204" pitchFamily="34" charset="0"/>
              </a:rPr>
              <a:t>Clinicians</a:t>
            </a:r>
          </a:p>
          <a:p>
            <a:pPr marL="171450" marR="0" lvl="0" indent="-171450" algn="l" defTabSz="914400" rtl="0" eaLnBrk="0" fontAlgn="base" latinLnBrk="0" hangingPunct="0">
              <a:lnSpc>
                <a:spcPct val="150000"/>
              </a:lnSpc>
              <a:spcBef>
                <a:spcPct val="0"/>
              </a:spcBef>
              <a:spcAft>
                <a:spcPct val="0"/>
              </a:spcAft>
              <a:buClrTx/>
              <a:buSzPts val="1000"/>
              <a:buFont typeface="Arial" panose="020B0604020202020204" pitchFamily="34" charset="0"/>
              <a:buChar char="•"/>
              <a:tabLst/>
            </a:pPr>
            <a:r>
              <a:rPr kumimoji="0" lang="en-US" altLang="en-US" sz="1200" b="0" i="0" u="none" strike="noStrike" cap="none" normalizeH="0" baseline="0" dirty="0">
                <a:ln>
                  <a:noFill/>
                </a:ln>
                <a:solidFill>
                  <a:srgbClr val="000000"/>
                </a:solidFill>
                <a:effectLst/>
                <a:latin typeface="Calibri" panose="020F0502020204030204" pitchFamily="34" charset="0"/>
              </a:rPr>
              <a:t>Organizational leads</a:t>
            </a:r>
          </a:p>
          <a:p>
            <a:pPr marL="171450" marR="0" lvl="0" indent="-171450" algn="l" defTabSz="914400" rtl="0" eaLnBrk="0" fontAlgn="base" latinLnBrk="0" hangingPunct="0">
              <a:lnSpc>
                <a:spcPct val="150000"/>
              </a:lnSpc>
              <a:spcBef>
                <a:spcPct val="0"/>
              </a:spcBef>
              <a:spcAft>
                <a:spcPct val="0"/>
              </a:spcAft>
              <a:buClrTx/>
              <a:buSzPts val="1000"/>
              <a:buFont typeface="Arial" panose="020B0604020202020204" pitchFamily="34" charset="0"/>
              <a:buChar char="•"/>
              <a:tabLst/>
            </a:pPr>
            <a:r>
              <a:rPr kumimoji="0" lang="en-US" altLang="en-US" sz="1200" b="0" i="0" u="none" strike="noStrike" cap="none" normalizeH="0" baseline="0" dirty="0">
                <a:ln>
                  <a:noFill/>
                </a:ln>
                <a:solidFill>
                  <a:srgbClr val="000000"/>
                </a:solidFill>
                <a:effectLst/>
                <a:latin typeface="Calibri" panose="020F0502020204030204" pitchFamily="34" charset="0"/>
              </a:rPr>
              <a:t>Practice team members</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64" name="Text Box 67">
            <a:extLst>
              <a:ext uri="{FF2B5EF4-FFF2-40B4-BE49-F238E27FC236}">
                <a16:creationId xmlns:a16="http://schemas.microsoft.com/office/drawing/2014/main" id="{6992C06D-D079-4196-9E3A-95183570A86A}"/>
              </a:ext>
            </a:extLst>
          </p:cNvPr>
          <p:cNvSpPr txBox="1">
            <a:spLocks noChangeArrowheads="1"/>
          </p:cNvSpPr>
          <p:nvPr/>
        </p:nvSpPr>
        <p:spPr bwMode="auto">
          <a:xfrm>
            <a:off x="5166254" y="1647722"/>
            <a:ext cx="1844145" cy="1371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panose="020F0502020204030204" pitchFamily="34" charset="0"/>
              </a:rPr>
              <a:t>Health administrative data,</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panose="020F0502020204030204" pitchFamily="34" charset="0"/>
              </a:rPr>
              <a:t>Quality indicators of:</a:t>
            </a:r>
          </a:p>
          <a:p>
            <a:pPr marL="171450" marR="0" lvl="0" indent="-171450" algn="l" defTabSz="914400" rtl="0" eaLnBrk="0" fontAlgn="base" latinLnBrk="0" hangingPunct="0">
              <a:lnSpc>
                <a:spcPct val="150000"/>
              </a:lnSpc>
              <a:spcBef>
                <a:spcPct val="0"/>
              </a:spcBef>
              <a:spcAft>
                <a:spcPct val="0"/>
              </a:spcAft>
              <a:buClrTx/>
              <a:buSzPts val="1000"/>
              <a:buFont typeface="Arial" panose="020B0604020202020204" pitchFamily="34" charset="0"/>
              <a:buChar char="•"/>
              <a:tabLst/>
            </a:pPr>
            <a:r>
              <a:rPr kumimoji="0" lang="en-US" altLang="en-US" sz="1200" b="0" i="0" u="none" strike="noStrike" cap="none" normalizeH="0" baseline="0" dirty="0">
                <a:ln>
                  <a:noFill/>
                </a:ln>
                <a:solidFill>
                  <a:srgbClr val="000000"/>
                </a:solidFill>
                <a:effectLst/>
                <a:latin typeface="Calibri" panose="020F0502020204030204" pitchFamily="34" charset="0"/>
              </a:rPr>
              <a:t>Technical quality of care</a:t>
            </a:r>
          </a:p>
          <a:p>
            <a:pPr marL="171450" marR="0" lvl="0" indent="-171450" algn="l" defTabSz="914400" rtl="0" eaLnBrk="0" fontAlgn="base" latinLnBrk="0" hangingPunct="0">
              <a:lnSpc>
                <a:spcPct val="150000"/>
              </a:lnSpc>
              <a:spcBef>
                <a:spcPct val="0"/>
              </a:spcBef>
              <a:spcAft>
                <a:spcPct val="0"/>
              </a:spcAft>
              <a:buClrTx/>
              <a:buSzPts val="1000"/>
              <a:buFont typeface="Arial" panose="020B0604020202020204" pitchFamily="34" charset="0"/>
              <a:buChar char="•"/>
              <a:tabLst/>
            </a:pPr>
            <a:r>
              <a:rPr kumimoji="0" lang="en-US" altLang="en-US" sz="1200" b="0" i="0" u="none" strike="noStrike" cap="none" normalizeH="0" baseline="0" dirty="0">
                <a:ln>
                  <a:noFill/>
                </a:ln>
                <a:solidFill>
                  <a:srgbClr val="000000"/>
                </a:solidFill>
                <a:effectLst/>
                <a:latin typeface="Calibri" panose="020F0502020204030204" pitchFamily="34" charset="0"/>
              </a:rPr>
              <a:t>Continuity</a:t>
            </a:r>
          </a:p>
          <a:p>
            <a:pPr marL="171450" marR="0" lvl="0" indent="-171450" algn="l" defTabSz="914400" rtl="0" eaLnBrk="0" fontAlgn="base" latinLnBrk="0" hangingPunct="0">
              <a:lnSpc>
                <a:spcPct val="150000"/>
              </a:lnSpc>
              <a:spcBef>
                <a:spcPct val="0"/>
              </a:spcBef>
              <a:spcAft>
                <a:spcPct val="0"/>
              </a:spcAft>
              <a:buClrTx/>
              <a:buSzPts val="1000"/>
              <a:buFont typeface="Arial" panose="020B0604020202020204" pitchFamily="34" charset="0"/>
              <a:buChar char="•"/>
              <a:tabLst/>
            </a:pPr>
            <a:r>
              <a:rPr kumimoji="0" lang="en-US" altLang="en-US" sz="1200" b="0" i="0" u="none" strike="noStrike" cap="none" normalizeH="0" baseline="0" dirty="0">
                <a:ln>
                  <a:noFill/>
                </a:ln>
                <a:solidFill>
                  <a:srgbClr val="000000"/>
                </a:solidFill>
                <a:effectLst/>
                <a:latin typeface="Calibri" panose="020F0502020204030204" pitchFamily="34" charset="0"/>
              </a:rPr>
              <a:t>Health service utilization</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65" name="Text Box 68">
            <a:extLst>
              <a:ext uri="{FF2B5EF4-FFF2-40B4-BE49-F238E27FC236}">
                <a16:creationId xmlns:a16="http://schemas.microsoft.com/office/drawing/2014/main" id="{3C48F47D-4803-4F2F-AFAD-7390548DDBAB}"/>
              </a:ext>
            </a:extLst>
          </p:cNvPr>
          <p:cNvSpPr txBox="1">
            <a:spLocks noChangeArrowheads="1"/>
          </p:cNvSpPr>
          <p:nvPr/>
        </p:nvSpPr>
        <p:spPr bwMode="auto">
          <a:xfrm>
            <a:off x="3234266" y="4557610"/>
            <a:ext cx="1844145" cy="1371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1200" b="1" i="0" u="none" strike="noStrike" cap="none" normalizeH="0" baseline="0" dirty="0">
                <a:ln>
                  <a:noFill/>
                </a:ln>
                <a:solidFill>
                  <a:srgbClr val="000000"/>
                </a:solidFill>
                <a:effectLst/>
                <a:latin typeface="Calibri" panose="020F0502020204030204" pitchFamily="34" charset="0"/>
              </a:rPr>
              <a:t>Data on regional context from case studies</a:t>
            </a:r>
          </a:p>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What primary care policies / innovations / strategies have been adopted in each of the three study regions?</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66" name="Text Box 69">
            <a:extLst>
              <a:ext uri="{FF2B5EF4-FFF2-40B4-BE49-F238E27FC236}">
                <a16:creationId xmlns:a16="http://schemas.microsoft.com/office/drawing/2014/main" id="{E469DD00-667A-4B2B-8715-12A5037583C0}"/>
              </a:ext>
            </a:extLst>
          </p:cNvPr>
          <p:cNvSpPr txBox="1">
            <a:spLocks noChangeArrowheads="1"/>
          </p:cNvSpPr>
          <p:nvPr/>
        </p:nvSpPr>
        <p:spPr bwMode="auto">
          <a:xfrm>
            <a:off x="5166254" y="4557610"/>
            <a:ext cx="1988079" cy="1371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1200" b="1" i="0" u="none" strike="noStrike" cap="none" normalizeH="0" baseline="0" dirty="0">
                <a:ln>
                  <a:noFill/>
                </a:ln>
                <a:solidFill>
                  <a:srgbClr val="000000"/>
                </a:solidFill>
                <a:effectLst/>
                <a:latin typeface="Calibri" panose="020F0502020204030204" pitchFamily="34" charset="0"/>
              </a:rPr>
              <a:t>Data on performance reporting from patient-citizen dialogues</a:t>
            </a:r>
          </a:p>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What performance information should be publicly reported? Uses? Formats?</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cxnSp>
        <p:nvCxnSpPr>
          <p:cNvPr id="1094" name="AutoShape 70">
            <a:extLst>
              <a:ext uri="{FF2B5EF4-FFF2-40B4-BE49-F238E27FC236}">
                <a16:creationId xmlns:a16="http://schemas.microsoft.com/office/drawing/2014/main" id="{4959CB54-CBCF-47E9-B846-B2D7CD9354B3}"/>
              </a:ext>
            </a:extLst>
          </p:cNvPr>
          <p:cNvCxnSpPr>
            <a:cxnSpLocks noChangeShapeType="1"/>
          </p:cNvCxnSpPr>
          <p:nvPr/>
        </p:nvCxnSpPr>
        <p:spPr bwMode="auto">
          <a:xfrm>
            <a:off x="4170892" y="2995510"/>
            <a:ext cx="114300" cy="138112"/>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95" name="AutoShape 71">
            <a:extLst>
              <a:ext uri="{FF2B5EF4-FFF2-40B4-BE49-F238E27FC236}">
                <a16:creationId xmlns:a16="http://schemas.microsoft.com/office/drawing/2014/main" id="{C3D408E0-C6AC-428D-A32E-9619EE5702E6}"/>
              </a:ext>
            </a:extLst>
          </p:cNvPr>
          <p:cNvCxnSpPr>
            <a:cxnSpLocks noChangeShapeType="1"/>
          </p:cNvCxnSpPr>
          <p:nvPr/>
        </p:nvCxnSpPr>
        <p:spPr bwMode="auto">
          <a:xfrm flipH="1">
            <a:off x="5725056" y="2989160"/>
            <a:ext cx="92075" cy="144462"/>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96" name="AutoShape 72">
            <a:extLst>
              <a:ext uri="{FF2B5EF4-FFF2-40B4-BE49-F238E27FC236}">
                <a16:creationId xmlns:a16="http://schemas.microsoft.com/office/drawing/2014/main" id="{505794A2-B2DE-4700-AB29-91E2BF55AA22}"/>
              </a:ext>
            </a:extLst>
          </p:cNvPr>
          <p:cNvCxnSpPr>
            <a:cxnSpLocks noChangeShapeType="1"/>
          </p:cNvCxnSpPr>
          <p:nvPr/>
        </p:nvCxnSpPr>
        <p:spPr bwMode="auto">
          <a:xfrm flipV="1">
            <a:off x="4224867" y="4398861"/>
            <a:ext cx="98425" cy="9842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97" name="AutoShape 73">
            <a:extLst>
              <a:ext uri="{FF2B5EF4-FFF2-40B4-BE49-F238E27FC236}">
                <a16:creationId xmlns:a16="http://schemas.microsoft.com/office/drawing/2014/main" id="{7243250B-CA3D-460B-8CA8-D5B26754B187}"/>
              </a:ext>
            </a:extLst>
          </p:cNvPr>
          <p:cNvCxnSpPr>
            <a:cxnSpLocks noChangeShapeType="1"/>
          </p:cNvCxnSpPr>
          <p:nvPr/>
        </p:nvCxnSpPr>
        <p:spPr bwMode="auto">
          <a:xfrm flipH="1" flipV="1">
            <a:off x="5702830" y="4382985"/>
            <a:ext cx="114300" cy="114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67" name="AutoShape 74">
            <a:extLst>
              <a:ext uri="{FF2B5EF4-FFF2-40B4-BE49-F238E27FC236}">
                <a16:creationId xmlns:a16="http://schemas.microsoft.com/office/drawing/2014/main" id="{49DCD505-6755-48BA-ACFF-BA156CB45CE4}"/>
              </a:ext>
            </a:extLst>
          </p:cNvPr>
          <p:cNvSpPr>
            <a:spLocks/>
          </p:cNvSpPr>
          <p:nvPr/>
        </p:nvSpPr>
        <p:spPr bwMode="auto">
          <a:xfrm>
            <a:off x="2913592" y="1708047"/>
            <a:ext cx="96884" cy="1150938"/>
          </a:xfrm>
          <a:prstGeom prst="leftBrace">
            <a:avLst>
              <a:gd name="adj1" fmla="val 104167"/>
              <a:gd name="adj2" fmla="val 50000"/>
            </a:avLst>
          </a:prstGeom>
          <a:noFill/>
          <a:ln w="25400">
            <a:solidFill>
              <a:srgbClr val="00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sz="1200"/>
          </a:p>
        </p:txBody>
      </p:sp>
      <p:sp>
        <p:nvSpPr>
          <p:cNvPr id="68" name="Text Box 75">
            <a:extLst>
              <a:ext uri="{FF2B5EF4-FFF2-40B4-BE49-F238E27FC236}">
                <a16:creationId xmlns:a16="http://schemas.microsoft.com/office/drawing/2014/main" id="{CB5418A0-C236-41D3-830B-4F257B099222}"/>
              </a:ext>
            </a:extLst>
          </p:cNvPr>
          <p:cNvSpPr txBox="1">
            <a:spLocks noChangeArrowheads="1"/>
          </p:cNvSpPr>
          <p:nvPr/>
        </p:nvSpPr>
        <p:spPr bwMode="auto">
          <a:xfrm>
            <a:off x="1398827" y="1723922"/>
            <a:ext cx="1402869" cy="1219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Quantitative Data,</a:t>
            </a:r>
          </a:p>
          <a:p>
            <a:pPr marL="0" marR="0" lvl="0" indent="0"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Performance as organized by the Patient’s Medical Home Model (aka ‘health home’ in NS)</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69" name="AutoShape 76">
            <a:extLst>
              <a:ext uri="{FF2B5EF4-FFF2-40B4-BE49-F238E27FC236}">
                <a16:creationId xmlns:a16="http://schemas.microsoft.com/office/drawing/2014/main" id="{6B94E03C-5287-4457-B53B-3E3BBA5FC4A4}"/>
              </a:ext>
            </a:extLst>
          </p:cNvPr>
          <p:cNvSpPr>
            <a:spLocks/>
          </p:cNvSpPr>
          <p:nvPr/>
        </p:nvSpPr>
        <p:spPr bwMode="auto">
          <a:xfrm>
            <a:off x="2989792" y="4627460"/>
            <a:ext cx="96884" cy="1149350"/>
          </a:xfrm>
          <a:prstGeom prst="leftBrace">
            <a:avLst>
              <a:gd name="adj1" fmla="val 104023"/>
              <a:gd name="adj2" fmla="val 50000"/>
            </a:avLst>
          </a:prstGeom>
          <a:noFill/>
          <a:ln w="25400" algn="ctr">
            <a:solidFill>
              <a:srgbClr val="00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sz="1200"/>
          </a:p>
        </p:txBody>
      </p:sp>
      <p:sp>
        <p:nvSpPr>
          <p:cNvPr id="70" name="Text Box 77">
            <a:extLst>
              <a:ext uri="{FF2B5EF4-FFF2-40B4-BE49-F238E27FC236}">
                <a16:creationId xmlns:a16="http://schemas.microsoft.com/office/drawing/2014/main" id="{E00949F2-609A-4C21-BDE4-78B6B10CE80F}"/>
              </a:ext>
            </a:extLst>
          </p:cNvPr>
          <p:cNvSpPr txBox="1">
            <a:spLocks noChangeArrowheads="1"/>
          </p:cNvSpPr>
          <p:nvPr/>
        </p:nvSpPr>
        <p:spPr bwMode="auto">
          <a:xfrm>
            <a:off x="1398827" y="4633810"/>
            <a:ext cx="1402869" cy="1219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Qualitative Data</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64876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8621" y="1962462"/>
            <a:ext cx="3116263" cy="2743200"/>
          </a:xfrm>
        </p:spPr>
        <p:txBody>
          <a:bodyPr>
            <a:noAutofit/>
          </a:bodyPr>
          <a:lstStyle/>
          <a:p>
            <a:pPr algn="ctr"/>
            <a:r>
              <a:rPr lang="en-US" sz="4400" b="1" dirty="0">
                <a:solidFill>
                  <a:schemeClr val="accent5"/>
                </a:solidFill>
              </a:rPr>
              <a:t>What does it mean to be a health home?</a:t>
            </a:r>
          </a:p>
        </p:txBody>
      </p:sp>
      <p:sp>
        <p:nvSpPr>
          <p:cNvPr id="8" name="Rectangle 3"/>
          <p:cNvSpPr txBox="1">
            <a:spLocks/>
          </p:cNvSpPr>
          <p:nvPr/>
        </p:nvSpPr>
        <p:spPr>
          <a:xfrm>
            <a:off x="3352800" y="228601"/>
            <a:ext cx="5715000" cy="6476999"/>
          </a:xfrm>
          <a:prstGeom prst="rect">
            <a:avLst/>
          </a:prstGeom>
          <a:ln>
            <a:noFill/>
          </a:ln>
        </p:spPr>
        <p:txBody>
          <a:bodyPr vert="horz" lIns="91364" tIns="45683" rIns="91364" bIns="45683"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spcBef>
                <a:spcPts val="600"/>
              </a:spcBef>
              <a:buFont typeface="Arial" pitchFamily="34" charset="0"/>
              <a:buNone/>
            </a:pPr>
            <a:endParaRPr lang="en-US" sz="2000" i="1" dirty="0">
              <a:solidFill>
                <a:prstClr val="black"/>
              </a:solidFill>
            </a:endParaRPr>
          </a:p>
          <a:p>
            <a:pPr marL="548192" lvl="1">
              <a:spcBef>
                <a:spcPts val="600"/>
              </a:spcBef>
              <a:spcAft>
                <a:spcPts val="300"/>
              </a:spcAft>
              <a:buFont typeface="Arial" pitchFamily="34" charset="0"/>
              <a:buChar char="•"/>
            </a:pPr>
            <a:r>
              <a:rPr lang="en-US" sz="2000" b="1" dirty="0">
                <a:solidFill>
                  <a:prstClr val="black"/>
                </a:solidFill>
              </a:rPr>
              <a:t>Person- and family- centred</a:t>
            </a:r>
          </a:p>
          <a:p>
            <a:pPr marL="548192" lvl="1">
              <a:spcBef>
                <a:spcPts val="600"/>
              </a:spcBef>
              <a:spcAft>
                <a:spcPts val="300"/>
              </a:spcAft>
              <a:buFont typeface="Arial" pitchFamily="34" charset="0"/>
              <a:buChar char="•"/>
            </a:pPr>
            <a:r>
              <a:rPr lang="en-US" sz="2000" b="1" dirty="0">
                <a:solidFill>
                  <a:prstClr val="black"/>
                </a:solidFill>
              </a:rPr>
              <a:t>Timely access</a:t>
            </a:r>
          </a:p>
          <a:p>
            <a:pPr marL="548192" lvl="1">
              <a:spcBef>
                <a:spcPts val="600"/>
              </a:spcBef>
              <a:spcAft>
                <a:spcPts val="300"/>
              </a:spcAft>
              <a:buFont typeface="Arial" pitchFamily="34" charset="0"/>
              <a:buChar char="•"/>
            </a:pPr>
            <a:r>
              <a:rPr lang="en-US" sz="2000" dirty="0">
                <a:solidFill>
                  <a:prstClr val="black"/>
                </a:solidFill>
              </a:rPr>
              <a:t>Every patient has a </a:t>
            </a:r>
            <a:r>
              <a:rPr lang="en-US" sz="2000" b="1" dirty="0">
                <a:solidFill>
                  <a:prstClr val="black"/>
                </a:solidFill>
              </a:rPr>
              <a:t>most responsible provider </a:t>
            </a:r>
          </a:p>
          <a:p>
            <a:pPr marL="548192" lvl="1">
              <a:spcBef>
                <a:spcPts val="600"/>
              </a:spcBef>
              <a:spcAft>
                <a:spcPts val="300"/>
              </a:spcAft>
              <a:buFont typeface="Arial" pitchFamily="34" charset="0"/>
              <a:buChar char="•"/>
            </a:pPr>
            <a:r>
              <a:rPr lang="en-US" sz="2000" b="1" dirty="0">
                <a:solidFill>
                  <a:prstClr val="black"/>
                </a:solidFill>
              </a:rPr>
              <a:t>Comprehensive </a:t>
            </a:r>
            <a:r>
              <a:rPr lang="en-US" sz="2000" dirty="0">
                <a:solidFill>
                  <a:prstClr val="black"/>
                </a:solidFill>
              </a:rPr>
              <a:t>scope of services carried out by teams or networks of providers</a:t>
            </a:r>
          </a:p>
          <a:p>
            <a:pPr marL="548192" lvl="1">
              <a:spcBef>
                <a:spcPts val="600"/>
              </a:spcBef>
              <a:spcAft>
                <a:spcPts val="300"/>
              </a:spcAft>
              <a:buFont typeface="Arial" pitchFamily="34" charset="0"/>
              <a:buChar char="•"/>
            </a:pPr>
            <a:r>
              <a:rPr lang="en-US" sz="2000" b="1" dirty="0">
                <a:solidFill>
                  <a:prstClr val="black"/>
                </a:solidFill>
              </a:rPr>
              <a:t>Continuity and coordination of</a:t>
            </a:r>
            <a:r>
              <a:rPr lang="en-US" sz="2000" dirty="0">
                <a:solidFill>
                  <a:prstClr val="black"/>
                </a:solidFill>
              </a:rPr>
              <a:t> relationships, &amp; information</a:t>
            </a:r>
          </a:p>
          <a:p>
            <a:pPr marL="548192" lvl="1">
              <a:spcBef>
                <a:spcPts val="600"/>
              </a:spcBef>
              <a:spcAft>
                <a:spcPts val="300"/>
              </a:spcAft>
              <a:buFont typeface="Arial" pitchFamily="34" charset="0"/>
              <a:buChar char="•"/>
            </a:pPr>
            <a:r>
              <a:rPr lang="en-US" sz="2000" dirty="0">
                <a:solidFill>
                  <a:prstClr val="black"/>
                </a:solidFill>
              </a:rPr>
              <a:t>Ideal sites for </a:t>
            </a:r>
            <a:r>
              <a:rPr lang="en-US" sz="2000" b="1" dirty="0">
                <a:solidFill>
                  <a:prstClr val="black"/>
                </a:solidFill>
              </a:rPr>
              <a:t>training and research</a:t>
            </a:r>
          </a:p>
          <a:p>
            <a:pPr marL="548192" lvl="1">
              <a:spcBef>
                <a:spcPts val="600"/>
              </a:spcBef>
              <a:spcAft>
                <a:spcPts val="300"/>
              </a:spcAft>
              <a:buFont typeface="Arial" pitchFamily="34" charset="0"/>
              <a:buChar char="•"/>
            </a:pPr>
            <a:r>
              <a:rPr lang="en-US" sz="2000" dirty="0">
                <a:solidFill>
                  <a:prstClr val="black"/>
                </a:solidFill>
              </a:rPr>
              <a:t>Electronic medical records </a:t>
            </a:r>
            <a:r>
              <a:rPr lang="en-US" sz="2000" b="1" dirty="0">
                <a:solidFill>
                  <a:prstClr val="black"/>
                </a:solidFill>
              </a:rPr>
              <a:t>(EMR) </a:t>
            </a:r>
          </a:p>
          <a:p>
            <a:pPr marL="548192" lvl="1">
              <a:spcBef>
                <a:spcPts val="600"/>
              </a:spcBef>
              <a:spcAft>
                <a:spcPts val="300"/>
              </a:spcAft>
              <a:buFont typeface="Arial" pitchFamily="34" charset="0"/>
              <a:buChar char="•"/>
            </a:pPr>
            <a:r>
              <a:rPr lang="en-US" sz="2000" dirty="0">
                <a:solidFill>
                  <a:prstClr val="black"/>
                </a:solidFill>
              </a:rPr>
              <a:t>Commitment to </a:t>
            </a:r>
            <a:r>
              <a:rPr lang="en-US" sz="2000" b="1" dirty="0">
                <a:solidFill>
                  <a:prstClr val="black"/>
                </a:solidFill>
              </a:rPr>
              <a:t>continuous quality improvement and safety</a:t>
            </a:r>
          </a:p>
          <a:p>
            <a:pPr marL="548192" lvl="1">
              <a:spcBef>
                <a:spcPts val="600"/>
              </a:spcBef>
              <a:buFont typeface="Arial" pitchFamily="34" charset="0"/>
              <a:buChar char="•"/>
            </a:pPr>
            <a:r>
              <a:rPr lang="en-US" sz="2000" dirty="0">
                <a:solidFill>
                  <a:prstClr val="black"/>
                </a:solidFill>
              </a:rPr>
              <a:t>Strongly </a:t>
            </a:r>
            <a:r>
              <a:rPr lang="en-US" sz="2000" b="1" dirty="0">
                <a:solidFill>
                  <a:prstClr val="black"/>
                </a:solidFill>
              </a:rPr>
              <a:t>supported</a:t>
            </a:r>
            <a:r>
              <a:rPr lang="en-US" sz="2000" dirty="0">
                <a:solidFill>
                  <a:prstClr val="black"/>
                </a:solidFill>
              </a:rPr>
              <a:t> by governance structures, practice management, the public, etc. </a:t>
            </a:r>
          </a:p>
          <a:p>
            <a:pPr marL="548192" lvl="1">
              <a:spcBef>
                <a:spcPts val="600"/>
              </a:spcBef>
              <a:buFont typeface="Arial" pitchFamily="34" charset="0"/>
              <a:buChar char="•"/>
            </a:pPr>
            <a:r>
              <a:rPr lang="en-US" sz="2000" dirty="0">
                <a:solidFill>
                  <a:prstClr val="black"/>
                </a:solidFill>
              </a:rPr>
              <a:t>Health homes work in </a:t>
            </a:r>
            <a:r>
              <a:rPr lang="en-US" sz="2000" b="1" dirty="0">
                <a:solidFill>
                  <a:prstClr val="black"/>
                </a:solidFill>
              </a:rPr>
              <a:t>collaboration </a:t>
            </a:r>
            <a:r>
              <a:rPr lang="en-US" sz="2000" dirty="0">
                <a:solidFill>
                  <a:prstClr val="black"/>
                </a:solidFill>
              </a:rPr>
              <a:t>with other health homes to foster collaboration </a:t>
            </a:r>
          </a:p>
          <a:p>
            <a:pPr marL="454544" lvl="1" indent="0">
              <a:spcBef>
                <a:spcPts val="0"/>
              </a:spcBef>
              <a:buFont typeface="Arial" pitchFamily="34" charset="0"/>
              <a:buNone/>
            </a:pPr>
            <a:endParaRPr lang="en-US" sz="2000" i="1" dirty="0">
              <a:solidFill>
                <a:prstClr val="black"/>
              </a:solidFill>
            </a:endParaRPr>
          </a:p>
        </p:txBody>
      </p:sp>
      <p:sp>
        <p:nvSpPr>
          <p:cNvPr id="4" name="TextBox 3"/>
          <p:cNvSpPr txBox="1"/>
          <p:nvPr/>
        </p:nvSpPr>
        <p:spPr>
          <a:xfrm>
            <a:off x="489284" y="5634790"/>
            <a:ext cx="3124200" cy="1292662"/>
          </a:xfrm>
          <a:prstGeom prst="rect">
            <a:avLst/>
          </a:prstGeom>
          <a:noFill/>
        </p:spPr>
        <p:txBody>
          <a:bodyPr wrap="square" lIns="91364" tIns="45683" rIns="91364" bIns="45683" rtlCol="0">
            <a:spAutoFit/>
          </a:bodyPr>
          <a:lstStyle/>
          <a:p>
            <a:pPr marL="0" lvl="1" algn="ctr" defTabSz="913368"/>
            <a:r>
              <a:rPr lang="en-US" sz="1200" i="1" dirty="0">
                <a:solidFill>
                  <a:prstClr val="black"/>
                </a:solidFill>
              </a:rPr>
              <a:t>Adapted from: A Vision for Canada: Family Practice - The Patient's Medical Home </a:t>
            </a:r>
            <a:r>
              <a:rPr lang="en-US" sz="1200" dirty="0">
                <a:solidFill>
                  <a:prstClr val="black"/>
                </a:solidFill>
              </a:rPr>
              <a:t>(College of Family Physicians of Canada, 2011)</a:t>
            </a:r>
          </a:p>
          <a:p>
            <a:pPr marL="0" lvl="1" algn="ctr" defTabSz="913368"/>
            <a:endParaRPr lang="en-US" sz="1400" i="1" dirty="0">
              <a:solidFill>
                <a:prstClr val="black"/>
              </a:solidFill>
            </a:endParaRPr>
          </a:p>
          <a:p>
            <a:pPr marL="0" lvl="1" algn="ctr" defTabSz="913368"/>
            <a:endParaRPr lang="en-US" sz="1000" dirty="0">
              <a:solidFill>
                <a:prstClr val="black"/>
              </a:solidFill>
            </a:endParaRPr>
          </a:p>
          <a:p>
            <a:pPr algn="ctr" defTabSz="913368"/>
            <a:endParaRPr lang="en-US" dirty="0">
              <a:solidFill>
                <a:prstClr val="black"/>
              </a:solidFill>
            </a:endParaRPr>
          </a:p>
        </p:txBody>
      </p:sp>
      <p:pic>
        <p:nvPicPr>
          <p:cNvPr id="3082" name="Picture 10" descr="Image result for house outline 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84" y="529390"/>
            <a:ext cx="340605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N:\Primary Health Care\By Topic\Communications\Logos\Nova Scotia Health\Horizontal\RGB\Nova_Scotia_Health_Authority_Horiz_RGB.png"/>
          <p:cNvPicPr>
            <a:picLocks noChangeAspect="1" noChangeArrowheads="1"/>
          </p:cNvPicPr>
          <p:nvPr/>
        </p:nvPicPr>
        <p:blipFill>
          <a:blip r:embed="rId4" cstate="print"/>
          <a:srcRect/>
          <a:stretch>
            <a:fillRect/>
          </a:stretch>
        </p:blipFill>
        <p:spPr bwMode="auto">
          <a:xfrm>
            <a:off x="717884" y="4844655"/>
            <a:ext cx="2325939" cy="651142"/>
          </a:xfrm>
          <a:prstGeom prst="rect">
            <a:avLst/>
          </a:prstGeom>
          <a:noFill/>
          <a:ln w="9525">
            <a:noFill/>
            <a:miter lim="800000"/>
            <a:headEnd/>
            <a:tailEnd/>
          </a:ln>
        </p:spPr>
      </p:pic>
    </p:spTree>
    <p:extLst>
      <p:ext uri="{BB962C8B-B14F-4D97-AF65-F5344CB8AC3E}">
        <p14:creationId xmlns:p14="http://schemas.microsoft.com/office/powerpoint/2010/main" val="1820250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6893" y="-10581"/>
            <a:ext cx="8412162" cy="822325"/>
          </a:xfrm>
        </p:spPr>
        <p:txBody>
          <a:bodyPr/>
          <a:lstStyle/>
          <a:p>
            <a:r>
              <a:rPr lang="en-US" dirty="0"/>
              <a:t>Portrait of Performance in Primary Care</a:t>
            </a:r>
          </a:p>
        </p:txBody>
      </p:sp>
      <p:sp>
        <p:nvSpPr>
          <p:cNvPr id="3" name="Content Placeholder 2"/>
          <p:cNvSpPr>
            <a:spLocks noGrp="1"/>
          </p:cNvSpPr>
          <p:nvPr>
            <p:ph idx="4294967295"/>
          </p:nvPr>
        </p:nvSpPr>
        <p:spPr>
          <a:xfrm>
            <a:off x="6575425" y="1695796"/>
            <a:ext cx="2568575" cy="4945636"/>
          </a:xfrm>
        </p:spPr>
        <p:txBody>
          <a:bodyPr>
            <a:normAutofit fontScale="92500" lnSpcReduction="10000"/>
          </a:bodyPr>
          <a:lstStyle/>
          <a:p>
            <a:pPr marL="0" indent="0">
              <a:buNone/>
            </a:pPr>
            <a:r>
              <a:rPr lang="en-US" sz="2000" dirty="0"/>
              <a:t>Create </a:t>
            </a:r>
            <a:r>
              <a:rPr lang="en-US" sz="2000" b="1" dirty="0"/>
              <a:t>regional</a:t>
            </a:r>
            <a:r>
              <a:rPr lang="en-US" sz="2000" dirty="0"/>
              <a:t> level performance portraits using data from quantitative (surveys, administrative data such as billing codes) and qualitative (document review, interviews, focus groups) sources</a:t>
            </a:r>
          </a:p>
          <a:p>
            <a:pPr marL="0" indent="0">
              <a:buNone/>
            </a:pPr>
            <a:r>
              <a:rPr lang="en-US" sz="2000" dirty="0"/>
              <a:t>We link the information from these different sources to show how practices perform on some elements of the key pillars of the PMH: patient-centred care, team-based care, and electronic medical records.</a:t>
            </a:r>
          </a:p>
          <a:p>
            <a:endParaRPr lang="en-US" dirty="0"/>
          </a:p>
        </p:txBody>
      </p:sp>
      <p:sp>
        <p:nvSpPr>
          <p:cNvPr id="5" name="Rectangle 4">
            <a:extLst>
              <a:ext uri="{FF2B5EF4-FFF2-40B4-BE49-F238E27FC236}">
                <a16:creationId xmlns:a16="http://schemas.microsoft.com/office/drawing/2014/main" id="{920FBF8E-C671-4B11-8CA7-2F46F4ED6331}"/>
              </a:ext>
            </a:extLst>
          </p:cNvPr>
          <p:cNvSpPr/>
          <p:nvPr/>
        </p:nvSpPr>
        <p:spPr>
          <a:xfrm>
            <a:off x="731838" y="3811588"/>
            <a:ext cx="2811462" cy="950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3179F6D-29E6-44F0-972E-13E29E0BF8CD}"/>
              </a:ext>
            </a:extLst>
          </p:cNvPr>
          <p:cNvSpPr/>
          <p:nvPr/>
        </p:nvSpPr>
        <p:spPr>
          <a:xfrm>
            <a:off x="731838" y="2008252"/>
            <a:ext cx="2811462" cy="950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9D526F7-B1AD-449B-8AA3-E8D024233E60}"/>
              </a:ext>
            </a:extLst>
          </p:cNvPr>
          <p:cNvSpPr/>
          <p:nvPr/>
        </p:nvSpPr>
        <p:spPr>
          <a:xfrm>
            <a:off x="3543300" y="2953544"/>
            <a:ext cx="2811462" cy="858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DFE23B6-89A1-491F-9FB3-740C6CBA6327}"/>
              </a:ext>
            </a:extLst>
          </p:cNvPr>
          <p:cNvPicPr>
            <a:picLocks noChangeAspect="1"/>
          </p:cNvPicPr>
          <p:nvPr/>
        </p:nvPicPr>
        <p:blipFill>
          <a:blip r:embed="rId2"/>
          <a:stretch>
            <a:fillRect/>
          </a:stretch>
        </p:blipFill>
        <p:spPr>
          <a:xfrm>
            <a:off x="526893" y="1579620"/>
            <a:ext cx="5884833" cy="4463935"/>
          </a:xfrm>
          <a:prstGeom prst="rect">
            <a:avLst/>
          </a:prstGeom>
        </p:spPr>
      </p:pic>
      <p:sp>
        <p:nvSpPr>
          <p:cNvPr id="9" name="Rectangle: Rounded Corners 8">
            <a:extLst>
              <a:ext uri="{FF2B5EF4-FFF2-40B4-BE49-F238E27FC236}">
                <a16:creationId xmlns:a16="http://schemas.microsoft.com/office/drawing/2014/main" id="{16BA7FC5-1784-4807-BB9A-9624B1B7E619}"/>
              </a:ext>
            </a:extLst>
          </p:cNvPr>
          <p:cNvSpPr/>
          <p:nvPr/>
        </p:nvSpPr>
        <p:spPr>
          <a:xfrm>
            <a:off x="609071" y="1862667"/>
            <a:ext cx="2811462" cy="812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A590978-4E87-4524-B412-7E3CF589B2ED}"/>
              </a:ext>
            </a:extLst>
          </p:cNvPr>
          <p:cNvSpPr/>
          <p:nvPr/>
        </p:nvSpPr>
        <p:spPr>
          <a:xfrm>
            <a:off x="568139" y="3505200"/>
            <a:ext cx="2811462" cy="9509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E9A1DF-72B6-4944-A484-E1C70CFF8FA4}"/>
              </a:ext>
            </a:extLst>
          </p:cNvPr>
          <p:cNvSpPr/>
          <p:nvPr/>
        </p:nvSpPr>
        <p:spPr>
          <a:xfrm>
            <a:off x="3461779" y="2629293"/>
            <a:ext cx="2811462" cy="9509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07B5003-412F-414A-98DE-23623011DEA0}"/>
              </a:ext>
            </a:extLst>
          </p:cNvPr>
          <p:cNvSpPr txBox="1"/>
          <p:nvPr/>
        </p:nvSpPr>
        <p:spPr>
          <a:xfrm>
            <a:off x="609071" y="736758"/>
            <a:ext cx="8293860" cy="830997"/>
          </a:xfrm>
          <a:prstGeom prst="rect">
            <a:avLst/>
          </a:prstGeom>
          <a:noFill/>
        </p:spPr>
        <p:txBody>
          <a:bodyPr wrap="square" rtlCol="0">
            <a:spAutoFit/>
          </a:bodyPr>
          <a:lstStyle/>
          <a:p>
            <a:r>
              <a:rPr lang="en-US" sz="1200" dirty="0"/>
              <a:t>The Patient’s Medical Home (PMH) is the CCFP’s vision for what the future of family practice in Canada will be. The information provided in this portrait shows results in three regions: Central Zone, NS; Fraser East, BC, and Easter ON Health Unit, ON. Cross-provincial regional reporting allows decision makers to reflect on strengths/weakness in primary care that may be shaped by different provincial/regional policies.</a:t>
            </a:r>
          </a:p>
        </p:txBody>
      </p:sp>
    </p:spTree>
    <p:extLst>
      <p:ext uri="{BB962C8B-B14F-4D97-AF65-F5344CB8AC3E}">
        <p14:creationId xmlns:p14="http://schemas.microsoft.com/office/powerpoint/2010/main" val="1668866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0D56F9-4858-4FA4-8CE2-EC49E20971CF}"/>
              </a:ext>
            </a:extLst>
          </p:cNvPr>
          <p:cNvSpPr/>
          <p:nvPr/>
        </p:nvSpPr>
        <p:spPr>
          <a:xfrm>
            <a:off x="4954385" y="747281"/>
            <a:ext cx="3986790" cy="5845575"/>
          </a:xfrm>
          <a:prstGeom prst="rect">
            <a:avLst/>
          </a:prstGeom>
        </p:spPr>
        <p:txBody>
          <a:bodyPr wrap="square">
            <a:spAutoFit/>
          </a:bodyPr>
          <a:lstStyle/>
          <a:p>
            <a:pPr>
              <a:lnSpc>
                <a:spcPct val="107000"/>
              </a:lnSpc>
              <a:spcAft>
                <a:spcPts val="600"/>
              </a:spcAft>
            </a:pPr>
            <a:r>
              <a:rPr lang="en-CA" sz="1400" dirty="0">
                <a:solidFill>
                  <a:srgbClr val="6D1D6A"/>
                </a:solidFill>
                <a:latin typeface="Calibri Light" panose="020F0302020204030204" pitchFamily="34" charset="0"/>
                <a:ea typeface="DengXian Light" panose="02010600030101010101" pitchFamily="2" charset="-122"/>
                <a:cs typeface="Times New Roman" panose="02020603050405020304" pitchFamily="18" charset="0"/>
              </a:rPr>
              <a:t>Relationship-based care:</a:t>
            </a:r>
            <a:r>
              <a:rPr lang="en-CA"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The clinicians demonstrate whole-person knowledge of their patients, are willing to talk about sensitive issues and listen well during visits.</a:t>
            </a:r>
          </a:p>
          <a:p>
            <a:pPr>
              <a:lnSpc>
                <a:spcPct val="107000"/>
              </a:lnSpc>
              <a:spcAft>
                <a:spcPts val="6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CA" sz="1400" dirty="0">
                <a:solidFill>
                  <a:srgbClr val="6D1D6A"/>
                </a:solidFill>
                <a:latin typeface="Calibri Light" panose="020F0302020204030204" pitchFamily="34" charset="0"/>
                <a:ea typeface="DengXian Light" panose="02010600030101010101" pitchFamily="2" charset="-122"/>
                <a:cs typeface="Times New Roman" panose="02020603050405020304" pitchFamily="18" charset="0"/>
              </a:rPr>
              <a:t>Promoting health:</a:t>
            </a:r>
            <a:r>
              <a:rPr lang="en-CA"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Patients receive health advice and health promotion appropriate to their life context, and the staff actively encourages patients to attend groups or classes to help manage their health concerns.</a:t>
            </a:r>
            <a:r>
              <a:rPr lang="en-CA" sz="1400" b="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a:t>
            </a:r>
          </a:p>
          <a:p>
            <a:pPr>
              <a:lnSpc>
                <a:spcPct val="107000"/>
              </a:lnSpc>
              <a:spcAft>
                <a:spcPts val="6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CA" sz="1400" dirty="0">
                <a:solidFill>
                  <a:srgbClr val="6D1D6A"/>
                </a:solidFill>
                <a:latin typeface="Calibri Light" panose="020F0302020204030204" pitchFamily="34" charset="0"/>
                <a:ea typeface="DengXian Light" panose="02010600030101010101" pitchFamily="2" charset="-122"/>
                <a:cs typeface="Times New Roman" panose="02020603050405020304" pitchFamily="18" charset="0"/>
              </a:rPr>
              <a:t>Self-management support:</a:t>
            </a:r>
            <a:r>
              <a:rPr lang="en-CA"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For patients undergoing treatment. Clinicians engage in shared decision-making with patients receiving treatment and patients consistently report feeling better enabled to stick to treatment and care for their health.</a:t>
            </a:r>
            <a:r>
              <a:rPr lang="en-CA" sz="1400" b="1"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a:t>
            </a:r>
          </a:p>
          <a:p>
            <a:pPr>
              <a:lnSpc>
                <a:spcPct val="107000"/>
              </a:lnSpc>
              <a:spcAft>
                <a:spcPts val="6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CA" sz="1400" dirty="0">
                <a:solidFill>
                  <a:srgbClr val="6D1D6A"/>
                </a:solidFill>
                <a:latin typeface="Calibri Light" panose="020F0302020204030204" pitchFamily="34" charset="0"/>
                <a:ea typeface="DengXian Light" panose="02010600030101010101" pitchFamily="2" charset="-122"/>
                <a:cs typeface="Times New Roman" panose="02020603050405020304" pitchFamily="18" charset="0"/>
              </a:rPr>
              <a:t>Equity orientation:</a:t>
            </a:r>
            <a:r>
              <a:rPr lang="en-CA" sz="14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rPr>
              <a:t> Patients experience respectful treatment from front office staff and clinicians respect the patient’s time, autonomy and dignity and protect low-income patients from incurring additional payments or having unmet needs due to cost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1" name="Chart 20">
            <a:extLst>
              <a:ext uri="{FF2B5EF4-FFF2-40B4-BE49-F238E27FC236}">
                <a16:creationId xmlns:a16="http://schemas.microsoft.com/office/drawing/2014/main" id="{11383811-8A0A-49DD-81C4-0BEAB91BDCB6}"/>
              </a:ext>
            </a:extLst>
          </p:cNvPr>
          <p:cNvGraphicFramePr>
            <a:graphicFrameLocks/>
          </p:cNvGraphicFramePr>
          <p:nvPr>
            <p:extLst>
              <p:ext uri="{D42A27DB-BD31-4B8C-83A1-F6EECF244321}">
                <p14:modId xmlns:p14="http://schemas.microsoft.com/office/powerpoint/2010/main" val="2033023398"/>
              </p:ext>
            </p:extLst>
          </p:nvPr>
        </p:nvGraphicFramePr>
        <p:xfrm>
          <a:off x="202825" y="192471"/>
          <a:ext cx="4716780" cy="548934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155E751-97F9-4B97-A054-28A043208F6E}"/>
              </a:ext>
            </a:extLst>
          </p:cNvPr>
          <p:cNvSpPr txBox="1"/>
          <p:nvPr/>
        </p:nvSpPr>
        <p:spPr>
          <a:xfrm>
            <a:off x="507076" y="5644410"/>
            <a:ext cx="1147157" cy="415498"/>
          </a:xfrm>
          <a:prstGeom prst="rect">
            <a:avLst/>
          </a:prstGeom>
          <a:noFill/>
        </p:spPr>
        <p:txBody>
          <a:bodyPr wrap="square" rtlCol="0">
            <a:spAutoFit/>
          </a:bodyPr>
          <a:lstStyle/>
          <a:p>
            <a:pPr algn="ctr"/>
            <a:r>
              <a:rPr lang="en-US" sz="1050" dirty="0">
                <a:solidFill>
                  <a:schemeClr val="bg2">
                    <a:lumMod val="50000"/>
                  </a:schemeClr>
                </a:solidFill>
              </a:rPr>
              <a:t>(n=504 patients at 22 clinics)</a:t>
            </a:r>
          </a:p>
        </p:txBody>
      </p:sp>
      <p:sp>
        <p:nvSpPr>
          <p:cNvPr id="23" name="TextBox 22">
            <a:extLst>
              <a:ext uri="{FF2B5EF4-FFF2-40B4-BE49-F238E27FC236}">
                <a16:creationId xmlns:a16="http://schemas.microsoft.com/office/drawing/2014/main" id="{27B0525E-F142-40ED-B0E3-0C630534957C}"/>
              </a:ext>
            </a:extLst>
          </p:cNvPr>
          <p:cNvSpPr txBox="1"/>
          <p:nvPr/>
        </p:nvSpPr>
        <p:spPr>
          <a:xfrm>
            <a:off x="1941022" y="5636165"/>
            <a:ext cx="1309947" cy="415498"/>
          </a:xfrm>
          <a:prstGeom prst="rect">
            <a:avLst/>
          </a:prstGeom>
          <a:noFill/>
        </p:spPr>
        <p:txBody>
          <a:bodyPr wrap="square" rtlCol="0">
            <a:spAutoFit/>
          </a:bodyPr>
          <a:lstStyle/>
          <a:p>
            <a:pPr algn="ctr"/>
            <a:r>
              <a:rPr lang="en-US" sz="1050" dirty="0">
                <a:solidFill>
                  <a:schemeClr val="bg2">
                    <a:lumMod val="50000"/>
                  </a:schemeClr>
                </a:solidFill>
              </a:rPr>
              <a:t>(n=547 patients at 26 clinics)</a:t>
            </a:r>
          </a:p>
        </p:txBody>
      </p:sp>
      <p:sp>
        <p:nvSpPr>
          <p:cNvPr id="24" name="TextBox 23">
            <a:extLst>
              <a:ext uri="{FF2B5EF4-FFF2-40B4-BE49-F238E27FC236}">
                <a16:creationId xmlns:a16="http://schemas.microsoft.com/office/drawing/2014/main" id="{CBD4AB1C-B559-4E35-8174-C593D83ADA9F}"/>
              </a:ext>
            </a:extLst>
          </p:cNvPr>
          <p:cNvSpPr txBox="1"/>
          <p:nvPr/>
        </p:nvSpPr>
        <p:spPr>
          <a:xfrm>
            <a:off x="3447703" y="5681818"/>
            <a:ext cx="1309947" cy="415498"/>
          </a:xfrm>
          <a:prstGeom prst="rect">
            <a:avLst/>
          </a:prstGeom>
          <a:noFill/>
        </p:spPr>
        <p:txBody>
          <a:bodyPr wrap="square" rtlCol="0">
            <a:spAutoFit/>
          </a:bodyPr>
          <a:lstStyle/>
          <a:p>
            <a:pPr algn="ctr"/>
            <a:r>
              <a:rPr lang="en-US" sz="1050" dirty="0">
                <a:solidFill>
                  <a:schemeClr val="bg2">
                    <a:lumMod val="50000"/>
                  </a:schemeClr>
                </a:solidFill>
              </a:rPr>
              <a:t>(n=878 patients at 39 clinics)</a:t>
            </a:r>
          </a:p>
        </p:txBody>
      </p:sp>
      <p:sp>
        <p:nvSpPr>
          <p:cNvPr id="4" name="Rectangle 3">
            <a:extLst>
              <a:ext uri="{FF2B5EF4-FFF2-40B4-BE49-F238E27FC236}">
                <a16:creationId xmlns:a16="http://schemas.microsoft.com/office/drawing/2014/main" id="{34B8C2A5-7D54-4212-A6BA-59581ADDF150}"/>
              </a:ext>
            </a:extLst>
          </p:cNvPr>
          <p:cNvSpPr/>
          <p:nvPr/>
        </p:nvSpPr>
        <p:spPr>
          <a:xfrm>
            <a:off x="5651018" y="265144"/>
            <a:ext cx="2593532" cy="369332"/>
          </a:xfrm>
          <a:prstGeom prst="rect">
            <a:avLst/>
          </a:prstGeom>
        </p:spPr>
        <p:txBody>
          <a:bodyPr wrap="none">
            <a:spAutoFit/>
          </a:bodyPr>
          <a:lstStyle/>
          <a:p>
            <a:pPr algn="ctr">
              <a:defRPr sz="1800" b="0" i="0" u="none" strike="noStrike" kern="1200" spc="0" baseline="0">
                <a:solidFill>
                  <a:srgbClr val="702A82"/>
                </a:solidFill>
                <a:latin typeface="+mn-lt"/>
                <a:ea typeface="+mn-ea"/>
                <a:cs typeface="+mn-cs"/>
              </a:defRPr>
            </a:pPr>
            <a:r>
              <a:rPr lang="en-US" dirty="0">
                <a:solidFill>
                  <a:srgbClr val="702A82"/>
                </a:solidFill>
              </a:rPr>
              <a:t>Definitions of Dimensions</a:t>
            </a:r>
          </a:p>
        </p:txBody>
      </p:sp>
    </p:spTree>
    <p:extLst>
      <p:ext uri="{BB962C8B-B14F-4D97-AF65-F5344CB8AC3E}">
        <p14:creationId xmlns:p14="http://schemas.microsoft.com/office/powerpoint/2010/main" val="13941081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NSFORMATION slide template.potx" id="{E9EE212F-749A-4D99-AA6F-3FA3CBCDF2A0}" vid="{8BB20F2A-EE21-459C-99AB-8E54843C24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1867</TotalTime>
  <Words>1882</Words>
  <Application>Microsoft Office PowerPoint</Application>
  <PresentationFormat>On-screen Show (4:3)</PresentationFormat>
  <Paragraphs>227</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DengXian Light</vt:lpstr>
      <vt:lpstr>Arial</vt:lpstr>
      <vt:lpstr>Calibri</vt:lpstr>
      <vt:lpstr>Calibri Light</vt:lpstr>
      <vt:lpstr>Times New Roman</vt:lpstr>
      <vt:lpstr>Office Theme</vt:lpstr>
      <vt:lpstr>PowerPoint Presentation</vt:lpstr>
      <vt:lpstr>PowerPoint Presentation</vt:lpstr>
      <vt:lpstr>Local supportive and integrated organizations</vt:lpstr>
      <vt:lpstr>Primary care performance measurement and reporting framework needed to advance this health sector</vt:lpstr>
      <vt:lpstr>TRANSFORMATION</vt:lpstr>
      <vt:lpstr>Our data sources</vt:lpstr>
      <vt:lpstr>What does it mean to be a health home?</vt:lpstr>
      <vt:lpstr>Portrait of Performance in Primary Care</vt:lpstr>
      <vt:lpstr>PowerPoint Presentation</vt:lpstr>
      <vt:lpstr>Contextual information: Innovations in interprofessional teams</vt:lpstr>
      <vt:lpstr>PowerPoint Presentation</vt:lpstr>
      <vt:lpstr>PowerPoint Presentation</vt:lpstr>
      <vt:lpstr>PowerPoint Presentation</vt:lpstr>
      <vt:lpstr>Contextual information: Innovations in information technology</vt:lpstr>
      <vt:lpstr>PowerPoint Presentation</vt:lpstr>
      <vt:lpstr>Findings Summary (preliminary)</vt:lpstr>
      <vt:lpstr>Findings Summary (preliminary)</vt:lpstr>
      <vt:lpstr>Impact</vt:lpstr>
      <vt:lpstr>PowerPoint Presentation</vt:lpstr>
    </vt:vector>
  </TitlesOfParts>
  <Company>PopdataBC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Blackman, Stephanie</dc:creator>
  <cp:lastModifiedBy>Blackman, Stephanie</cp:lastModifiedBy>
  <cp:revision>70</cp:revision>
  <dcterms:created xsi:type="dcterms:W3CDTF">2018-02-27T18:45:36Z</dcterms:created>
  <dcterms:modified xsi:type="dcterms:W3CDTF">2018-04-09T14:18:19Z</dcterms:modified>
</cp:coreProperties>
</file>