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51206400" cy="32918400"/>
  <p:notesSz cx="6881813" cy="9296400"/>
  <p:defaultTextStyle>
    <a:defPPr>
      <a:defRPr lang="en-US"/>
    </a:defPPr>
    <a:lvl1pPr marL="0" algn="l" defTabSz="4037990" rtl="0" eaLnBrk="1" latinLnBrk="0" hangingPunct="1">
      <a:defRPr sz="7949" kern="1200">
        <a:solidFill>
          <a:schemeClr val="tx1"/>
        </a:solidFill>
        <a:latin typeface="+mn-lt"/>
        <a:ea typeface="+mn-ea"/>
        <a:cs typeface="+mn-cs"/>
      </a:defRPr>
    </a:lvl1pPr>
    <a:lvl2pPr marL="2018995" algn="l" defTabSz="4037990" rtl="0" eaLnBrk="1" latinLnBrk="0" hangingPunct="1">
      <a:defRPr sz="7949" kern="1200">
        <a:solidFill>
          <a:schemeClr val="tx1"/>
        </a:solidFill>
        <a:latin typeface="+mn-lt"/>
        <a:ea typeface="+mn-ea"/>
        <a:cs typeface="+mn-cs"/>
      </a:defRPr>
    </a:lvl2pPr>
    <a:lvl3pPr marL="4037990" algn="l" defTabSz="4037990" rtl="0" eaLnBrk="1" latinLnBrk="0" hangingPunct="1">
      <a:defRPr sz="7949" kern="1200">
        <a:solidFill>
          <a:schemeClr val="tx1"/>
        </a:solidFill>
        <a:latin typeface="+mn-lt"/>
        <a:ea typeface="+mn-ea"/>
        <a:cs typeface="+mn-cs"/>
      </a:defRPr>
    </a:lvl3pPr>
    <a:lvl4pPr marL="6056986" algn="l" defTabSz="4037990" rtl="0" eaLnBrk="1" latinLnBrk="0" hangingPunct="1">
      <a:defRPr sz="7949" kern="1200">
        <a:solidFill>
          <a:schemeClr val="tx1"/>
        </a:solidFill>
        <a:latin typeface="+mn-lt"/>
        <a:ea typeface="+mn-ea"/>
        <a:cs typeface="+mn-cs"/>
      </a:defRPr>
    </a:lvl4pPr>
    <a:lvl5pPr marL="8075981" algn="l" defTabSz="4037990" rtl="0" eaLnBrk="1" latinLnBrk="0" hangingPunct="1">
      <a:defRPr sz="7949" kern="1200">
        <a:solidFill>
          <a:schemeClr val="tx1"/>
        </a:solidFill>
        <a:latin typeface="+mn-lt"/>
        <a:ea typeface="+mn-ea"/>
        <a:cs typeface="+mn-cs"/>
      </a:defRPr>
    </a:lvl5pPr>
    <a:lvl6pPr marL="10094976" algn="l" defTabSz="4037990" rtl="0" eaLnBrk="1" latinLnBrk="0" hangingPunct="1">
      <a:defRPr sz="7949" kern="1200">
        <a:solidFill>
          <a:schemeClr val="tx1"/>
        </a:solidFill>
        <a:latin typeface="+mn-lt"/>
        <a:ea typeface="+mn-ea"/>
        <a:cs typeface="+mn-cs"/>
      </a:defRPr>
    </a:lvl6pPr>
    <a:lvl7pPr marL="12113971" algn="l" defTabSz="4037990" rtl="0" eaLnBrk="1" latinLnBrk="0" hangingPunct="1">
      <a:defRPr sz="7949" kern="1200">
        <a:solidFill>
          <a:schemeClr val="tx1"/>
        </a:solidFill>
        <a:latin typeface="+mn-lt"/>
        <a:ea typeface="+mn-ea"/>
        <a:cs typeface="+mn-cs"/>
      </a:defRPr>
    </a:lvl7pPr>
    <a:lvl8pPr marL="14132966" algn="l" defTabSz="4037990" rtl="0" eaLnBrk="1" latinLnBrk="0" hangingPunct="1">
      <a:defRPr sz="7949" kern="1200">
        <a:solidFill>
          <a:schemeClr val="tx1"/>
        </a:solidFill>
        <a:latin typeface="+mn-lt"/>
        <a:ea typeface="+mn-ea"/>
        <a:cs typeface="+mn-cs"/>
      </a:defRPr>
    </a:lvl8pPr>
    <a:lvl9pPr marL="16151962" algn="l" defTabSz="4037990" rtl="0" eaLnBrk="1" latinLnBrk="0" hangingPunct="1">
      <a:defRPr sz="794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612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lackman, Stephanie" initials="BS" lastIdx="8" clrIdx="0">
    <p:extLst>
      <p:ext uri="{19B8F6BF-5375-455C-9EA6-DF929625EA0E}">
        <p15:presenceInfo xmlns:p15="http://schemas.microsoft.com/office/powerpoint/2012/main" userId="S-1-5-21-839522115-1220945662-725345543-785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2A82"/>
    <a:srgbClr val="ECE6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6028" autoAdjust="0"/>
    <p:restoredTop sz="99112" autoAdjust="0"/>
  </p:normalViewPr>
  <p:slideViewPr>
    <p:cSldViewPr snapToGrid="0">
      <p:cViewPr>
        <p:scale>
          <a:sx n="25" d="100"/>
          <a:sy n="25" d="100"/>
        </p:scale>
        <p:origin x="492" y="-90"/>
      </p:cViewPr>
      <p:guideLst>
        <p:guide orient="horz" pos="10368"/>
        <p:guide pos="1612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5387342"/>
            <a:ext cx="38404800" cy="11460480"/>
          </a:xfrm>
        </p:spPr>
        <p:txBody>
          <a:bodyPr anchor="b"/>
          <a:lstStyle>
            <a:lvl1pPr algn="ctr">
              <a:defRPr sz="25200"/>
            </a:lvl1pPr>
          </a:lstStyle>
          <a:p>
            <a:r>
              <a:rPr lang="en-US"/>
              <a:t>Click to edit Master title style</a:t>
            </a:r>
            <a:endParaRPr lang="en-US" dirty="0"/>
          </a:p>
        </p:txBody>
      </p:sp>
      <p:sp>
        <p:nvSpPr>
          <p:cNvPr id="3" name="Subtitle 2"/>
          <p:cNvSpPr>
            <a:spLocks noGrp="1"/>
          </p:cNvSpPr>
          <p:nvPr>
            <p:ph type="subTitle" idx="1"/>
          </p:nvPr>
        </p:nvSpPr>
        <p:spPr>
          <a:xfrm>
            <a:off x="6400800" y="17289782"/>
            <a:ext cx="38404800" cy="7947658"/>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E261A22-1E80-4A7E-9623-9EF5A0736851}" type="datetimeFigureOut">
              <a:rPr lang="en-US" smtClean="0"/>
              <a:pPr/>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12CBC-2923-44B5-AF72-CEF03FDF6248}" type="slidenum">
              <a:rPr lang="en-US" smtClean="0"/>
              <a:pPr/>
              <a:t>‹#›</a:t>
            </a:fld>
            <a:endParaRPr lang="en-US"/>
          </a:p>
        </p:txBody>
      </p:sp>
    </p:spTree>
    <p:extLst>
      <p:ext uri="{BB962C8B-B14F-4D97-AF65-F5344CB8AC3E}">
        <p14:creationId xmlns:p14="http://schemas.microsoft.com/office/powerpoint/2010/main" val="2513284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61A22-1E80-4A7E-9623-9EF5A0736851}" type="datetimeFigureOut">
              <a:rPr lang="en-US" smtClean="0"/>
              <a:pPr/>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12CBC-2923-44B5-AF72-CEF03FDF6248}" type="slidenum">
              <a:rPr lang="en-US" smtClean="0"/>
              <a:pPr/>
              <a:t>‹#›</a:t>
            </a:fld>
            <a:endParaRPr lang="en-US"/>
          </a:p>
        </p:txBody>
      </p:sp>
    </p:spTree>
    <p:extLst>
      <p:ext uri="{BB962C8B-B14F-4D97-AF65-F5344CB8AC3E}">
        <p14:creationId xmlns:p14="http://schemas.microsoft.com/office/powerpoint/2010/main" val="893583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0" y="1752600"/>
            <a:ext cx="1104138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520440" y="1752600"/>
            <a:ext cx="32484060" cy="2789682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61A22-1E80-4A7E-9623-9EF5A0736851}" type="datetimeFigureOut">
              <a:rPr lang="en-US" smtClean="0"/>
              <a:pPr/>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12CBC-2923-44B5-AF72-CEF03FDF6248}" type="slidenum">
              <a:rPr lang="en-US" smtClean="0"/>
              <a:pPr/>
              <a:t>‹#›</a:t>
            </a:fld>
            <a:endParaRPr lang="en-US"/>
          </a:p>
        </p:txBody>
      </p:sp>
    </p:spTree>
    <p:extLst>
      <p:ext uri="{BB962C8B-B14F-4D97-AF65-F5344CB8AC3E}">
        <p14:creationId xmlns:p14="http://schemas.microsoft.com/office/powerpoint/2010/main" val="14345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61A22-1E80-4A7E-9623-9EF5A0736851}" type="datetimeFigureOut">
              <a:rPr lang="en-US" smtClean="0"/>
              <a:pPr/>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12CBC-2923-44B5-AF72-CEF03FDF6248}" type="slidenum">
              <a:rPr lang="en-US" smtClean="0"/>
              <a:pPr/>
              <a:t>‹#›</a:t>
            </a:fld>
            <a:endParaRPr lang="en-US"/>
          </a:p>
        </p:txBody>
      </p:sp>
    </p:spTree>
    <p:extLst>
      <p:ext uri="{BB962C8B-B14F-4D97-AF65-F5344CB8AC3E}">
        <p14:creationId xmlns:p14="http://schemas.microsoft.com/office/powerpoint/2010/main" val="1617380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93770" y="8206745"/>
            <a:ext cx="44165520" cy="13693138"/>
          </a:xfrm>
        </p:spPr>
        <p:txBody>
          <a:bodyPr anchor="b"/>
          <a:lstStyle>
            <a:lvl1pPr>
              <a:defRPr sz="25200"/>
            </a:lvl1pPr>
          </a:lstStyle>
          <a:p>
            <a:r>
              <a:rPr lang="en-US"/>
              <a:t>Click to edit Master title style</a:t>
            </a:r>
            <a:endParaRPr lang="en-US" dirty="0"/>
          </a:p>
        </p:txBody>
      </p:sp>
      <p:sp>
        <p:nvSpPr>
          <p:cNvPr id="3" name="Text Placeholder 2"/>
          <p:cNvSpPr>
            <a:spLocks noGrp="1"/>
          </p:cNvSpPr>
          <p:nvPr>
            <p:ph type="body" idx="1"/>
          </p:nvPr>
        </p:nvSpPr>
        <p:spPr>
          <a:xfrm>
            <a:off x="3493770" y="22029425"/>
            <a:ext cx="44165520" cy="7200898"/>
          </a:xfrm>
        </p:spPr>
        <p:txBody>
          <a:bodyPr/>
          <a:lstStyle>
            <a:lvl1pPr marL="0" indent="0">
              <a:buNone/>
              <a:defRPr sz="10080">
                <a:solidFill>
                  <a:schemeClr val="tx1">
                    <a:tint val="75000"/>
                  </a:schemeClr>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E261A22-1E80-4A7E-9623-9EF5A0736851}" type="datetimeFigureOut">
              <a:rPr lang="en-US" smtClean="0"/>
              <a:pPr/>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12CBC-2923-44B5-AF72-CEF03FDF6248}" type="slidenum">
              <a:rPr lang="en-US" smtClean="0"/>
              <a:pPr/>
              <a:t>‹#›</a:t>
            </a:fld>
            <a:endParaRPr lang="en-US"/>
          </a:p>
        </p:txBody>
      </p:sp>
    </p:spTree>
    <p:extLst>
      <p:ext uri="{BB962C8B-B14F-4D97-AF65-F5344CB8AC3E}">
        <p14:creationId xmlns:p14="http://schemas.microsoft.com/office/powerpoint/2010/main" val="4186533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520440" y="8763000"/>
            <a:ext cx="2176272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5923240" y="8763000"/>
            <a:ext cx="2176272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261A22-1E80-4A7E-9623-9EF5A0736851}" type="datetimeFigureOut">
              <a:rPr lang="en-US" smtClean="0"/>
              <a:pPr/>
              <a:t>11/14/2017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912CBC-2923-44B5-AF72-CEF03FDF6248}" type="slidenum">
              <a:rPr lang="en-US" smtClean="0"/>
              <a:pPr/>
              <a:t>‹#›</a:t>
            </a:fld>
            <a:endParaRPr lang="en-US"/>
          </a:p>
        </p:txBody>
      </p:sp>
    </p:spTree>
    <p:extLst>
      <p:ext uri="{BB962C8B-B14F-4D97-AF65-F5344CB8AC3E}">
        <p14:creationId xmlns:p14="http://schemas.microsoft.com/office/powerpoint/2010/main" val="850432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7110" y="1752603"/>
            <a:ext cx="4416552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527112" y="8069582"/>
            <a:ext cx="21662705"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Edit Master text styles</a:t>
            </a:r>
          </a:p>
        </p:txBody>
      </p:sp>
      <p:sp>
        <p:nvSpPr>
          <p:cNvPr id="4" name="Content Placeholder 3"/>
          <p:cNvSpPr>
            <a:spLocks noGrp="1"/>
          </p:cNvSpPr>
          <p:nvPr>
            <p:ph sz="half" idx="2"/>
          </p:nvPr>
        </p:nvSpPr>
        <p:spPr>
          <a:xfrm>
            <a:off x="3527112" y="12024360"/>
            <a:ext cx="21662705"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5923240" y="8069582"/>
            <a:ext cx="21769390"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Edit Master text styles</a:t>
            </a:r>
          </a:p>
        </p:txBody>
      </p:sp>
      <p:sp>
        <p:nvSpPr>
          <p:cNvPr id="6" name="Content Placeholder 5"/>
          <p:cNvSpPr>
            <a:spLocks noGrp="1"/>
          </p:cNvSpPr>
          <p:nvPr>
            <p:ph sz="quarter" idx="4"/>
          </p:nvPr>
        </p:nvSpPr>
        <p:spPr>
          <a:xfrm>
            <a:off x="25923240" y="12024360"/>
            <a:ext cx="21769390"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261A22-1E80-4A7E-9623-9EF5A0736851}" type="datetimeFigureOut">
              <a:rPr lang="en-US" smtClean="0"/>
              <a:pPr/>
              <a:t>11/14/2017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912CBC-2923-44B5-AF72-CEF03FDF6248}" type="slidenum">
              <a:rPr lang="en-US" smtClean="0"/>
              <a:pPr/>
              <a:t>‹#›</a:t>
            </a:fld>
            <a:endParaRPr lang="en-US"/>
          </a:p>
        </p:txBody>
      </p:sp>
    </p:spTree>
    <p:extLst>
      <p:ext uri="{BB962C8B-B14F-4D97-AF65-F5344CB8AC3E}">
        <p14:creationId xmlns:p14="http://schemas.microsoft.com/office/powerpoint/2010/main" val="1265461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261A22-1E80-4A7E-9623-9EF5A0736851}" type="datetimeFigureOut">
              <a:rPr lang="en-US" smtClean="0"/>
              <a:pPr/>
              <a:t>11/14/2017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912CBC-2923-44B5-AF72-CEF03FDF6248}" type="slidenum">
              <a:rPr lang="en-US" smtClean="0"/>
              <a:pPr/>
              <a:t>‹#›</a:t>
            </a:fld>
            <a:endParaRPr lang="en-US"/>
          </a:p>
        </p:txBody>
      </p:sp>
    </p:spTree>
    <p:extLst>
      <p:ext uri="{BB962C8B-B14F-4D97-AF65-F5344CB8AC3E}">
        <p14:creationId xmlns:p14="http://schemas.microsoft.com/office/powerpoint/2010/main" val="2173344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261A22-1E80-4A7E-9623-9EF5A0736851}" type="datetimeFigureOut">
              <a:rPr lang="en-US" smtClean="0"/>
              <a:pPr/>
              <a:t>11/14/2017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912CBC-2923-44B5-AF72-CEF03FDF6248}" type="slidenum">
              <a:rPr lang="en-US" smtClean="0"/>
              <a:pPr/>
              <a:t>‹#›</a:t>
            </a:fld>
            <a:endParaRPr lang="en-US"/>
          </a:p>
        </p:txBody>
      </p:sp>
    </p:spTree>
    <p:extLst>
      <p:ext uri="{BB962C8B-B14F-4D97-AF65-F5344CB8AC3E}">
        <p14:creationId xmlns:p14="http://schemas.microsoft.com/office/powerpoint/2010/main" val="2366607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2194560"/>
            <a:ext cx="16515395" cy="7680960"/>
          </a:xfrm>
        </p:spPr>
        <p:txBody>
          <a:bodyPr anchor="b"/>
          <a:lstStyle>
            <a:lvl1pPr>
              <a:defRPr sz="13440"/>
            </a:lvl1pPr>
          </a:lstStyle>
          <a:p>
            <a:r>
              <a:rPr lang="en-US"/>
              <a:t>Click to edit Master title style</a:t>
            </a:r>
            <a:endParaRPr lang="en-US" dirty="0"/>
          </a:p>
        </p:txBody>
      </p:sp>
      <p:sp>
        <p:nvSpPr>
          <p:cNvPr id="3" name="Content Placeholder 2"/>
          <p:cNvSpPr>
            <a:spLocks noGrp="1"/>
          </p:cNvSpPr>
          <p:nvPr>
            <p:ph idx="1"/>
          </p:nvPr>
        </p:nvSpPr>
        <p:spPr>
          <a:xfrm>
            <a:off x="21769390" y="4739642"/>
            <a:ext cx="25923240" cy="23393400"/>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527112" y="9875520"/>
            <a:ext cx="16515395"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Edit Master text styles</a:t>
            </a:r>
          </a:p>
        </p:txBody>
      </p:sp>
      <p:sp>
        <p:nvSpPr>
          <p:cNvPr id="5" name="Date Placeholder 4"/>
          <p:cNvSpPr>
            <a:spLocks noGrp="1"/>
          </p:cNvSpPr>
          <p:nvPr>
            <p:ph type="dt" sz="half" idx="10"/>
          </p:nvPr>
        </p:nvSpPr>
        <p:spPr/>
        <p:txBody>
          <a:bodyPr/>
          <a:lstStyle/>
          <a:p>
            <a:fld id="{2E261A22-1E80-4A7E-9623-9EF5A0736851}" type="datetimeFigureOut">
              <a:rPr lang="en-US" smtClean="0"/>
              <a:pPr/>
              <a:t>11/14/2017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912CBC-2923-44B5-AF72-CEF03FDF6248}" type="slidenum">
              <a:rPr lang="en-US" smtClean="0"/>
              <a:pPr/>
              <a:t>‹#›</a:t>
            </a:fld>
            <a:endParaRPr lang="en-US"/>
          </a:p>
        </p:txBody>
      </p:sp>
    </p:spTree>
    <p:extLst>
      <p:ext uri="{BB962C8B-B14F-4D97-AF65-F5344CB8AC3E}">
        <p14:creationId xmlns:p14="http://schemas.microsoft.com/office/powerpoint/2010/main" val="62466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2194560"/>
            <a:ext cx="16515395" cy="7680960"/>
          </a:xfrm>
        </p:spPr>
        <p:txBody>
          <a:bodyPr anchor="b"/>
          <a:lstStyle>
            <a:lvl1pP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21769390" y="4739642"/>
            <a:ext cx="25923240" cy="23393400"/>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a:t>Click icon to add picture</a:t>
            </a:r>
            <a:endParaRPr lang="en-US" dirty="0"/>
          </a:p>
        </p:txBody>
      </p:sp>
      <p:sp>
        <p:nvSpPr>
          <p:cNvPr id="4" name="Text Placeholder 3"/>
          <p:cNvSpPr>
            <a:spLocks noGrp="1"/>
          </p:cNvSpPr>
          <p:nvPr>
            <p:ph type="body" sz="half" idx="2"/>
          </p:nvPr>
        </p:nvSpPr>
        <p:spPr>
          <a:xfrm>
            <a:off x="3527112" y="9875520"/>
            <a:ext cx="16515395"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Edit Master text styles</a:t>
            </a:r>
          </a:p>
        </p:txBody>
      </p:sp>
      <p:sp>
        <p:nvSpPr>
          <p:cNvPr id="5" name="Date Placeholder 4"/>
          <p:cNvSpPr>
            <a:spLocks noGrp="1"/>
          </p:cNvSpPr>
          <p:nvPr>
            <p:ph type="dt" sz="half" idx="10"/>
          </p:nvPr>
        </p:nvSpPr>
        <p:spPr/>
        <p:txBody>
          <a:bodyPr/>
          <a:lstStyle/>
          <a:p>
            <a:fld id="{2E261A22-1E80-4A7E-9623-9EF5A0736851}" type="datetimeFigureOut">
              <a:rPr lang="en-US" smtClean="0"/>
              <a:pPr/>
              <a:t>11/14/2017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912CBC-2923-44B5-AF72-CEF03FDF6248}" type="slidenum">
              <a:rPr lang="en-US" smtClean="0"/>
              <a:pPr/>
              <a:t>‹#›</a:t>
            </a:fld>
            <a:endParaRPr lang="en-US"/>
          </a:p>
        </p:txBody>
      </p:sp>
    </p:spTree>
    <p:extLst>
      <p:ext uri="{BB962C8B-B14F-4D97-AF65-F5344CB8AC3E}">
        <p14:creationId xmlns:p14="http://schemas.microsoft.com/office/powerpoint/2010/main" val="4137632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1752603"/>
            <a:ext cx="4416552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520440" y="8763000"/>
            <a:ext cx="4416552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520440" y="30510482"/>
            <a:ext cx="11521440" cy="1752600"/>
          </a:xfrm>
          <a:prstGeom prst="rect">
            <a:avLst/>
          </a:prstGeom>
        </p:spPr>
        <p:txBody>
          <a:bodyPr vert="horz" lIns="91440" tIns="45720" rIns="91440" bIns="45720" rtlCol="0" anchor="ctr"/>
          <a:lstStyle>
            <a:lvl1pPr algn="l">
              <a:defRPr sz="5040">
                <a:solidFill>
                  <a:schemeClr val="tx1">
                    <a:tint val="75000"/>
                  </a:schemeClr>
                </a:solidFill>
              </a:defRPr>
            </a:lvl1pPr>
          </a:lstStyle>
          <a:p>
            <a:fld id="{2E261A22-1E80-4A7E-9623-9EF5A0736851}" type="datetimeFigureOut">
              <a:rPr lang="en-US" smtClean="0"/>
              <a:pPr/>
              <a:t>11/14/2017</a:t>
            </a:fld>
            <a:endParaRPr lang="en-US"/>
          </a:p>
        </p:txBody>
      </p:sp>
      <p:sp>
        <p:nvSpPr>
          <p:cNvPr id="5" name="Footer Placeholder 4"/>
          <p:cNvSpPr>
            <a:spLocks noGrp="1"/>
          </p:cNvSpPr>
          <p:nvPr>
            <p:ph type="ftr" sz="quarter" idx="3"/>
          </p:nvPr>
        </p:nvSpPr>
        <p:spPr>
          <a:xfrm>
            <a:off x="16962120" y="30510482"/>
            <a:ext cx="17282160" cy="1752600"/>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164520" y="30510482"/>
            <a:ext cx="11521440" cy="1752600"/>
          </a:xfrm>
          <a:prstGeom prst="rect">
            <a:avLst/>
          </a:prstGeom>
        </p:spPr>
        <p:txBody>
          <a:bodyPr vert="horz" lIns="91440" tIns="45720" rIns="91440" bIns="45720" rtlCol="0" anchor="ctr"/>
          <a:lstStyle>
            <a:lvl1pPr algn="r">
              <a:defRPr sz="5040">
                <a:solidFill>
                  <a:schemeClr val="tx1">
                    <a:tint val="75000"/>
                  </a:schemeClr>
                </a:solidFill>
              </a:defRPr>
            </a:lvl1pPr>
          </a:lstStyle>
          <a:p>
            <a:fld id="{3B912CBC-2923-44B5-AF72-CEF03FDF6248}" type="slidenum">
              <a:rPr lang="en-US" smtClean="0"/>
              <a:pPr/>
              <a:t>‹#›</a:t>
            </a:fld>
            <a:endParaRPr lang="en-US"/>
          </a:p>
        </p:txBody>
      </p:sp>
    </p:spTree>
    <p:extLst>
      <p:ext uri="{BB962C8B-B14F-4D97-AF65-F5344CB8AC3E}">
        <p14:creationId xmlns:p14="http://schemas.microsoft.com/office/powerpoint/2010/main" val="2665887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9408540" y="4024178"/>
            <a:ext cx="10883460" cy="26362152"/>
          </a:xfrm>
          <a:prstGeom prst="rect">
            <a:avLst/>
          </a:prstGeom>
          <a:solidFill>
            <a:srgbClr val="ECE6EF"/>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0" tIns="914400" rIns="914400" bIns="914400" rtlCol="0" anchor="t" anchorCtr="0">
            <a:normAutofit/>
          </a:bodyPr>
          <a:lstStyle/>
          <a:p>
            <a:pPr>
              <a:lnSpc>
                <a:spcPct val="110000"/>
              </a:lnSpc>
            </a:pPr>
            <a:r>
              <a:rPr lang="en-US" sz="6000" b="1" dirty="0">
                <a:solidFill>
                  <a:schemeClr val="tx1"/>
                </a:solidFill>
                <a:latin typeface="Trebuchet MS" panose="020B0603020202020204" pitchFamily="34" charset="0"/>
              </a:rPr>
              <a:t>Results</a:t>
            </a:r>
          </a:p>
          <a:p>
            <a:pPr>
              <a:lnSpc>
                <a:spcPct val="110000"/>
              </a:lnSpc>
            </a:pPr>
            <a:r>
              <a:rPr lang="en-CA" sz="3800" dirty="0">
                <a:solidFill>
                  <a:schemeClr val="tx1"/>
                </a:solidFill>
                <a:latin typeface="Trebuchet MS" panose="020B0603020202020204" pitchFamily="34" charset="0"/>
              </a:rPr>
              <a:t>Access to care, though not a direct measure of SMS, was valued as a foundational aspect of all PC. </a:t>
            </a:r>
          </a:p>
          <a:p>
            <a:pPr>
              <a:lnSpc>
                <a:spcPct val="110000"/>
              </a:lnSpc>
            </a:pPr>
            <a:endParaRPr lang="en-CA" sz="3800" dirty="0">
              <a:solidFill>
                <a:schemeClr val="tx1"/>
              </a:solidFill>
              <a:latin typeface="Trebuchet MS" panose="020B0603020202020204" pitchFamily="34" charset="0"/>
            </a:endParaRPr>
          </a:p>
          <a:p>
            <a:pPr>
              <a:lnSpc>
                <a:spcPct val="110000"/>
              </a:lnSpc>
            </a:pPr>
            <a:r>
              <a:rPr lang="en-CA" sz="3800" dirty="0">
                <a:solidFill>
                  <a:schemeClr val="tx1"/>
                </a:solidFill>
                <a:latin typeface="Trebuchet MS" panose="020B0603020202020204" pitchFamily="34" charset="0"/>
              </a:rPr>
              <a:t>Patients felt that the following aspects of PC would better enable them to manage their health and should thus be reported back to the public: patient-</a:t>
            </a:r>
            <a:r>
              <a:rPr lang="en-CA" sz="3800" dirty="0" err="1">
                <a:solidFill>
                  <a:schemeClr val="tx1"/>
                </a:solidFill>
                <a:latin typeface="Trebuchet MS" panose="020B0603020202020204" pitchFamily="34" charset="0"/>
              </a:rPr>
              <a:t>centredness</a:t>
            </a:r>
            <a:r>
              <a:rPr lang="en-CA" sz="3800" dirty="0">
                <a:solidFill>
                  <a:schemeClr val="tx1"/>
                </a:solidFill>
                <a:latin typeface="Trebuchet MS" panose="020B0603020202020204" pitchFamily="34" charset="0"/>
              </a:rPr>
              <a:t> and whole-person care, care beyond the office visit, and access to personal health records.</a:t>
            </a:r>
          </a:p>
          <a:p>
            <a:pPr>
              <a:lnSpc>
                <a:spcPct val="110000"/>
              </a:lnSpc>
            </a:pPr>
            <a:endParaRPr lang="en-CA" sz="3800" dirty="0">
              <a:solidFill>
                <a:schemeClr val="tx1"/>
              </a:solidFill>
              <a:latin typeface="Trebuchet MS" panose="020B0603020202020204" pitchFamily="34" charset="0"/>
            </a:endParaRPr>
          </a:p>
          <a:p>
            <a:pPr>
              <a:lnSpc>
                <a:spcPct val="110000"/>
              </a:lnSpc>
            </a:pPr>
            <a:r>
              <a:rPr lang="en-US" sz="3800" dirty="0">
                <a:solidFill>
                  <a:schemeClr val="tx1"/>
                </a:solidFill>
                <a:latin typeface="Trebuchet MS" panose="020B0603020202020204" pitchFamily="34" charset="0"/>
              </a:rPr>
              <a:t>There was debate about the value of some current measures of SMS in primary care such as healthy diet counselling. Some felt this was appropriate, as providers have a responsibility to facilitate healthy lifestyles. Others felt that professionals in the broader PHC setting (e.g. dieticians and nutritionists) can provide this service.</a:t>
            </a:r>
          </a:p>
          <a:p>
            <a:pPr>
              <a:lnSpc>
                <a:spcPct val="110000"/>
              </a:lnSpc>
            </a:pPr>
            <a:endParaRPr lang="en-US" sz="3800" dirty="0">
              <a:solidFill>
                <a:schemeClr val="tx1"/>
              </a:solidFill>
              <a:latin typeface="Trebuchet MS" panose="020B0603020202020204" pitchFamily="34" charset="0"/>
            </a:endParaRPr>
          </a:p>
          <a:p>
            <a:pPr>
              <a:lnSpc>
                <a:spcPct val="110000"/>
              </a:lnSpc>
            </a:pPr>
            <a:r>
              <a:rPr lang="en-US" sz="6000" b="1" dirty="0">
                <a:solidFill>
                  <a:schemeClr val="tx1"/>
                </a:solidFill>
                <a:latin typeface="Trebuchet MS" panose="020B0603020202020204" pitchFamily="34" charset="0"/>
              </a:rPr>
              <a:t>Conclusions</a:t>
            </a:r>
          </a:p>
          <a:p>
            <a:pPr>
              <a:lnSpc>
                <a:spcPct val="114000"/>
              </a:lnSpc>
            </a:pPr>
            <a:r>
              <a:rPr lang="en-US" sz="3800" dirty="0">
                <a:solidFill>
                  <a:schemeClr val="tx1"/>
                </a:solidFill>
                <a:latin typeface="Trebuchet MS" panose="020B0603020202020204" pitchFamily="34" charset="0"/>
              </a:rPr>
              <a:t>Findings from this work will be taken into developmental consideration for the TRANSFORMATION PC performance measurement and reporting framework. </a:t>
            </a:r>
          </a:p>
          <a:p>
            <a:pPr>
              <a:lnSpc>
                <a:spcPct val="114000"/>
              </a:lnSpc>
            </a:pPr>
            <a:r>
              <a:rPr lang="en-US" sz="3800" dirty="0">
                <a:solidFill>
                  <a:schemeClr val="tx1"/>
                </a:solidFill>
                <a:latin typeface="Trebuchet MS" panose="020B0603020202020204" pitchFamily="34" charset="0"/>
              </a:rPr>
              <a:t> </a:t>
            </a:r>
          </a:p>
          <a:p>
            <a:pPr>
              <a:lnSpc>
                <a:spcPct val="114000"/>
              </a:lnSpc>
            </a:pPr>
            <a:r>
              <a:rPr lang="en-US" sz="6000" b="1" dirty="0">
                <a:solidFill>
                  <a:schemeClr val="tx1"/>
                </a:solidFill>
                <a:latin typeface="Trebuchet MS" panose="020B0603020202020204" pitchFamily="34" charset="0"/>
              </a:rPr>
              <a:t>Acknowledgements</a:t>
            </a:r>
          </a:p>
          <a:p>
            <a:pPr>
              <a:lnSpc>
                <a:spcPct val="114000"/>
              </a:lnSpc>
            </a:pPr>
            <a:r>
              <a:rPr lang="en-US" sz="3800" dirty="0">
                <a:solidFill>
                  <a:schemeClr val="tx1"/>
                </a:solidFill>
                <a:latin typeface="Trebuchet MS" panose="020B0603020202020204" pitchFamily="34" charset="0"/>
              </a:rPr>
              <a:t>This work is funded by:</a:t>
            </a:r>
          </a:p>
        </p:txBody>
      </p:sp>
      <p:sp>
        <p:nvSpPr>
          <p:cNvPr id="8" name="Rectangle 7"/>
          <p:cNvSpPr/>
          <p:nvPr/>
        </p:nvSpPr>
        <p:spPr>
          <a:xfrm>
            <a:off x="914399" y="3886200"/>
            <a:ext cx="10629901" cy="26362152"/>
          </a:xfrm>
          <a:prstGeom prst="rect">
            <a:avLst/>
          </a:prstGeom>
          <a:solidFill>
            <a:srgbClr val="ECE6EF"/>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0" tIns="914400" rIns="914400" bIns="914400" rtlCol="0" anchor="t">
            <a:normAutofit fontScale="32500" lnSpcReduction="20000"/>
          </a:bodyPr>
          <a:lstStyle/>
          <a:p>
            <a:pPr>
              <a:lnSpc>
                <a:spcPct val="124000"/>
              </a:lnSpc>
            </a:pPr>
            <a:r>
              <a:rPr lang="en-US" sz="18500" b="1" dirty="0">
                <a:solidFill>
                  <a:schemeClr val="tx1"/>
                </a:solidFill>
                <a:latin typeface="Trebuchet MS" panose="020B0603020202020204" pitchFamily="34" charset="0"/>
              </a:rPr>
              <a:t>Background</a:t>
            </a:r>
          </a:p>
          <a:p>
            <a:pPr>
              <a:lnSpc>
                <a:spcPct val="124000"/>
              </a:lnSpc>
            </a:pPr>
            <a:r>
              <a:rPr lang="en-US" sz="11700" dirty="0">
                <a:solidFill>
                  <a:schemeClr val="tx1"/>
                </a:solidFill>
                <a:latin typeface="Trebuchet MS" panose="020B0603020202020204" pitchFamily="34" charset="0"/>
              </a:rPr>
              <a:t>As performance measurement and reporting increases in primary care (PC), it is important to understand patients’ perspectives on what information they value being reported back to them. Self-management support (SMS), a key dimension of primary care performance, empowers patients to maintain wellness and manage illness.</a:t>
            </a:r>
          </a:p>
          <a:p>
            <a:pPr>
              <a:lnSpc>
                <a:spcPct val="124000"/>
              </a:lnSpc>
            </a:pPr>
            <a:endParaRPr lang="en-US" sz="4300" dirty="0">
              <a:solidFill>
                <a:schemeClr val="tx1"/>
              </a:solidFill>
              <a:latin typeface="Trebuchet MS" panose="020B0603020202020204" pitchFamily="34" charset="0"/>
            </a:endParaRPr>
          </a:p>
          <a:p>
            <a:pPr>
              <a:lnSpc>
                <a:spcPct val="124000"/>
              </a:lnSpc>
            </a:pPr>
            <a:r>
              <a:rPr lang="en-US" sz="11700" b="1" dirty="0">
                <a:solidFill>
                  <a:schemeClr val="tx1"/>
                </a:solidFill>
                <a:latin typeface="Trebuchet MS" panose="020B0603020202020204" pitchFamily="34" charset="0"/>
              </a:rPr>
              <a:t>Objective:</a:t>
            </a:r>
          </a:p>
          <a:p>
            <a:pPr>
              <a:lnSpc>
                <a:spcPct val="124000"/>
              </a:lnSpc>
            </a:pPr>
            <a:r>
              <a:rPr lang="en-US" sz="11700" dirty="0">
                <a:solidFill>
                  <a:schemeClr val="tx1"/>
                </a:solidFill>
                <a:latin typeface="Trebuchet MS" panose="020B0603020202020204" pitchFamily="34" charset="0"/>
              </a:rPr>
              <a:t>In the context of a larger study investigating patient’s perspectives on the value of PC performance reports, we sought to elucidate the findings specific to SMS. </a:t>
            </a:r>
          </a:p>
          <a:p>
            <a:pPr>
              <a:lnSpc>
                <a:spcPct val="124000"/>
              </a:lnSpc>
            </a:pPr>
            <a:endParaRPr lang="en-US" sz="11700" dirty="0">
              <a:solidFill>
                <a:schemeClr val="tx1"/>
              </a:solidFill>
              <a:latin typeface="Trebuchet MS" panose="020B0603020202020204" pitchFamily="34" charset="0"/>
            </a:endParaRPr>
          </a:p>
          <a:p>
            <a:pPr>
              <a:lnSpc>
                <a:spcPct val="124000"/>
              </a:lnSpc>
            </a:pPr>
            <a:r>
              <a:rPr lang="en-US" sz="18500" b="1" dirty="0">
                <a:solidFill>
                  <a:schemeClr val="tx1"/>
                </a:solidFill>
                <a:latin typeface="Trebuchet MS" panose="020B0603020202020204" pitchFamily="34" charset="0"/>
              </a:rPr>
              <a:t>Methods</a:t>
            </a:r>
          </a:p>
          <a:p>
            <a:pPr>
              <a:lnSpc>
                <a:spcPct val="124000"/>
              </a:lnSpc>
            </a:pPr>
            <a:r>
              <a:rPr lang="en-US" sz="11700" dirty="0">
                <a:solidFill>
                  <a:schemeClr val="tx1"/>
                </a:solidFill>
                <a:latin typeface="Trebuchet MS" panose="020B0603020202020204" pitchFamily="34" charset="0"/>
              </a:rPr>
              <a:t>Six day-long deliberative dialogue sessions were held in 3 regions in Canada: British Columbia, Ontario, and Nova Scotia.  </a:t>
            </a:r>
          </a:p>
          <a:p>
            <a:pPr>
              <a:lnSpc>
                <a:spcPct val="124000"/>
              </a:lnSpc>
            </a:pPr>
            <a:endParaRPr lang="en-US" sz="11700" dirty="0">
              <a:solidFill>
                <a:schemeClr val="tx1"/>
              </a:solidFill>
              <a:latin typeface="Trebuchet MS" panose="020B0603020202020204" pitchFamily="34" charset="0"/>
            </a:endParaRPr>
          </a:p>
          <a:p>
            <a:pPr>
              <a:lnSpc>
                <a:spcPct val="124000"/>
              </a:lnSpc>
            </a:pPr>
            <a:r>
              <a:rPr lang="en-US" sz="11700" dirty="0">
                <a:solidFill>
                  <a:schemeClr val="tx1"/>
                </a:solidFill>
                <a:latin typeface="Trebuchet MS" panose="020B0603020202020204" pitchFamily="34" charset="0"/>
              </a:rPr>
              <a:t>Participants (n=56) included English or French speaking adult patients, with no chronic conditions </a:t>
            </a:r>
            <a:r>
              <a:rPr lang="en-CA" sz="11700" dirty="0">
                <a:solidFill>
                  <a:schemeClr val="tx1"/>
                </a:solidFill>
                <a:latin typeface="Trebuchet MS" panose="020B0603020202020204" pitchFamily="34" charset="0"/>
              </a:rPr>
              <a:t>and with 3 or more chronic conditions, </a:t>
            </a:r>
            <a:r>
              <a:rPr lang="en-US" sz="11700" dirty="0">
                <a:solidFill>
                  <a:schemeClr val="tx1"/>
                </a:solidFill>
                <a:latin typeface="Trebuchet MS" panose="020B0603020202020204" pitchFamily="34" charset="0"/>
              </a:rPr>
              <a:t>recruited from PC waiting rooms. Participants were introduced to concepts of PC</a:t>
            </a:r>
          </a:p>
          <a:p>
            <a:pPr>
              <a:lnSpc>
                <a:spcPct val="124000"/>
              </a:lnSpc>
            </a:pPr>
            <a:r>
              <a:rPr lang="en-US" sz="11700" dirty="0">
                <a:solidFill>
                  <a:schemeClr val="tx1"/>
                </a:solidFill>
                <a:latin typeface="Trebuchet MS" panose="020B0603020202020204" pitchFamily="34" charset="0"/>
              </a:rPr>
              <a:t>performance measurement and were asked to explore which PC performance indicators would be most useful to publicly report. </a:t>
            </a:r>
          </a:p>
          <a:p>
            <a:pPr>
              <a:lnSpc>
                <a:spcPct val="124000"/>
              </a:lnSpc>
            </a:pPr>
            <a:endParaRPr lang="en-US" sz="11700" dirty="0">
              <a:solidFill>
                <a:schemeClr val="tx1"/>
              </a:solidFill>
              <a:latin typeface="Trebuchet MS" panose="020B0603020202020204" pitchFamily="34" charset="0"/>
            </a:endParaRPr>
          </a:p>
          <a:p>
            <a:pPr>
              <a:lnSpc>
                <a:spcPct val="124000"/>
              </a:lnSpc>
            </a:pPr>
            <a:r>
              <a:rPr lang="en-US" sz="11700" dirty="0">
                <a:solidFill>
                  <a:schemeClr val="tx1"/>
                </a:solidFill>
                <a:latin typeface="Trebuchet MS" panose="020B0603020202020204" pitchFamily="34" charset="0"/>
              </a:rPr>
              <a:t>Session transcripts were reviewed and coded for themes relating to SMS. Emerging themes were discussed with the research team to iteratively interpret the findings. </a:t>
            </a:r>
          </a:p>
        </p:txBody>
      </p:sp>
      <p:sp>
        <p:nvSpPr>
          <p:cNvPr id="4" name="TextBox 3"/>
          <p:cNvSpPr txBox="1"/>
          <p:nvPr/>
        </p:nvSpPr>
        <p:spPr>
          <a:xfrm>
            <a:off x="13002042" y="1071133"/>
            <a:ext cx="26995582" cy="2470471"/>
          </a:xfrm>
          <a:prstGeom prst="rect">
            <a:avLst/>
          </a:prstGeom>
          <a:noFill/>
        </p:spPr>
        <p:txBody>
          <a:bodyPr wrap="square" rtlCol="0">
            <a:normAutofit fontScale="92500" lnSpcReduction="20000"/>
          </a:bodyPr>
          <a:lstStyle/>
          <a:p>
            <a:pPr algn="ctr"/>
            <a:r>
              <a:rPr lang="en-US" sz="9600" b="1" dirty="0">
                <a:latin typeface="Trebuchet MS" panose="020B0603020202020204" pitchFamily="34" charset="0"/>
              </a:rPr>
              <a:t>Public Reporting of Performance Indicators of Self-Management Support (SMS) in Primary Care</a:t>
            </a:r>
          </a:p>
        </p:txBody>
      </p:sp>
      <p:sp>
        <p:nvSpPr>
          <p:cNvPr id="5" name="Rectangle 4"/>
          <p:cNvSpPr/>
          <p:nvPr/>
        </p:nvSpPr>
        <p:spPr>
          <a:xfrm>
            <a:off x="914400" y="3886200"/>
            <a:ext cx="49377600" cy="228600"/>
          </a:xfrm>
          <a:prstGeom prst="rect">
            <a:avLst/>
          </a:prstGeom>
          <a:solidFill>
            <a:srgbClr val="702A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914400" y="30175200"/>
            <a:ext cx="49377600" cy="228600"/>
          </a:xfrm>
          <a:prstGeom prst="rect">
            <a:avLst/>
          </a:prstGeom>
          <a:solidFill>
            <a:srgbClr val="702A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914400" y="31089600"/>
            <a:ext cx="34966656" cy="1015663"/>
          </a:xfrm>
          <a:prstGeom prst="rect">
            <a:avLst/>
          </a:prstGeom>
          <a:noFill/>
        </p:spPr>
        <p:txBody>
          <a:bodyPr wrap="square" rtlCol="0">
            <a:spAutoFit/>
          </a:bodyPr>
          <a:lstStyle/>
          <a:p>
            <a:r>
              <a:rPr lang="en-US" sz="6000" b="1" dirty="0">
                <a:solidFill>
                  <a:srgbClr val="702A82"/>
                </a:solidFill>
                <a:latin typeface="Trebuchet MS" panose="020B0603020202020204" pitchFamily="34" charset="0"/>
              </a:rPr>
              <a:t>MEASURING AND IMPROVING THE PERFORMANCE OF PRIMARY HEALTH CARE IN CANADA</a:t>
            </a:r>
          </a:p>
        </p:txBody>
      </p:sp>
      <p:sp>
        <p:nvSpPr>
          <p:cNvPr id="2" name="TextBox 1"/>
          <p:cNvSpPr txBox="1"/>
          <p:nvPr/>
        </p:nvSpPr>
        <p:spPr>
          <a:xfrm>
            <a:off x="39666041" y="914400"/>
            <a:ext cx="10625959" cy="2400657"/>
          </a:xfrm>
          <a:prstGeom prst="rect">
            <a:avLst/>
          </a:prstGeom>
          <a:noFill/>
        </p:spPr>
        <p:txBody>
          <a:bodyPr wrap="square" rtlCol="0">
            <a:spAutoFit/>
          </a:bodyPr>
          <a:lstStyle/>
          <a:p>
            <a:pPr algn="r">
              <a:lnSpc>
                <a:spcPct val="125000"/>
              </a:lnSpc>
            </a:pPr>
            <a:r>
              <a:rPr lang="en-US" sz="4000" dirty="0">
                <a:latin typeface="Trebuchet MS" panose="020B0603020202020204" pitchFamily="34" charset="0"/>
              </a:rPr>
              <a:t>Yung-En Chung, Julie Abelson, Sabrina T. Wong, Julia Langton, Sharon Johnston</a:t>
            </a:r>
          </a:p>
          <a:p>
            <a:pPr algn="r">
              <a:lnSpc>
                <a:spcPct val="125000"/>
              </a:lnSpc>
            </a:pPr>
            <a:r>
              <a:rPr lang="en-US" sz="4000" dirty="0">
                <a:latin typeface="Trebuchet MS" panose="020B0603020202020204" pitchFamily="34" charset="0"/>
              </a:rPr>
              <a:t>Contact: ychung@bruyere.org</a:t>
            </a:r>
          </a:p>
        </p:txBody>
      </p:sp>
      <p:pic>
        <p:nvPicPr>
          <p:cNvPr id="9" name="Picture 8"/>
          <p:cNvPicPr>
            <a:picLocks noChangeAspect="1"/>
          </p:cNvPicPr>
          <p:nvPr/>
        </p:nvPicPr>
        <p:blipFill>
          <a:blip r:embed="rId2" cstate="print"/>
          <a:stretch>
            <a:fillRect/>
          </a:stretch>
        </p:blipFill>
        <p:spPr>
          <a:xfrm>
            <a:off x="36210240" y="30839263"/>
            <a:ext cx="4376250" cy="1361250"/>
          </a:xfrm>
          <a:prstGeom prst="rect">
            <a:avLst/>
          </a:prstGeom>
        </p:spPr>
      </p:pic>
      <p:pic>
        <p:nvPicPr>
          <p:cNvPr id="13" name="Picture 12"/>
          <p:cNvPicPr>
            <a:picLocks noChangeAspect="1"/>
          </p:cNvPicPr>
          <p:nvPr/>
        </p:nvPicPr>
        <p:blipFill>
          <a:blip r:embed="rId3" cstate="print"/>
          <a:stretch>
            <a:fillRect/>
          </a:stretch>
        </p:blipFill>
        <p:spPr>
          <a:xfrm>
            <a:off x="45645749" y="31123380"/>
            <a:ext cx="4646251" cy="1361250"/>
          </a:xfrm>
          <a:prstGeom prst="rect">
            <a:avLst/>
          </a:prstGeom>
        </p:spPr>
      </p:pic>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504616" y="31089600"/>
            <a:ext cx="3270997" cy="1143000"/>
          </a:xfrm>
          <a:prstGeom prst="rect">
            <a:avLst/>
          </a:prstGeom>
        </p:spPr>
      </p:pic>
      <p:pic>
        <p:nvPicPr>
          <p:cNvPr id="15" name="Picture 14"/>
          <p:cNvPicPr>
            <a:picLocks noChangeAspect="1"/>
          </p:cNvPicPr>
          <p:nvPr/>
        </p:nvPicPr>
        <p:blipFill>
          <a:blip r:embed="rId5" cstate="print"/>
          <a:stretch>
            <a:fillRect/>
          </a:stretch>
        </p:blipFill>
        <p:spPr>
          <a:xfrm>
            <a:off x="40333506" y="26659609"/>
            <a:ext cx="3758184" cy="2372591"/>
          </a:xfrm>
          <a:prstGeom prst="rect">
            <a:avLst/>
          </a:prstGeom>
        </p:spPr>
      </p:pic>
      <p:pic>
        <p:nvPicPr>
          <p:cNvPr id="16" name="Picture 15"/>
          <p:cNvPicPr>
            <a:picLocks noChangeAspect="1"/>
          </p:cNvPicPr>
          <p:nvPr/>
        </p:nvPicPr>
        <p:blipFill>
          <a:blip r:embed="rId6" cstate="print"/>
          <a:stretch>
            <a:fillRect/>
          </a:stretch>
        </p:blipFill>
        <p:spPr>
          <a:xfrm>
            <a:off x="44901715" y="27209938"/>
            <a:ext cx="4489704" cy="1626566"/>
          </a:xfrm>
          <a:prstGeom prst="rect">
            <a:avLst/>
          </a:prstGeom>
        </p:spPr>
      </p:pic>
      <p:sp>
        <p:nvSpPr>
          <p:cNvPr id="17" name="TextBox 16"/>
          <p:cNvSpPr txBox="1"/>
          <p:nvPr/>
        </p:nvSpPr>
        <p:spPr>
          <a:xfrm>
            <a:off x="12247336" y="5030572"/>
            <a:ext cx="26351179" cy="892552"/>
          </a:xfrm>
          <a:prstGeom prst="rect">
            <a:avLst/>
          </a:prstGeom>
          <a:noFill/>
        </p:spPr>
        <p:txBody>
          <a:bodyPr wrap="square" rtlCol="0">
            <a:spAutoFit/>
          </a:bodyPr>
          <a:lstStyle/>
          <a:p>
            <a:r>
              <a:rPr lang="en-US" sz="5200" dirty="0">
                <a:latin typeface="Trebuchet MS" panose="020B0603020202020204" pitchFamily="34" charset="0"/>
              </a:rPr>
              <a:t>Table 1. Patient priorities for PC performance reports: Select aspects that capture SMS </a:t>
            </a:r>
          </a:p>
        </p:txBody>
      </p:sp>
      <p:pic>
        <p:nvPicPr>
          <p:cNvPr id="25" name="Picture 24"/>
          <p:cNvPicPr>
            <a:picLocks noChangeAspect="1"/>
          </p:cNvPicPr>
          <p:nvPr/>
        </p:nvPicPr>
        <p:blipFill>
          <a:blip r:embed="rId7" cstate="print"/>
          <a:stretch>
            <a:fillRect/>
          </a:stretch>
        </p:blipFill>
        <p:spPr>
          <a:xfrm>
            <a:off x="914401" y="914400"/>
            <a:ext cx="11704320" cy="2618818"/>
          </a:xfrm>
          <a:prstGeom prst="rect">
            <a:avLst/>
          </a:prstGeom>
        </p:spPr>
      </p:pic>
      <p:graphicFrame>
        <p:nvGraphicFramePr>
          <p:cNvPr id="12" name="Table 11">
            <a:extLst>
              <a:ext uri="{FF2B5EF4-FFF2-40B4-BE49-F238E27FC236}">
                <a16:creationId xmlns:a16="http://schemas.microsoft.com/office/drawing/2014/main" id="{B8FB026E-A25D-4733-A636-D30415051874}"/>
              </a:ext>
            </a:extLst>
          </p:cNvPr>
          <p:cNvGraphicFramePr>
            <a:graphicFrameLocks noGrp="1"/>
          </p:cNvGraphicFramePr>
          <p:nvPr>
            <p:extLst>
              <p:ext uri="{D42A27DB-BD31-4B8C-83A1-F6EECF244321}">
                <p14:modId xmlns:p14="http://schemas.microsoft.com/office/powerpoint/2010/main" val="120436707"/>
              </p:ext>
            </p:extLst>
          </p:nvPr>
        </p:nvGraphicFramePr>
        <p:xfrm>
          <a:off x="12358285" y="6140855"/>
          <a:ext cx="26129283" cy="23360340"/>
        </p:xfrm>
        <a:graphic>
          <a:graphicData uri="http://schemas.openxmlformats.org/drawingml/2006/table">
            <a:tbl>
              <a:tblPr firstRow="1" bandRow="1">
                <a:tableStyleId>{5C22544A-7EE6-4342-B048-85BDC9FD1C3A}</a:tableStyleId>
              </a:tblPr>
              <a:tblGrid>
                <a:gridCol w="4116806">
                  <a:extLst>
                    <a:ext uri="{9D8B030D-6E8A-4147-A177-3AD203B41FA5}">
                      <a16:colId xmlns:a16="http://schemas.microsoft.com/office/drawing/2014/main" val="2768140909"/>
                    </a:ext>
                  </a:extLst>
                </a:gridCol>
                <a:gridCol w="6941128">
                  <a:extLst>
                    <a:ext uri="{9D8B030D-6E8A-4147-A177-3AD203B41FA5}">
                      <a16:colId xmlns:a16="http://schemas.microsoft.com/office/drawing/2014/main" val="1798001668"/>
                    </a:ext>
                  </a:extLst>
                </a:gridCol>
                <a:gridCol w="15071349">
                  <a:extLst>
                    <a:ext uri="{9D8B030D-6E8A-4147-A177-3AD203B41FA5}">
                      <a16:colId xmlns:a16="http://schemas.microsoft.com/office/drawing/2014/main" val="3817953950"/>
                    </a:ext>
                  </a:extLst>
                </a:gridCol>
              </a:tblGrid>
              <a:tr h="1179845">
                <a:tc>
                  <a:txBody>
                    <a:bodyPr/>
                    <a:lstStyle/>
                    <a:p>
                      <a:pPr marL="0" marR="0" lvl="0" indent="0" algn="l" defTabSz="3840480" rtl="0" eaLnBrk="1" fontAlgn="auto" latinLnBrk="0" hangingPunct="1">
                        <a:lnSpc>
                          <a:spcPct val="100000"/>
                        </a:lnSpc>
                        <a:spcBef>
                          <a:spcPts val="0"/>
                        </a:spcBef>
                        <a:spcAft>
                          <a:spcPts val="0"/>
                        </a:spcAft>
                        <a:buClrTx/>
                        <a:buSzTx/>
                        <a:buFontTx/>
                        <a:buNone/>
                        <a:tabLst/>
                        <a:defRPr/>
                      </a:pPr>
                      <a:endParaRPr lang="en-US" sz="4000" b="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3840480" rtl="0" eaLnBrk="1" fontAlgn="auto" latinLnBrk="0" hangingPunct="1">
                        <a:lnSpc>
                          <a:spcPct val="100000"/>
                        </a:lnSpc>
                        <a:spcBef>
                          <a:spcPts val="0"/>
                        </a:spcBef>
                        <a:spcAft>
                          <a:spcPts val="0"/>
                        </a:spcAft>
                        <a:buClrTx/>
                        <a:buSzTx/>
                        <a:buFontTx/>
                        <a:buNone/>
                        <a:tabLst/>
                        <a:defRPr/>
                      </a:pPr>
                      <a:r>
                        <a:rPr lang="en-US" sz="4400" b="0" dirty="0">
                          <a:solidFill>
                            <a:schemeClr val="tx1"/>
                          </a:solidFill>
                        </a:rPr>
                        <a:t>Key Findings</a:t>
                      </a:r>
                    </a:p>
                  </a:txBody>
                  <a:tcPr marL="360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3840480" rtl="0" eaLnBrk="1" fontAlgn="auto" latinLnBrk="0" hangingPunct="1">
                        <a:lnSpc>
                          <a:spcPct val="100000"/>
                        </a:lnSpc>
                        <a:spcBef>
                          <a:spcPts val="0"/>
                        </a:spcBef>
                        <a:spcAft>
                          <a:spcPts val="0"/>
                        </a:spcAft>
                        <a:buClrTx/>
                        <a:buSzTx/>
                        <a:buFontTx/>
                        <a:buNone/>
                        <a:tabLst/>
                        <a:defRPr/>
                      </a:pPr>
                      <a:r>
                        <a:rPr lang="en-US" sz="4400" b="0" dirty="0">
                          <a:solidFill>
                            <a:schemeClr val="tx1"/>
                          </a:solidFill>
                        </a:rPr>
                        <a:t>Illustrative Quotes</a:t>
                      </a:r>
                    </a:p>
                  </a:txBody>
                  <a:tcPr marL="360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76379715"/>
                  </a:ext>
                </a:extLst>
              </a:tr>
              <a:tr h="3904545">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CA" sz="4000" b="0" u="none" kern="1200" dirty="0">
                          <a:solidFill>
                            <a:schemeClr val="tx1"/>
                          </a:solidFill>
                          <a:effectLst/>
                          <a:latin typeface="+mn-lt"/>
                          <a:ea typeface="+mn-ea"/>
                          <a:cs typeface="+mn-cs"/>
                        </a:rPr>
                        <a:t>Access as a foundation to all aspects of care</a:t>
                      </a:r>
                    </a:p>
                  </a:txBody>
                  <a:tcPr marL="144000" marR="108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3840480" rtl="0" eaLnBrk="1" fontAlgn="auto" latinLnBrk="0" hangingPunct="1">
                        <a:lnSpc>
                          <a:spcPct val="100000"/>
                        </a:lnSpc>
                        <a:spcBef>
                          <a:spcPts val="0"/>
                        </a:spcBef>
                        <a:spcAft>
                          <a:spcPts val="0"/>
                        </a:spcAft>
                        <a:buClrTx/>
                        <a:buSzTx/>
                        <a:buFontTx/>
                        <a:buNone/>
                        <a:tabLst/>
                        <a:defRPr/>
                      </a:pPr>
                      <a:r>
                        <a:rPr lang="en-US" sz="4000" i="0" dirty="0">
                          <a:solidFill>
                            <a:srgbClr val="702A82"/>
                          </a:solidFill>
                        </a:rPr>
                        <a:t>Though access is not traditionally considered an indicator of SMS, patients emphasized the primacy of access to all aspects of PC. </a:t>
                      </a:r>
                    </a:p>
                  </a:txBody>
                  <a:tcPr marL="360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3840480" rtl="0" eaLnBrk="1" fontAlgn="auto" latinLnBrk="0" hangingPunct="1">
                        <a:lnSpc>
                          <a:spcPct val="100000"/>
                        </a:lnSpc>
                        <a:spcBef>
                          <a:spcPts val="0"/>
                        </a:spcBef>
                        <a:spcAft>
                          <a:spcPts val="0"/>
                        </a:spcAft>
                        <a:buClrTx/>
                        <a:buSzTx/>
                        <a:buFontTx/>
                        <a:buNone/>
                        <a:tabLst/>
                        <a:defRPr/>
                      </a:pPr>
                      <a:r>
                        <a:rPr lang="en-US" sz="4000" i="1" dirty="0">
                          <a:solidFill>
                            <a:srgbClr val="702A82"/>
                          </a:solidFill>
                        </a:rPr>
                        <a:t>“If you can’t get access, how do you evaluate the other priorities?”</a:t>
                      </a:r>
                    </a:p>
                    <a:p>
                      <a:pPr marL="0" marR="0" lvl="0" indent="0" algn="l" defTabSz="3840480" rtl="0" eaLnBrk="1" fontAlgn="auto" latinLnBrk="0" hangingPunct="1">
                        <a:lnSpc>
                          <a:spcPct val="100000"/>
                        </a:lnSpc>
                        <a:spcBef>
                          <a:spcPts val="0"/>
                        </a:spcBef>
                        <a:spcAft>
                          <a:spcPts val="0"/>
                        </a:spcAft>
                        <a:buClrTx/>
                        <a:buSzTx/>
                        <a:buFontTx/>
                        <a:buNone/>
                        <a:tabLst/>
                        <a:defRPr/>
                      </a:pPr>
                      <a:endParaRPr lang="en-US" sz="4000" i="1" dirty="0">
                        <a:solidFill>
                          <a:srgbClr val="702A82"/>
                        </a:solidFill>
                      </a:endParaRPr>
                    </a:p>
                    <a:p>
                      <a:pPr marL="0" marR="0" lvl="0" indent="0" algn="l" defTabSz="3840480" rtl="0" eaLnBrk="1" fontAlgn="auto" latinLnBrk="0" hangingPunct="1">
                        <a:lnSpc>
                          <a:spcPct val="100000"/>
                        </a:lnSpc>
                        <a:spcBef>
                          <a:spcPts val="0"/>
                        </a:spcBef>
                        <a:spcAft>
                          <a:spcPts val="0"/>
                        </a:spcAft>
                        <a:buClrTx/>
                        <a:buSzTx/>
                        <a:buFontTx/>
                        <a:buNone/>
                        <a:tabLst/>
                        <a:defRPr/>
                      </a:pPr>
                      <a:r>
                        <a:rPr lang="en-CA" sz="4000" i="1" dirty="0">
                          <a:solidFill>
                            <a:srgbClr val="702A82"/>
                          </a:solidFill>
                        </a:rPr>
                        <a:t>“Without access I don’t think you have—so, I think access is the main, because, yeah, you don’t have a doctor, none of this other stuff applies.”</a:t>
                      </a:r>
                    </a:p>
                  </a:txBody>
                  <a:tcPr marL="360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92346777"/>
                  </a:ext>
                </a:extLst>
              </a:tr>
              <a:tr h="4929155">
                <a:tc>
                  <a:txBody>
                    <a:bodyPr/>
                    <a:lstStyle/>
                    <a:p>
                      <a:pPr algn="ctr">
                        <a:lnSpc>
                          <a:spcPct val="100000"/>
                        </a:lnSpc>
                      </a:pPr>
                      <a:r>
                        <a:rPr lang="en-CA" sz="4000" b="0" u="none" kern="1200" dirty="0">
                          <a:solidFill>
                            <a:schemeClr val="tx1"/>
                          </a:solidFill>
                          <a:effectLst/>
                          <a:latin typeface="+mn-lt"/>
                          <a:ea typeface="+mn-ea"/>
                          <a:cs typeface="+mn-cs"/>
                        </a:rPr>
                        <a:t>Patient-centred </a:t>
                      </a:r>
                    </a:p>
                    <a:p>
                      <a:pPr algn="ctr">
                        <a:lnSpc>
                          <a:spcPct val="100000"/>
                        </a:lnSpc>
                      </a:pPr>
                      <a:r>
                        <a:rPr lang="en-CA" sz="4000" b="0" u="none" kern="1200" dirty="0">
                          <a:solidFill>
                            <a:schemeClr val="tx1"/>
                          </a:solidFill>
                          <a:effectLst/>
                          <a:latin typeface="+mn-lt"/>
                          <a:ea typeface="+mn-ea"/>
                          <a:cs typeface="+mn-cs"/>
                        </a:rPr>
                        <a:t>&amp; whole-person</a:t>
                      </a:r>
                    </a:p>
                    <a:p>
                      <a:pPr algn="ctr">
                        <a:lnSpc>
                          <a:spcPct val="100000"/>
                        </a:lnSpc>
                      </a:pPr>
                      <a:r>
                        <a:rPr lang="en-CA" sz="4000" b="0" u="none" kern="1200" dirty="0">
                          <a:solidFill>
                            <a:schemeClr val="tx1"/>
                          </a:solidFill>
                          <a:effectLst/>
                          <a:latin typeface="+mn-lt"/>
                          <a:ea typeface="+mn-ea"/>
                          <a:cs typeface="+mn-cs"/>
                        </a:rPr>
                        <a:t> care</a:t>
                      </a:r>
                    </a:p>
                  </a:txBody>
                  <a:tcPr marL="144000" marR="108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3840480" rtl="0" eaLnBrk="1" fontAlgn="auto" latinLnBrk="0" hangingPunct="1">
                        <a:lnSpc>
                          <a:spcPct val="100000"/>
                        </a:lnSpc>
                        <a:spcBef>
                          <a:spcPts val="0"/>
                        </a:spcBef>
                        <a:spcAft>
                          <a:spcPts val="0"/>
                        </a:spcAft>
                        <a:buClrTx/>
                        <a:buSzTx/>
                        <a:buFontTx/>
                        <a:buNone/>
                        <a:tabLst/>
                        <a:defRPr/>
                      </a:pPr>
                      <a:r>
                        <a:rPr lang="en-CA" sz="4000" i="0" kern="1200" dirty="0">
                          <a:solidFill>
                            <a:srgbClr val="702A82"/>
                          </a:solidFill>
                          <a:effectLst/>
                          <a:latin typeface="+mn-lt"/>
                          <a:ea typeface="+mn-ea"/>
                          <a:cs typeface="+mn-cs"/>
                        </a:rPr>
                        <a:t>Many highlighted the importance of the patient-provider relationship: respect, adequate time, and shared decision-making.</a:t>
                      </a:r>
                    </a:p>
                  </a:txBody>
                  <a:tcPr marL="360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3840480" rtl="0" eaLnBrk="1" fontAlgn="auto" latinLnBrk="0" hangingPunct="1">
                        <a:lnSpc>
                          <a:spcPct val="100000"/>
                        </a:lnSpc>
                        <a:spcBef>
                          <a:spcPts val="0"/>
                        </a:spcBef>
                        <a:spcAft>
                          <a:spcPts val="0"/>
                        </a:spcAft>
                        <a:buClrTx/>
                        <a:buSzTx/>
                        <a:buFontTx/>
                        <a:buNone/>
                        <a:tabLst/>
                        <a:defRPr/>
                      </a:pPr>
                      <a:r>
                        <a:rPr lang="en-CA" sz="4000" i="1" kern="1200" dirty="0">
                          <a:solidFill>
                            <a:srgbClr val="702A82"/>
                          </a:solidFill>
                          <a:effectLst/>
                          <a:latin typeface="+mn-lt"/>
                          <a:ea typeface="+mn-ea"/>
                          <a:cs typeface="+mn-cs"/>
                        </a:rPr>
                        <a:t>“…it’s a balance, I think, of showing again, this idea that you’re not just an average. You’re not just, you know, it’s a number and on you go with an appointment. It’s caring about the whole patient.”</a:t>
                      </a:r>
                    </a:p>
                    <a:p>
                      <a:pPr marL="0" marR="0" lvl="0" indent="0" algn="l" defTabSz="3840480" rtl="0" eaLnBrk="1" fontAlgn="auto" latinLnBrk="0" hangingPunct="1">
                        <a:lnSpc>
                          <a:spcPct val="100000"/>
                        </a:lnSpc>
                        <a:spcBef>
                          <a:spcPts val="0"/>
                        </a:spcBef>
                        <a:spcAft>
                          <a:spcPts val="0"/>
                        </a:spcAft>
                        <a:buClrTx/>
                        <a:buSzTx/>
                        <a:buFontTx/>
                        <a:buNone/>
                        <a:tabLst/>
                        <a:defRPr/>
                      </a:pPr>
                      <a:endParaRPr lang="en-CA" sz="4000" i="1" kern="1200" dirty="0">
                        <a:solidFill>
                          <a:srgbClr val="702A82"/>
                        </a:solidFill>
                        <a:effectLst/>
                        <a:latin typeface="+mn-lt"/>
                        <a:ea typeface="+mn-ea"/>
                        <a:cs typeface="+mn-cs"/>
                      </a:endParaRPr>
                    </a:p>
                    <a:p>
                      <a:pPr marL="0" marR="0" lvl="0" indent="0" algn="l" defTabSz="3840480" rtl="0" eaLnBrk="1" fontAlgn="auto" latinLnBrk="0" hangingPunct="1">
                        <a:lnSpc>
                          <a:spcPct val="100000"/>
                        </a:lnSpc>
                        <a:spcBef>
                          <a:spcPts val="0"/>
                        </a:spcBef>
                        <a:spcAft>
                          <a:spcPts val="0"/>
                        </a:spcAft>
                        <a:buClrTx/>
                        <a:buSzTx/>
                        <a:buFontTx/>
                        <a:buNone/>
                        <a:tabLst/>
                        <a:defRPr/>
                      </a:pPr>
                      <a:r>
                        <a:rPr lang="en-CA" sz="4000" i="1" kern="1200" dirty="0">
                          <a:solidFill>
                            <a:srgbClr val="702A82"/>
                          </a:solidFill>
                          <a:effectLst/>
                          <a:latin typeface="+mn-lt"/>
                          <a:ea typeface="+mn-ea"/>
                          <a:cs typeface="+mn-cs"/>
                        </a:rPr>
                        <a:t> “As a patient, in order for you to be empowered and to move forward in your life, you have to understand what is happening.”</a:t>
                      </a:r>
                    </a:p>
                  </a:txBody>
                  <a:tcPr marL="360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94501101"/>
                  </a:ext>
                </a:extLst>
              </a:tr>
              <a:tr h="3733800">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CA" sz="4000" b="0" u="none" kern="1200" dirty="0">
                          <a:solidFill>
                            <a:schemeClr val="tx1"/>
                          </a:solidFill>
                          <a:effectLst/>
                          <a:latin typeface="+mn-lt"/>
                          <a:ea typeface="+mn-ea"/>
                          <a:cs typeface="+mn-cs"/>
                        </a:rPr>
                        <a:t>Care beyond </a:t>
                      </a:r>
                    </a:p>
                    <a:p>
                      <a:pPr marL="0" marR="0" lvl="0" indent="0" algn="ctr" defTabSz="3840480" rtl="0" eaLnBrk="1" fontAlgn="auto" latinLnBrk="0" hangingPunct="1">
                        <a:lnSpc>
                          <a:spcPct val="100000"/>
                        </a:lnSpc>
                        <a:spcBef>
                          <a:spcPts val="0"/>
                        </a:spcBef>
                        <a:spcAft>
                          <a:spcPts val="0"/>
                        </a:spcAft>
                        <a:buClrTx/>
                        <a:buSzTx/>
                        <a:buFontTx/>
                        <a:buNone/>
                        <a:tabLst/>
                        <a:defRPr/>
                      </a:pPr>
                      <a:r>
                        <a:rPr lang="en-CA" sz="4000" b="0" u="none" kern="1200" dirty="0">
                          <a:solidFill>
                            <a:schemeClr val="tx1"/>
                          </a:solidFill>
                          <a:effectLst/>
                          <a:latin typeface="+mn-lt"/>
                          <a:ea typeface="+mn-ea"/>
                          <a:cs typeface="+mn-cs"/>
                        </a:rPr>
                        <a:t>the office visit </a:t>
                      </a:r>
                    </a:p>
                  </a:txBody>
                  <a:tcPr marL="144000" marR="108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3840480" rtl="0" eaLnBrk="1" fontAlgn="auto" latinLnBrk="0" hangingPunct="1">
                        <a:lnSpc>
                          <a:spcPct val="100000"/>
                        </a:lnSpc>
                        <a:spcBef>
                          <a:spcPts val="0"/>
                        </a:spcBef>
                        <a:spcAft>
                          <a:spcPts val="0"/>
                        </a:spcAft>
                        <a:buClrTx/>
                        <a:buSzTx/>
                        <a:buFontTx/>
                        <a:buNone/>
                        <a:tabLst/>
                        <a:defRPr/>
                      </a:pPr>
                      <a:r>
                        <a:rPr lang="en-CA" sz="4000" i="0" dirty="0">
                          <a:solidFill>
                            <a:srgbClr val="702A82"/>
                          </a:solidFill>
                        </a:rPr>
                        <a:t>Timely follow-up from providers after lab tests and procedures and for  management of chronic conditions facilitates SMS.</a:t>
                      </a:r>
                    </a:p>
                  </a:txBody>
                  <a:tcPr marL="360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3840480" rtl="0" eaLnBrk="1" fontAlgn="auto" latinLnBrk="0" hangingPunct="1">
                        <a:lnSpc>
                          <a:spcPct val="100000"/>
                        </a:lnSpc>
                        <a:spcBef>
                          <a:spcPts val="0"/>
                        </a:spcBef>
                        <a:spcAft>
                          <a:spcPts val="0"/>
                        </a:spcAft>
                        <a:buClrTx/>
                        <a:buSzTx/>
                        <a:buFontTx/>
                        <a:buNone/>
                        <a:tabLst/>
                        <a:defRPr/>
                      </a:pPr>
                      <a:r>
                        <a:rPr lang="en-US" sz="4000" i="1" dirty="0">
                          <a:solidFill>
                            <a:srgbClr val="702A82"/>
                          </a:solidFill>
                        </a:rPr>
                        <a:t>“…Why don’t people get that in the healthcare system? A phone call, you know, ‘You recently went through quite a procedure, Mr. [Smith]’...”</a:t>
                      </a:r>
                      <a:endParaRPr lang="en-CA" sz="4000" i="1" dirty="0">
                        <a:solidFill>
                          <a:srgbClr val="702A82"/>
                        </a:solidFill>
                      </a:endParaRPr>
                    </a:p>
                  </a:txBody>
                  <a:tcPr marL="360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32225209"/>
                  </a:ext>
                </a:extLst>
              </a:tr>
              <a:tr h="3893604">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US" sz="4000" b="0" u="none" kern="1200" dirty="0">
                          <a:solidFill>
                            <a:schemeClr val="tx1"/>
                          </a:solidFill>
                          <a:effectLst/>
                          <a:latin typeface="+mn-lt"/>
                          <a:ea typeface="+mn-ea"/>
                          <a:cs typeface="+mn-cs"/>
                        </a:rPr>
                        <a:t>Patient access to personal health records</a:t>
                      </a:r>
                      <a:endParaRPr lang="en-CA" sz="4000" b="0" u="none" kern="1200" dirty="0">
                        <a:solidFill>
                          <a:schemeClr val="tx1"/>
                        </a:solidFill>
                        <a:effectLst/>
                        <a:latin typeface="+mn-lt"/>
                        <a:ea typeface="+mn-ea"/>
                        <a:cs typeface="+mn-cs"/>
                      </a:endParaRPr>
                    </a:p>
                  </a:txBody>
                  <a:tcPr marL="144000" marR="108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3840480" rtl="0" eaLnBrk="1" fontAlgn="auto" latinLnBrk="0" hangingPunct="1">
                        <a:lnSpc>
                          <a:spcPct val="100000"/>
                        </a:lnSpc>
                        <a:spcBef>
                          <a:spcPts val="0"/>
                        </a:spcBef>
                        <a:spcAft>
                          <a:spcPts val="0"/>
                        </a:spcAft>
                        <a:buClrTx/>
                        <a:buSzTx/>
                        <a:buFontTx/>
                        <a:buNone/>
                        <a:tabLst/>
                        <a:defRPr/>
                      </a:pPr>
                      <a:r>
                        <a:rPr lang="en-CA" sz="4000" i="0" dirty="0">
                          <a:solidFill>
                            <a:srgbClr val="702A82"/>
                          </a:solidFill>
                        </a:rPr>
                        <a:t>Seen as fundamental to managing health </a:t>
                      </a:r>
                      <a:br>
                        <a:rPr lang="en-CA" sz="4000" i="0" dirty="0">
                          <a:solidFill>
                            <a:srgbClr val="702A82"/>
                          </a:solidFill>
                        </a:rPr>
                      </a:br>
                      <a:r>
                        <a:rPr lang="en-CA" sz="4000" i="0" dirty="0">
                          <a:solidFill>
                            <a:srgbClr val="702A82"/>
                          </a:solidFill>
                        </a:rPr>
                        <a:t>(e.g. keeping track of their </a:t>
                      </a:r>
                      <a:br>
                        <a:rPr lang="en-CA" sz="4000" i="0" dirty="0">
                          <a:solidFill>
                            <a:srgbClr val="702A82"/>
                          </a:solidFill>
                        </a:rPr>
                      </a:br>
                      <a:r>
                        <a:rPr lang="en-CA" sz="4000" i="0" dirty="0">
                          <a:solidFill>
                            <a:srgbClr val="702A82"/>
                          </a:solidFill>
                        </a:rPr>
                        <a:t>own medical history and current health status).</a:t>
                      </a:r>
                    </a:p>
                  </a:txBody>
                  <a:tcPr marL="360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3840480" rtl="0" eaLnBrk="1" fontAlgn="auto" latinLnBrk="0" hangingPunct="1">
                        <a:lnSpc>
                          <a:spcPct val="100000"/>
                        </a:lnSpc>
                        <a:spcBef>
                          <a:spcPts val="0"/>
                        </a:spcBef>
                        <a:spcAft>
                          <a:spcPts val="0"/>
                        </a:spcAft>
                        <a:buClrTx/>
                        <a:buSzTx/>
                        <a:buFontTx/>
                        <a:buNone/>
                        <a:tabLst/>
                        <a:defRPr/>
                      </a:pPr>
                      <a:r>
                        <a:rPr lang="en-CA" sz="4000" i="1" dirty="0">
                          <a:solidFill>
                            <a:srgbClr val="702A82"/>
                          </a:solidFill>
                        </a:rPr>
                        <a:t>“I don’t know if that exists for me, but that was something that I think I’d be interested in knowing as far as the access to my own personal records. And to be able to take that to my other service providers, my healthcare providers, my physiotherapists...”</a:t>
                      </a:r>
                    </a:p>
                  </a:txBody>
                  <a:tcPr marL="360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27242526"/>
                  </a:ext>
                </a:extLst>
              </a:tr>
              <a:tr h="5719391">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US" sz="4000" b="0" u="none" kern="1200" dirty="0">
                          <a:solidFill>
                            <a:schemeClr val="tx1"/>
                          </a:solidFill>
                          <a:effectLst/>
                          <a:latin typeface="+mn-lt"/>
                          <a:ea typeface="+mn-ea"/>
                          <a:cs typeface="+mn-cs"/>
                        </a:rPr>
                        <a:t>Provider’s role in </a:t>
                      </a:r>
                    </a:p>
                    <a:p>
                      <a:pPr marL="0" marR="0" lvl="0" indent="0" algn="ctr" defTabSz="3840480" rtl="0" eaLnBrk="1" fontAlgn="auto" latinLnBrk="0" hangingPunct="1">
                        <a:lnSpc>
                          <a:spcPct val="100000"/>
                        </a:lnSpc>
                        <a:spcBef>
                          <a:spcPts val="0"/>
                        </a:spcBef>
                        <a:spcAft>
                          <a:spcPts val="0"/>
                        </a:spcAft>
                        <a:buClrTx/>
                        <a:buSzTx/>
                        <a:buFontTx/>
                        <a:buNone/>
                        <a:tabLst/>
                        <a:defRPr/>
                      </a:pPr>
                      <a:r>
                        <a:rPr lang="en-US" sz="4000" b="0" u="none" kern="1200" dirty="0">
                          <a:solidFill>
                            <a:schemeClr val="tx1"/>
                          </a:solidFill>
                          <a:effectLst/>
                          <a:latin typeface="+mn-lt"/>
                          <a:ea typeface="+mn-ea"/>
                          <a:cs typeface="+mn-cs"/>
                        </a:rPr>
                        <a:t>healthy diet</a:t>
                      </a:r>
                      <a:r>
                        <a:rPr lang="en-US" sz="4000" b="0" u="none" kern="1200" baseline="0" dirty="0">
                          <a:solidFill>
                            <a:schemeClr val="tx1"/>
                          </a:solidFill>
                          <a:effectLst/>
                          <a:latin typeface="+mn-lt"/>
                          <a:ea typeface="+mn-ea"/>
                          <a:cs typeface="+mn-cs"/>
                        </a:rPr>
                        <a:t> counselling</a:t>
                      </a:r>
                    </a:p>
                    <a:p>
                      <a:pPr marL="0" marR="0" lvl="0" indent="0" algn="ctr" defTabSz="3840480" rtl="0" eaLnBrk="1" fontAlgn="auto" latinLnBrk="0" hangingPunct="1">
                        <a:lnSpc>
                          <a:spcPct val="100000"/>
                        </a:lnSpc>
                        <a:spcBef>
                          <a:spcPts val="0"/>
                        </a:spcBef>
                        <a:spcAft>
                          <a:spcPts val="0"/>
                        </a:spcAft>
                        <a:buClrTx/>
                        <a:buSzTx/>
                        <a:buFontTx/>
                        <a:buNone/>
                        <a:tabLst/>
                        <a:defRPr/>
                      </a:pPr>
                      <a:endParaRPr lang="en-CA" sz="4000" b="0" u="none" kern="1200" dirty="0">
                        <a:solidFill>
                          <a:schemeClr val="tx1"/>
                        </a:solidFill>
                        <a:effectLst/>
                        <a:latin typeface="+mn-lt"/>
                        <a:ea typeface="+mn-ea"/>
                        <a:cs typeface="+mn-cs"/>
                      </a:endParaRPr>
                    </a:p>
                  </a:txBody>
                  <a:tcPr marL="144000" marR="108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3840480" rtl="0" eaLnBrk="1" fontAlgn="auto" latinLnBrk="0" hangingPunct="1">
                        <a:lnSpc>
                          <a:spcPct val="100000"/>
                        </a:lnSpc>
                        <a:spcBef>
                          <a:spcPts val="0"/>
                        </a:spcBef>
                        <a:spcAft>
                          <a:spcPts val="0"/>
                        </a:spcAft>
                        <a:buClrTx/>
                        <a:buSzTx/>
                        <a:buFont typeface="Arial" panose="020B0604020202020204" pitchFamily="34" charset="0"/>
                        <a:buNone/>
                        <a:tabLst/>
                        <a:defRPr/>
                      </a:pPr>
                      <a:r>
                        <a:rPr lang="en-CA" sz="4000" i="0" dirty="0">
                          <a:solidFill>
                            <a:srgbClr val="702A82"/>
                          </a:solidFill>
                        </a:rPr>
                        <a:t>Some did not see this as the </a:t>
                      </a:r>
                      <a:br>
                        <a:rPr lang="en-CA" sz="4000" i="0" dirty="0">
                          <a:solidFill>
                            <a:srgbClr val="702A82"/>
                          </a:solidFill>
                        </a:rPr>
                      </a:br>
                      <a:r>
                        <a:rPr lang="en-CA" sz="4000" i="0" dirty="0">
                          <a:solidFill>
                            <a:srgbClr val="702A82"/>
                          </a:solidFill>
                        </a:rPr>
                        <a:t>PC provider’s responsibility.</a:t>
                      </a:r>
                    </a:p>
                    <a:p>
                      <a:pPr marL="0" marR="0" indent="0" algn="l" defTabSz="384048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CA" sz="6600" i="0" dirty="0">
                        <a:solidFill>
                          <a:srgbClr val="702A82"/>
                        </a:solidFill>
                      </a:endParaRPr>
                    </a:p>
                    <a:p>
                      <a:pPr marL="0" marR="0" indent="0" algn="l" defTabSz="3840480" rtl="0" eaLnBrk="1" fontAlgn="auto" latinLnBrk="0" hangingPunct="1">
                        <a:lnSpc>
                          <a:spcPct val="100000"/>
                        </a:lnSpc>
                        <a:spcBef>
                          <a:spcPts val="0"/>
                        </a:spcBef>
                        <a:spcAft>
                          <a:spcPts val="0"/>
                        </a:spcAft>
                        <a:buClrTx/>
                        <a:buSzTx/>
                        <a:buFont typeface="Arial" panose="020B0604020202020204" pitchFamily="34" charset="0"/>
                        <a:buNone/>
                        <a:tabLst/>
                        <a:defRPr/>
                      </a:pPr>
                      <a:r>
                        <a:rPr lang="en-CA" sz="4000" i="0" dirty="0">
                          <a:solidFill>
                            <a:srgbClr val="702A82"/>
                          </a:solidFill>
                        </a:rPr>
                        <a:t>Others felt that PC providers have a “global role to play” in facilitating healthy lifestyles.</a:t>
                      </a:r>
                    </a:p>
                  </a:txBody>
                  <a:tcPr marL="360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3840480" rtl="0" eaLnBrk="1" fontAlgn="auto" latinLnBrk="0" hangingPunct="1">
                        <a:lnSpc>
                          <a:spcPct val="100000"/>
                        </a:lnSpc>
                        <a:spcBef>
                          <a:spcPts val="0"/>
                        </a:spcBef>
                        <a:spcAft>
                          <a:spcPts val="0"/>
                        </a:spcAft>
                        <a:buClrTx/>
                        <a:buSzTx/>
                        <a:buFontTx/>
                        <a:buNone/>
                        <a:tabLst/>
                        <a:defRPr/>
                      </a:pPr>
                      <a:r>
                        <a:rPr lang="en-CA" sz="4000" i="1" dirty="0">
                          <a:solidFill>
                            <a:srgbClr val="702A82"/>
                          </a:solidFill>
                        </a:rPr>
                        <a:t>“I don’t think it’s really important that I know that the nurse and the doctor talk to some of their patients about their nutritional choices because there are so many other resources out there that are doing that anyway.”</a:t>
                      </a:r>
                    </a:p>
                    <a:p>
                      <a:pPr marL="0" marR="0" indent="0" algn="l" defTabSz="3840480" rtl="0" eaLnBrk="1" fontAlgn="auto" latinLnBrk="0" hangingPunct="1">
                        <a:lnSpc>
                          <a:spcPct val="100000"/>
                        </a:lnSpc>
                        <a:spcBef>
                          <a:spcPts val="0"/>
                        </a:spcBef>
                        <a:spcAft>
                          <a:spcPts val="0"/>
                        </a:spcAft>
                        <a:buClrTx/>
                        <a:buSzTx/>
                        <a:buFontTx/>
                        <a:buNone/>
                        <a:tabLst/>
                        <a:defRPr/>
                      </a:pPr>
                      <a:endParaRPr lang="en-CA" sz="4000" i="1" dirty="0">
                        <a:solidFill>
                          <a:srgbClr val="702A82"/>
                        </a:solidFill>
                      </a:endParaRPr>
                    </a:p>
                    <a:p>
                      <a:pPr marL="0" marR="0" indent="0" algn="l" defTabSz="3840480" rtl="0" eaLnBrk="1" fontAlgn="auto" latinLnBrk="0" hangingPunct="1">
                        <a:lnSpc>
                          <a:spcPct val="100000"/>
                        </a:lnSpc>
                        <a:spcBef>
                          <a:spcPts val="0"/>
                        </a:spcBef>
                        <a:spcAft>
                          <a:spcPts val="0"/>
                        </a:spcAft>
                        <a:buClrTx/>
                        <a:buSzTx/>
                        <a:buFontTx/>
                        <a:buNone/>
                        <a:tabLst/>
                        <a:defRPr/>
                      </a:pPr>
                      <a:r>
                        <a:rPr lang="en-US" sz="4000" i="1" dirty="0">
                          <a:solidFill>
                            <a:srgbClr val="702A82"/>
                          </a:solidFill>
                        </a:rPr>
                        <a:t>“…It’s not just about prescribing medications. It’s not just about doing a surgery after the fact. It’s about how to help people live healthy lifestyles... To me it’s just as important. </a:t>
                      </a:r>
                      <a:endParaRPr lang="en-CA" sz="4000" i="1" dirty="0">
                        <a:solidFill>
                          <a:srgbClr val="702A82"/>
                        </a:solidFill>
                      </a:endParaRPr>
                    </a:p>
                  </a:txBody>
                  <a:tcPr marL="360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46740109"/>
                  </a:ext>
                </a:extLst>
              </a:tr>
            </a:tbl>
          </a:graphicData>
        </a:graphic>
      </p:graphicFrame>
    </p:spTree>
    <p:extLst>
      <p:ext uri="{BB962C8B-B14F-4D97-AF65-F5344CB8AC3E}">
        <p14:creationId xmlns:p14="http://schemas.microsoft.com/office/powerpoint/2010/main" val="264861815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RANSFORMATION research poster template 36x56" id="{E6151334-3874-4543-AA42-A32446B14938}" vid="{C53E3D10-ACC2-418A-A505-528485AFBB2C}"/>
    </a:ext>
  </a:extLst>
</a:theme>
</file>

<file path=docProps/app.xml><?xml version="1.0" encoding="utf-8"?>
<Properties xmlns="http://schemas.openxmlformats.org/officeDocument/2006/extended-properties" xmlns:vt="http://schemas.openxmlformats.org/officeDocument/2006/docPropsVTypes">
  <Template>TRANSFORMATION research poster_YEChung_draft 1</Template>
  <TotalTime>1004</TotalTime>
  <Words>804</Words>
  <Application>Microsoft Office PowerPoint</Application>
  <PresentationFormat>Custom</PresentationFormat>
  <Paragraphs>59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Trebuchet MS</vt:lpstr>
      <vt:lpstr>Office Theme</vt:lpstr>
      <vt:lpstr>PowerPoint Presentation</vt:lpstr>
    </vt:vector>
  </TitlesOfParts>
  <Company>PopdataBC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Foley, Martha</dc:creator>
  <cp:lastModifiedBy>Foley, Martha</cp:lastModifiedBy>
  <cp:revision>114</cp:revision>
  <cp:lastPrinted>2017-11-14T19:17:10Z</cp:lastPrinted>
  <dcterms:created xsi:type="dcterms:W3CDTF">2017-11-01T14:04:53Z</dcterms:created>
  <dcterms:modified xsi:type="dcterms:W3CDTF">2017-11-14T19:35:45Z</dcterms:modified>
</cp:coreProperties>
</file>