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51206400" cy="32918400"/>
  <p:notesSz cx="6881813" cy="9296400"/>
  <p:defaultTextStyle>
    <a:defPPr>
      <a:defRPr lang="en-US"/>
    </a:defPPr>
    <a:lvl1pPr marL="0" algn="l" defTabSz="4037990" rtl="0" eaLnBrk="1" latinLnBrk="0" hangingPunct="1">
      <a:defRPr sz="7949" kern="1200">
        <a:solidFill>
          <a:schemeClr val="tx1"/>
        </a:solidFill>
        <a:latin typeface="+mn-lt"/>
        <a:ea typeface="+mn-ea"/>
        <a:cs typeface="+mn-cs"/>
      </a:defRPr>
    </a:lvl1pPr>
    <a:lvl2pPr marL="2018995" algn="l" defTabSz="4037990" rtl="0" eaLnBrk="1" latinLnBrk="0" hangingPunct="1">
      <a:defRPr sz="7949" kern="1200">
        <a:solidFill>
          <a:schemeClr val="tx1"/>
        </a:solidFill>
        <a:latin typeface="+mn-lt"/>
        <a:ea typeface="+mn-ea"/>
        <a:cs typeface="+mn-cs"/>
      </a:defRPr>
    </a:lvl2pPr>
    <a:lvl3pPr marL="4037990" algn="l" defTabSz="4037990" rtl="0" eaLnBrk="1" latinLnBrk="0" hangingPunct="1">
      <a:defRPr sz="7949" kern="1200">
        <a:solidFill>
          <a:schemeClr val="tx1"/>
        </a:solidFill>
        <a:latin typeface="+mn-lt"/>
        <a:ea typeface="+mn-ea"/>
        <a:cs typeface="+mn-cs"/>
      </a:defRPr>
    </a:lvl3pPr>
    <a:lvl4pPr marL="6056986" algn="l" defTabSz="4037990" rtl="0" eaLnBrk="1" latinLnBrk="0" hangingPunct="1">
      <a:defRPr sz="7949" kern="1200">
        <a:solidFill>
          <a:schemeClr val="tx1"/>
        </a:solidFill>
        <a:latin typeface="+mn-lt"/>
        <a:ea typeface="+mn-ea"/>
        <a:cs typeface="+mn-cs"/>
      </a:defRPr>
    </a:lvl4pPr>
    <a:lvl5pPr marL="8075981" algn="l" defTabSz="4037990" rtl="0" eaLnBrk="1" latinLnBrk="0" hangingPunct="1">
      <a:defRPr sz="7949" kern="1200">
        <a:solidFill>
          <a:schemeClr val="tx1"/>
        </a:solidFill>
        <a:latin typeface="+mn-lt"/>
        <a:ea typeface="+mn-ea"/>
        <a:cs typeface="+mn-cs"/>
      </a:defRPr>
    </a:lvl5pPr>
    <a:lvl6pPr marL="10094976" algn="l" defTabSz="4037990" rtl="0" eaLnBrk="1" latinLnBrk="0" hangingPunct="1">
      <a:defRPr sz="7949" kern="1200">
        <a:solidFill>
          <a:schemeClr val="tx1"/>
        </a:solidFill>
        <a:latin typeface="+mn-lt"/>
        <a:ea typeface="+mn-ea"/>
        <a:cs typeface="+mn-cs"/>
      </a:defRPr>
    </a:lvl6pPr>
    <a:lvl7pPr marL="12113971" algn="l" defTabSz="4037990" rtl="0" eaLnBrk="1" latinLnBrk="0" hangingPunct="1">
      <a:defRPr sz="7949" kern="1200">
        <a:solidFill>
          <a:schemeClr val="tx1"/>
        </a:solidFill>
        <a:latin typeface="+mn-lt"/>
        <a:ea typeface="+mn-ea"/>
        <a:cs typeface="+mn-cs"/>
      </a:defRPr>
    </a:lvl7pPr>
    <a:lvl8pPr marL="14132966" algn="l" defTabSz="4037990" rtl="0" eaLnBrk="1" latinLnBrk="0" hangingPunct="1">
      <a:defRPr sz="7949" kern="1200">
        <a:solidFill>
          <a:schemeClr val="tx1"/>
        </a:solidFill>
        <a:latin typeface="+mn-lt"/>
        <a:ea typeface="+mn-ea"/>
        <a:cs typeface="+mn-cs"/>
      </a:defRPr>
    </a:lvl8pPr>
    <a:lvl9pPr marL="16151962" algn="l" defTabSz="4037990" rtl="0" eaLnBrk="1" latinLnBrk="0" hangingPunct="1">
      <a:defRPr sz="7949"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lackman, Stephanie" initials="BS" lastIdx="1" clrIdx="0">
    <p:extLst>
      <p:ext uri="{19B8F6BF-5375-455C-9EA6-DF929625EA0E}">
        <p15:presenceInfo xmlns:p15="http://schemas.microsoft.com/office/powerpoint/2012/main" userId="S-1-5-21-839522115-1220945662-725345543-785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A5C7"/>
    <a:srgbClr val="B798BE"/>
    <a:srgbClr val="AE8CB6"/>
    <a:srgbClr val="A47FAD"/>
    <a:srgbClr val="724F7A"/>
    <a:srgbClr val="702A82"/>
    <a:srgbClr val="7C2F91"/>
    <a:srgbClr val="ECE6EF"/>
    <a:srgbClr val="9036A8"/>
    <a:srgbClr val="B157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870" autoAdjust="0"/>
    <p:restoredTop sz="94660"/>
  </p:normalViewPr>
  <p:slideViewPr>
    <p:cSldViewPr snapToGrid="0">
      <p:cViewPr>
        <p:scale>
          <a:sx n="25" d="100"/>
          <a:sy n="25" d="100"/>
        </p:scale>
        <p:origin x="252"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0BCC9D-16D1-4BBF-85BE-B31670E3D7D5}"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06B94934-7C49-4A9D-AF9A-956280BFDE4E}">
      <dgm:prSet phldrT="[Text]"/>
      <dgm:spPr>
        <a:solidFill>
          <a:srgbClr val="ECE6EF"/>
        </a:solidFill>
        <a:ln>
          <a:solidFill>
            <a:srgbClr val="702A82"/>
          </a:solidFill>
        </a:ln>
      </dgm:spPr>
      <dgm:t>
        <a:bodyPr/>
        <a:lstStyle/>
        <a:p>
          <a:pPr algn="ctr"/>
          <a:r>
            <a:rPr lang="en-US" dirty="0">
              <a:solidFill>
                <a:schemeClr val="tx1"/>
              </a:solidFill>
            </a:rPr>
            <a:t>Patient Centred-Care</a:t>
          </a:r>
        </a:p>
      </dgm:t>
    </dgm:pt>
    <dgm:pt modelId="{5A61D156-C033-48DE-BE4B-6005AE56437C}" type="parTrans" cxnId="{EA78A053-21A2-4FFA-AA76-2B878FA738CD}">
      <dgm:prSet/>
      <dgm:spPr/>
      <dgm:t>
        <a:bodyPr/>
        <a:lstStyle/>
        <a:p>
          <a:pPr algn="ctr"/>
          <a:endParaRPr lang="en-US"/>
        </a:p>
      </dgm:t>
    </dgm:pt>
    <dgm:pt modelId="{DCE60BE4-21A2-4ECC-9ED5-3A4D08B5F992}" type="sibTrans" cxnId="{EA78A053-21A2-4FFA-AA76-2B878FA738CD}">
      <dgm:prSet/>
      <dgm:spPr/>
      <dgm:t>
        <a:bodyPr/>
        <a:lstStyle/>
        <a:p>
          <a:pPr algn="ctr"/>
          <a:endParaRPr lang="en-US"/>
        </a:p>
      </dgm:t>
    </dgm:pt>
    <dgm:pt modelId="{54551C7F-F833-4318-8FB9-5F77F8083A0A}">
      <dgm:prSet phldrT="[Text]"/>
      <dgm:spPr>
        <a:solidFill>
          <a:srgbClr val="ECE6EF"/>
        </a:solidFill>
        <a:ln>
          <a:solidFill>
            <a:srgbClr val="702A82"/>
          </a:solidFill>
        </a:ln>
      </dgm:spPr>
      <dgm:t>
        <a:bodyPr/>
        <a:lstStyle/>
        <a:p>
          <a:pPr algn="ctr"/>
          <a:r>
            <a:rPr lang="en-US" dirty="0">
              <a:solidFill>
                <a:schemeClr val="tx1"/>
              </a:solidFill>
            </a:rPr>
            <a:t>Personal Family Physician</a:t>
          </a:r>
        </a:p>
      </dgm:t>
    </dgm:pt>
    <dgm:pt modelId="{D1DCCA9B-B594-4BC5-BAB6-E8C59571C535}" type="sibTrans" cxnId="{9A8E28E9-F9D7-4941-88BE-627F6E040787}">
      <dgm:prSet/>
      <dgm:spPr/>
      <dgm:t>
        <a:bodyPr/>
        <a:lstStyle/>
        <a:p>
          <a:pPr algn="ctr"/>
          <a:endParaRPr lang="en-US"/>
        </a:p>
      </dgm:t>
    </dgm:pt>
    <dgm:pt modelId="{985DB0A8-75F6-40CF-83DD-7707C9487072}" type="parTrans" cxnId="{9A8E28E9-F9D7-4941-88BE-627F6E040787}">
      <dgm:prSet/>
      <dgm:spPr/>
      <dgm:t>
        <a:bodyPr/>
        <a:lstStyle/>
        <a:p>
          <a:pPr algn="ctr"/>
          <a:endParaRPr lang="en-US"/>
        </a:p>
      </dgm:t>
    </dgm:pt>
    <dgm:pt modelId="{D2FD04FC-01AA-41BD-A1C3-B92029ED1B3F}">
      <dgm:prSet phldrT="[Text]"/>
      <dgm:spPr>
        <a:solidFill>
          <a:srgbClr val="ECE6EF"/>
        </a:solidFill>
        <a:ln w="57150">
          <a:solidFill>
            <a:srgbClr val="702A82"/>
          </a:solidFill>
        </a:ln>
      </dgm:spPr>
      <dgm:t>
        <a:bodyPr/>
        <a:lstStyle/>
        <a:p>
          <a:pPr algn="ctr"/>
          <a:r>
            <a:rPr lang="en-US" b="0" dirty="0">
              <a:solidFill>
                <a:schemeClr val="tx1"/>
              </a:solidFill>
            </a:rPr>
            <a:t>Electronic Medical Records</a:t>
          </a:r>
        </a:p>
      </dgm:t>
    </dgm:pt>
    <dgm:pt modelId="{8C58601F-EADC-4768-B8C8-3934CAAD7B2B}" type="parTrans" cxnId="{ACB06334-8BF6-44A6-8884-C5859F501970}">
      <dgm:prSet/>
      <dgm:spPr/>
      <dgm:t>
        <a:bodyPr/>
        <a:lstStyle/>
        <a:p>
          <a:pPr algn="ctr"/>
          <a:endParaRPr lang="en-US"/>
        </a:p>
      </dgm:t>
    </dgm:pt>
    <dgm:pt modelId="{692134DF-E696-49EB-BFB4-6723513F93A0}" type="sibTrans" cxnId="{ACB06334-8BF6-44A6-8884-C5859F501970}">
      <dgm:prSet/>
      <dgm:spPr/>
      <dgm:t>
        <a:bodyPr/>
        <a:lstStyle/>
        <a:p>
          <a:pPr algn="ctr"/>
          <a:endParaRPr lang="en-US"/>
        </a:p>
      </dgm:t>
    </dgm:pt>
    <dgm:pt modelId="{39E762F4-3F08-47C7-9D71-5D2BB9836430}">
      <dgm:prSet phldrT="[Text]"/>
      <dgm:spPr>
        <a:solidFill>
          <a:srgbClr val="ECE6EF"/>
        </a:solidFill>
        <a:ln w="57150">
          <a:solidFill>
            <a:srgbClr val="702A82"/>
          </a:solidFill>
        </a:ln>
      </dgm:spPr>
      <dgm:t>
        <a:bodyPr/>
        <a:lstStyle/>
        <a:p>
          <a:pPr algn="ctr"/>
          <a:r>
            <a:rPr lang="en-US" b="0" dirty="0">
              <a:solidFill>
                <a:schemeClr val="tx1"/>
              </a:solidFill>
            </a:rPr>
            <a:t>Timely-Access</a:t>
          </a:r>
        </a:p>
      </dgm:t>
    </dgm:pt>
    <dgm:pt modelId="{CBB2A35C-5642-49FC-AFED-DB7B27E5D769}" type="sibTrans" cxnId="{C6074F15-E1FB-4F9B-B5A5-5B3261A5EF18}">
      <dgm:prSet/>
      <dgm:spPr/>
      <dgm:t>
        <a:bodyPr/>
        <a:lstStyle/>
        <a:p>
          <a:pPr algn="ctr"/>
          <a:endParaRPr lang="en-US"/>
        </a:p>
      </dgm:t>
    </dgm:pt>
    <dgm:pt modelId="{B852DC2A-B248-45AB-9F70-847FE6A0D8DD}" type="parTrans" cxnId="{C6074F15-E1FB-4F9B-B5A5-5B3261A5EF18}">
      <dgm:prSet/>
      <dgm:spPr/>
      <dgm:t>
        <a:bodyPr/>
        <a:lstStyle/>
        <a:p>
          <a:pPr algn="ctr"/>
          <a:endParaRPr lang="en-US"/>
        </a:p>
      </dgm:t>
    </dgm:pt>
    <dgm:pt modelId="{E41381DC-A5C2-469B-85B0-3B68C9091126}">
      <dgm:prSet phldrT="[Text]"/>
      <dgm:spPr>
        <a:solidFill>
          <a:srgbClr val="ECE6EF"/>
        </a:solidFill>
        <a:ln>
          <a:solidFill>
            <a:srgbClr val="702A82"/>
          </a:solidFill>
        </a:ln>
      </dgm:spPr>
      <dgm:t>
        <a:bodyPr/>
        <a:lstStyle/>
        <a:p>
          <a:pPr algn="ctr"/>
          <a:r>
            <a:rPr lang="en-US" dirty="0">
              <a:solidFill>
                <a:schemeClr val="tx1"/>
              </a:solidFill>
            </a:rPr>
            <a:t>Team-Based Care</a:t>
          </a:r>
        </a:p>
      </dgm:t>
    </dgm:pt>
    <dgm:pt modelId="{7633F5C6-0D95-48F1-A1D5-951A84F4D180}" type="parTrans" cxnId="{AA9644C1-7113-4960-B013-20A01DD6707F}">
      <dgm:prSet/>
      <dgm:spPr/>
      <dgm:t>
        <a:bodyPr/>
        <a:lstStyle/>
        <a:p>
          <a:endParaRPr lang="en-US"/>
        </a:p>
      </dgm:t>
    </dgm:pt>
    <dgm:pt modelId="{1FC67CD2-2CAE-4643-95D0-3498C5C19512}" type="sibTrans" cxnId="{AA9644C1-7113-4960-B013-20A01DD6707F}">
      <dgm:prSet/>
      <dgm:spPr/>
      <dgm:t>
        <a:bodyPr/>
        <a:lstStyle/>
        <a:p>
          <a:endParaRPr lang="en-US"/>
        </a:p>
      </dgm:t>
    </dgm:pt>
    <dgm:pt modelId="{AEC61EA0-FFB7-473E-A663-7F6BA54D6A04}">
      <dgm:prSet phldrT="[Text]"/>
      <dgm:spPr>
        <a:solidFill>
          <a:srgbClr val="ECE6EF"/>
        </a:solidFill>
        <a:ln w="57150">
          <a:solidFill>
            <a:srgbClr val="702A82"/>
          </a:solidFill>
        </a:ln>
      </dgm:spPr>
      <dgm:t>
        <a:bodyPr/>
        <a:lstStyle/>
        <a:p>
          <a:pPr algn="ctr"/>
          <a:r>
            <a:rPr lang="en-US" b="0" dirty="0">
              <a:solidFill>
                <a:schemeClr val="tx1"/>
              </a:solidFill>
            </a:rPr>
            <a:t>Comprehensive Care</a:t>
          </a:r>
        </a:p>
      </dgm:t>
    </dgm:pt>
    <dgm:pt modelId="{2EA2E18A-9A7C-4433-835C-0690350E7502}" type="parTrans" cxnId="{D7449C9C-E5D3-4938-9A0D-E867B6F1F1D8}">
      <dgm:prSet/>
      <dgm:spPr/>
      <dgm:t>
        <a:bodyPr/>
        <a:lstStyle/>
        <a:p>
          <a:endParaRPr lang="en-US"/>
        </a:p>
      </dgm:t>
    </dgm:pt>
    <dgm:pt modelId="{F0D16422-DF53-40BD-B904-1D0C7763E41F}" type="sibTrans" cxnId="{D7449C9C-E5D3-4938-9A0D-E867B6F1F1D8}">
      <dgm:prSet/>
      <dgm:spPr/>
      <dgm:t>
        <a:bodyPr/>
        <a:lstStyle/>
        <a:p>
          <a:endParaRPr lang="en-US"/>
        </a:p>
      </dgm:t>
    </dgm:pt>
    <dgm:pt modelId="{DFC7B33B-4699-4F08-A227-6980C10AF2BF}">
      <dgm:prSet phldrT="[Text]"/>
      <dgm:spPr>
        <a:solidFill>
          <a:srgbClr val="ECE6EF"/>
        </a:solidFill>
        <a:ln w="57150">
          <a:solidFill>
            <a:srgbClr val="702A82"/>
          </a:solidFill>
        </a:ln>
      </dgm:spPr>
      <dgm:t>
        <a:bodyPr/>
        <a:lstStyle/>
        <a:p>
          <a:pPr algn="ctr"/>
          <a:r>
            <a:rPr lang="en-US" b="0" dirty="0">
              <a:solidFill>
                <a:schemeClr val="tx1"/>
              </a:solidFill>
            </a:rPr>
            <a:t>Continuity of Care</a:t>
          </a:r>
        </a:p>
      </dgm:t>
    </dgm:pt>
    <dgm:pt modelId="{6C68FA23-3EA8-44A8-AA83-07EE64E32787}" type="parTrans" cxnId="{B39CC2DA-B6F2-4EFF-A8B8-F2E424F7EB5E}">
      <dgm:prSet/>
      <dgm:spPr/>
      <dgm:t>
        <a:bodyPr/>
        <a:lstStyle/>
        <a:p>
          <a:endParaRPr lang="en-US"/>
        </a:p>
      </dgm:t>
    </dgm:pt>
    <dgm:pt modelId="{3FC13DCE-B337-4EA8-8B46-7BCB54176D68}" type="sibTrans" cxnId="{B39CC2DA-B6F2-4EFF-A8B8-F2E424F7EB5E}">
      <dgm:prSet/>
      <dgm:spPr/>
      <dgm:t>
        <a:bodyPr/>
        <a:lstStyle/>
        <a:p>
          <a:endParaRPr lang="en-US"/>
        </a:p>
      </dgm:t>
    </dgm:pt>
    <dgm:pt modelId="{A441A7A6-D4B3-48D6-AB48-ABF98722A6A8}">
      <dgm:prSet phldrT="[Text]"/>
      <dgm:spPr>
        <a:solidFill>
          <a:srgbClr val="ECE6EF"/>
        </a:solidFill>
        <a:ln>
          <a:solidFill>
            <a:srgbClr val="702A82"/>
          </a:solidFill>
        </a:ln>
      </dgm:spPr>
      <dgm:t>
        <a:bodyPr/>
        <a:lstStyle/>
        <a:p>
          <a:pPr algn="ctr"/>
          <a:r>
            <a:rPr lang="en-US" dirty="0">
              <a:solidFill>
                <a:schemeClr val="tx1"/>
              </a:solidFill>
            </a:rPr>
            <a:t>Education, Training and Research</a:t>
          </a:r>
        </a:p>
      </dgm:t>
    </dgm:pt>
    <dgm:pt modelId="{E6A03221-8957-46EA-AEC7-EBB485BEBDA4}" type="parTrans" cxnId="{687257B4-4661-43C2-B0F8-A3050CB6FA9A}">
      <dgm:prSet/>
      <dgm:spPr/>
      <dgm:t>
        <a:bodyPr/>
        <a:lstStyle/>
        <a:p>
          <a:endParaRPr lang="en-US"/>
        </a:p>
      </dgm:t>
    </dgm:pt>
    <dgm:pt modelId="{0C4D0241-D0C8-4003-8DE8-B15271D6A9BC}" type="sibTrans" cxnId="{687257B4-4661-43C2-B0F8-A3050CB6FA9A}">
      <dgm:prSet/>
      <dgm:spPr/>
      <dgm:t>
        <a:bodyPr/>
        <a:lstStyle/>
        <a:p>
          <a:endParaRPr lang="en-US"/>
        </a:p>
      </dgm:t>
    </dgm:pt>
    <dgm:pt modelId="{0B35CF7A-A807-45CF-8B4A-78E72BE28F65}">
      <dgm:prSet phldrT="[Text]"/>
      <dgm:spPr>
        <a:solidFill>
          <a:srgbClr val="ECE6EF"/>
        </a:solidFill>
        <a:ln>
          <a:solidFill>
            <a:srgbClr val="702A82"/>
          </a:solidFill>
        </a:ln>
      </dgm:spPr>
      <dgm:t>
        <a:bodyPr/>
        <a:lstStyle/>
        <a:p>
          <a:pPr algn="ctr"/>
          <a:r>
            <a:rPr lang="en-US" dirty="0">
              <a:solidFill>
                <a:schemeClr val="tx1"/>
              </a:solidFill>
            </a:rPr>
            <a:t>Evaluation and CQI</a:t>
          </a:r>
        </a:p>
      </dgm:t>
    </dgm:pt>
    <dgm:pt modelId="{D02D134C-212B-4ED7-96E2-FAB9D776B2E0}" type="parTrans" cxnId="{25BF4DE9-56A5-4F99-B125-3EC5AF52460E}">
      <dgm:prSet/>
      <dgm:spPr/>
      <dgm:t>
        <a:bodyPr/>
        <a:lstStyle/>
        <a:p>
          <a:endParaRPr lang="en-US"/>
        </a:p>
      </dgm:t>
    </dgm:pt>
    <dgm:pt modelId="{6E95EFE6-0022-424A-B012-01C76EB08F5D}" type="sibTrans" cxnId="{25BF4DE9-56A5-4F99-B125-3EC5AF52460E}">
      <dgm:prSet/>
      <dgm:spPr/>
      <dgm:t>
        <a:bodyPr/>
        <a:lstStyle/>
        <a:p>
          <a:endParaRPr lang="en-US"/>
        </a:p>
      </dgm:t>
    </dgm:pt>
    <dgm:pt modelId="{C4651C70-C5B2-4FD5-9385-901192869C1C}">
      <dgm:prSet phldrT="[Text]"/>
      <dgm:spPr>
        <a:solidFill>
          <a:srgbClr val="ECE6EF"/>
        </a:solidFill>
        <a:ln>
          <a:solidFill>
            <a:srgbClr val="702A82"/>
          </a:solidFill>
        </a:ln>
      </dgm:spPr>
      <dgm:t>
        <a:bodyPr/>
        <a:lstStyle/>
        <a:p>
          <a:pPr algn="ctr"/>
          <a:r>
            <a:rPr lang="en-US" dirty="0">
              <a:solidFill>
                <a:schemeClr val="tx1"/>
              </a:solidFill>
            </a:rPr>
            <a:t>Internal and External Supports</a:t>
          </a:r>
        </a:p>
      </dgm:t>
    </dgm:pt>
    <dgm:pt modelId="{C92D06E1-155D-43B6-851A-5AE7B3ED8A30}" type="parTrans" cxnId="{A119E371-8AAF-4111-8B93-65422472A897}">
      <dgm:prSet/>
      <dgm:spPr/>
      <dgm:t>
        <a:bodyPr/>
        <a:lstStyle/>
        <a:p>
          <a:endParaRPr lang="en-US"/>
        </a:p>
      </dgm:t>
    </dgm:pt>
    <dgm:pt modelId="{AD69136D-E0A2-4391-BD47-0D42E84BD419}" type="sibTrans" cxnId="{A119E371-8AAF-4111-8B93-65422472A897}">
      <dgm:prSet/>
      <dgm:spPr/>
      <dgm:t>
        <a:bodyPr/>
        <a:lstStyle/>
        <a:p>
          <a:endParaRPr lang="en-US"/>
        </a:p>
      </dgm:t>
    </dgm:pt>
    <dgm:pt modelId="{4397B378-D9B9-447A-BE1A-6596D0472B70}" type="pres">
      <dgm:prSet presAssocID="{CC0BCC9D-16D1-4BBF-85BE-B31670E3D7D5}" presName="linear" presStyleCnt="0">
        <dgm:presLayoutVars>
          <dgm:animLvl val="lvl"/>
          <dgm:resizeHandles val="exact"/>
        </dgm:presLayoutVars>
      </dgm:prSet>
      <dgm:spPr/>
    </dgm:pt>
    <dgm:pt modelId="{1600B8CD-831B-4ECA-A227-F7ACE4F275FA}" type="pres">
      <dgm:prSet presAssocID="{06B94934-7C49-4A9D-AF9A-956280BFDE4E}" presName="parentText" presStyleLbl="node1" presStyleIdx="0" presStyleCnt="10" custLinFactY="-5810" custLinFactNeighborY="-100000">
        <dgm:presLayoutVars>
          <dgm:chMax val="0"/>
          <dgm:bulletEnabled val="1"/>
        </dgm:presLayoutVars>
      </dgm:prSet>
      <dgm:spPr/>
    </dgm:pt>
    <dgm:pt modelId="{2D380792-ACA4-4168-B054-B898BEC424FD}" type="pres">
      <dgm:prSet presAssocID="{DCE60BE4-21A2-4ECC-9ED5-3A4D08B5F992}" presName="spacer" presStyleCnt="0"/>
      <dgm:spPr/>
    </dgm:pt>
    <dgm:pt modelId="{21EFD27E-EF6D-4AD5-B33E-A18B2B51B752}" type="pres">
      <dgm:prSet presAssocID="{54551C7F-F833-4318-8FB9-5F77F8083A0A}" presName="parentText" presStyleLbl="node1" presStyleIdx="1" presStyleCnt="10" custLinFactNeighborY="-95086">
        <dgm:presLayoutVars>
          <dgm:chMax val="0"/>
          <dgm:bulletEnabled val="1"/>
        </dgm:presLayoutVars>
      </dgm:prSet>
      <dgm:spPr/>
    </dgm:pt>
    <dgm:pt modelId="{D344816F-9DA8-468A-8870-F98275AFC14C}" type="pres">
      <dgm:prSet presAssocID="{D1DCCA9B-B594-4BC5-BAB6-E8C59571C535}" presName="spacer" presStyleCnt="0"/>
      <dgm:spPr/>
    </dgm:pt>
    <dgm:pt modelId="{07EDD191-0EEF-4962-9A39-5D956B923FC8}" type="pres">
      <dgm:prSet presAssocID="{E41381DC-A5C2-469B-85B0-3B68C9091126}" presName="parentText" presStyleLbl="node1" presStyleIdx="2" presStyleCnt="10" custLinFactNeighborY="-73749">
        <dgm:presLayoutVars>
          <dgm:chMax val="0"/>
          <dgm:bulletEnabled val="1"/>
        </dgm:presLayoutVars>
      </dgm:prSet>
      <dgm:spPr/>
    </dgm:pt>
    <dgm:pt modelId="{4C5AB1F6-1968-426C-9EF1-983BB05D7E73}" type="pres">
      <dgm:prSet presAssocID="{1FC67CD2-2CAE-4643-95D0-3498C5C19512}" presName="spacer" presStyleCnt="0"/>
      <dgm:spPr/>
    </dgm:pt>
    <dgm:pt modelId="{40F2422D-EE0D-4882-AA99-B0D40E9E3034}" type="pres">
      <dgm:prSet presAssocID="{39E762F4-3F08-47C7-9D71-5D2BB9836430}" presName="parentText" presStyleLbl="node1" presStyleIdx="3" presStyleCnt="10" custLinFactNeighborY="-26485">
        <dgm:presLayoutVars>
          <dgm:chMax val="0"/>
          <dgm:bulletEnabled val="1"/>
        </dgm:presLayoutVars>
      </dgm:prSet>
      <dgm:spPr/>
    </dgm:pt>
    <dgm:pt modelId="{B9D96632-AA73-407C-A606-D09AA3EE6911}" type="pres">
      <dgm:prSet presAssocID="{CBB2A35C-5642-49FC-AFED-DB7B27E5D769}" presName="spacer" presStyleCnt="0"/>
      <dgm:spPr/>
    </dgm:pt>
    <dgm:pt modelId="{FB9D0B86-E187-4490-9485-C53CC7BACB18}" type="pres">
      <dgm:prSet presAssocID="{AEC61EA0-FFB7-473E-A663-7F6BA54D6A04}" presName="parentText" presStyleLbl="node1" presStyleIdx="4" presStyleCnt="10" custLinFactNeighborY="21338">
        <dgm:presLayoutVars>
          <dgm:chMax val="0"/>
          <dgm:bulletEnabled val="1"/>
        </dgm:presLayoutVars>
      </dgm:prSet>
      <dgm:spPr/>
    </dgm:pt>
    <dgm:pt modelId="{40D639AD-8EF8-4294-8EAF-B14A71714D74}" type="pres">
      <dgm:prSet presAssocID="{F0D16422-DF53-40BD-B904-1D0C7763E41F}" presName="spacer" presStyleCnt="0"/>
      <dgm:spPr/>
    </dgm:pt>
    <dgm:pt modelId="{4B3DE90C-5D03-424D-AD2C-CE14C6B23241}" type="pres">
      <dgm:prSet presAssocID="{DFC7B33B-4699-4F08-A227-6980C10AF2BF}" presName="parentText" presStyleLbl="node1" presStyleIdx="5" presStyleCnt="10" custLinFactNeighborY="54936">
        <dgm:presLayoutVars>
          <dgm:chMax val="0"/>
          <dgm:bulletEnabled val="1"/>
        </dgm:presLayoutVars>
      </dgm:prSet>
      <dgm:spPr/>
    </dgm:pt>
    <dgm:pt modelId="{67FA6CE7-99CD-4701-A757-87B8DC46EF50}" type="pres">
      <dgm:prSet presAssocID="{3FC13DCE-B337-4EA8-8B46-7BCB54176D68}" presName="spacer" presStyleCnt="0"/>
      <dgm:spPr/>
    </dgm:pt>
    <dgm:pt modelId="{BEA5C45B-D9C4-47E5-A363-564394D50350}" type="pres">
      <dgm:prSet presAssocID="{D2FD04FC-01AA-41BD-A1C3-B92029ED1B3F}" presName="parentText" presStyleLbl="node1" presStyleIdx="6" presStyleCnt="10" custLinFactY="705" custLinFactNeighborY="100000">
        <dgm:presLayoutVars>
          <dgm:chMax val="0"/>
          <dgm:bulletEnabled val="1"/>
        </dgm:presLayoutVars>
      </dgm:prSet>
      <dgm:spPr/>
    </dgm:pt>
    <dgm:pt modelId="{E8391712-61FC-43BB-878D-9B88FDB85549}" type="pres">
      <dgm:prSet presAssocID="{692134DF-E696-49EB-BFB4-6723513F93A0}" presName="spacer" presStyleCnt="0"/>
      <dgm:spPr/>
    </dgm:pt>
    <dgm:pt modelId="{FFF7F25C-4415-4F6F-BD94-2C429736FE22}" type="pres">
      <dgm:prSet presAssocID="{A441A7A6-D4B3-48D6-AB48-ABF98722A6A8}" presName="parentText" presStyleLbl="node1" presStyleIdx="7" presStyleCnt="10" custLinFactY="4292" custLinFactNeighborY="100000">
        <dgm:presLayoutVars>
          <dgm:chMax val="0"/>
          <dgm:bulletEnabled val="1"/>
        </dgm:presLayoutVars>
      </dgm:prSet>
      <dgm:spPr/>
    </dgm:pt>
    <dgm:pt modelId="{7CED8746-B32D-4CEE-8EFC-82029D3F55F9}" type="pres">
      <dgm:prSet presAssocID="{0C4D0241-D0C8-4003-8DE8-B15271D6A9BC}" presName="spacer" presStyleCnt="0"/>
      <dgm:spPr/>
    </dgm:pt>
    <dgm:pt modelId="{F5A5D4D6-2AD4-40AB-B8A2-63AFF323DB46}" type="pres">
      <dgm:prSet presAssocID="{0B35CF7A-A807-45CF-8B4A-78E72BE28F65}" presName="parentText" presStyleLbl="node1" presStyleIdx="8" presStyleCnt="10" custLinFactY="4292" custLinFactNeighborY="100000">
        <dgm:presLayoutVars>
          <dgm:chMax val="0"/>
          <dgm:bulletEnabled val="1"/>
        </dgm:presLayoutVars>
      </dgm:prSet>
      <dgm:spPr/>
    </dgm:pt>
    <dgm:pt modelId="{911B59DC-6EC0-46E7-8ED1-ADE57A437396}" type="pres">
      <dgm:prSet presAssocID="{6E95EFE6-0022-424A-B012-01C76EB08F5D}" presName="spacer" presStyleCnt="0"/>
      <dgm:spPr/>
    </dgm:pt>
    <dgm:pt modelId="{0D243AA3-6D53-4BB3-AFEA-EFCB8EE4E5BD}" type="pres">
      <dgm:prSet presAssocID="{C4651C70-C5B2-4FD5-9385-901192869C1C}" presName="parentText" presStyleLbl="node1" presStyleIdx="9" presStyleCnt="10" custLinFactY="3551" custLinFactNeighborY="100000">
        <dgm:presLayoutVars>
          <dgm:chMax val="0"/>
          <dgm:bulletEnabled val="1"/>
        </dgm:presLayoutVars>
      </dgm:prSet>
      <dgm:spPr/>
    </dgm:pt>
  </dgm:ptLst>
  <dgm:cxnLst>
    <dgm:cxn modelId="{C6074F15-E1FB-4F9B-B5A5-5B3261A5EF18}" srcId="{CC0BCC9D-16D1-4BBF-85BE-B31670E3D7D5}" destId="{39E762F4-3F08-47C7-9D71-5D2BB9836430}" srcOrd="3" destOrd="0" parTransId="{B852DC2A-B248-45AB-9F70-847FE6A0D8DD}" sibTransId="{CBB2A35C-5642-49FC-AFED-DB7B27E5D769}"/>
    <dgm:cxn modelId="{31159C1B-7DBE-4803-A6A3-5ECE4CC0F94E}" type="presOf" srcId="{A441A7A6-D4B3-48D6-AB48-ABF98722A6A8}" destId="{FFF7F25C-4415-4F6F-BD94-2C429736FE22}" srcOrd="0" destOrd="0" presId="urn:microsoft.com/office/officeart/2005/8/layout/vList2"/>
    <dgm:cxn modelId="{ACB06334-8BF6-44A6-8884-C5859F501970}" srcId="{CC0BCC9D-16D1-4BBF-85BE-B31670E3D7D5}" destId="{D2FD04FC-01AA-41BD-A1C3-B92029ED1B3F}" srcOrd="6" destOrd="0" parTransId="{8C58601F-EADC-4768-B8C8-3934CAAD7B2B}" sibTransId="{692134DF-E696-49EB-BFB4-6723513F93A0}"/>
    <dgm:cxn modelId="{979E9D45-420A-4FB9-AB8F-000417DD78C6}" type="presOf" srcId="{39E762F4-3F08-47C7-9D71-5D2BB9836430}" destId="{40F2422D-EE0D-4882-AA99-B0D40E9E3034}" srcOrd="0" destOrd="0" presId="urn:microsoft.com/office/officeart/2005/8/layout/vList2"/>
    <dgm:cxn modelId="{065FCA6B-E195-4492-A146-116AA2600279}" type="presOf" srcId="{06B94934-7C49-4A9D-AF9A-956280BFDE4E}" destId="{1600B8CD-831B-4ECA-A227-F7ACE4F275FA}" srcOrd="0" destOrd="0" presId="urn:microsoft.com/office/officeart/2005/8/layout/vList2"/>
    <dgm:cxn modelId="{697E466D-DF2F-4353-9CFF-BE031ED6B3CD}" type="presOf" srcId="{CC0BCC9D-16D1-4BBF-85BE-B31670E3D7D5}" destId="{4397B378-D9B9-447A-BE1A-6596D0472B70}" srcOrd="0" destOrd="0" presId="urn:microsoft.com/office/officeart/2005/8/layout/vList2"/>
    <dgm:cxn modelId="{3D3D926F-9378-4696-9BFC-F632EF59C29C}" type="presOf" srcId="{0B35CF7A-A807-45CF-8B4A-78E72BE28F65}" destId="{F5A5D4D6-2AD4-40AB-B8A2-63AFF323DB46}" srcOrd="0" destOrd="0" presId="urn:microsoft.com/office/officeart/2005/8/layout/vList2"/>
    <dgm:cxn modelId="{752A6170-C606-4B71-8984-71EE86093971}" type="presOf" srcId="{DFC7B33B-4699-4F08-A227-6980C10AF2BF}" destId="{4B3DE90C-5D03-424D-AD2C-CE14C6B23241}" srcOrd="0" destOrd="0" presId="urn:microsoft.com/office/officeart/2005/8/layout/vList2"/>
    <dgm:cxn modelId="{A119E371-8AAF-4111-8B93-65422472A897}" srcId="{CC0BCC9D-16D1-4BBF-85BE-B31670E3D7D5}" destId="{C4651C70-C5B2-4FD5-9385-901192869C1C}" srcOrd="9" destOrd="0" parTransId="{C92D06E1-155D-43B6-851A-5AE7B3ED8A30}" sibTransId="{AD69136D-E0A2-4391-BD47-0D42E84BD419}"/>
    <dgm:cxn modelId="{EA78A053-21A2-4FFA-AA76-2B878FA738CD}" srcId="{CC0BCC9D-16D1-4BBF-85BE-B31670E3D7D5}" destId="{06B94934-7C49-4A9D-AF9A-956280BFDE4E}" srcOrd="0" destOrd="0" parTransId="{5A61D156-C033-48DE-BE4B-6005AE56437C}" sibTransId="{DCE60BE4-21A2-4ECC-9ED5-3A4D08B5F992}"/>
    <dgm:cxn modelId="{9FD5FF54-04F9-4016-AD23-E9252FF47536}" type="presOf" srcId="{54551C7F-F833-4318-8FB9-5F77F8083A0A}" destId="{21EFD27E-EF6D-4AD5-B33E-A18B2B51B752}" srcOrd="0" destOrd="0" presId="urn:microsoft.com/office/officeart/2005/8/layout/vList2"/>
    <dgm:cxn modelId="{1099A980-9A54-4C93-A95C-35392FE7A1F7}" type="presOf" srcId="{C4651C70-C5B2-4FD5-9385-901192869C1C}" destId="{0D243AA3-6D53-4BB3-AFEA-EFCB8EE4E5BD}" srcOrd="0" destOrd="0" presId="urn:microsoft.com/office/officeart/2005/8/layout/vList2"/>
    <dgm:cxn modelId="{D7449C9C-E5D3-4938-9A0D-E867B6F1F1D8}" srcId="{CC0BCC9D-16D1-4BBF-85BE-B31670E3D7D5}" destId="{AEC61EA0-FFB7-473E-A663-7F6BA54D6A04}" srcOrd="4" destOrd="0" parTransId="{2EA2E18A-9A7C-4433-835C-0690350E7502}" sibTransId="{F0D16422-DF53-40BD-B904-1D0C7763E41F}"/>
    <dgm:cxn modelId="{522CEDA3-A8E0-4700-A47C-34EE7EF7EF9D}" type="presOf" srcId="{E41381DC-A5C2-469B-85B0-3B68C9091126}" destId="{07EDD191-0EEF-4962-9A39-5D956B923FC8}" srcOrd="0" destOrd="0" presId="urn:microsoft.com/office/officeart/2005/8/layout/vList2"/>
    <dgm:cxn modelId="{687257B4-4661-43C2-B0F8-A3050CB6FA9A}" srcId="{CC0BCC9D-16D1-4BBF-85BE-B31670E3D7D5}" destId="{A441A7A6-D4B3-48D6-AB48-ABF98722A6A8}" srcOrd="7" destOrd="0" parTransId="{E6A03221-8957-46EA-AEC7-EBB485BEBDA4}" sibTransId="{0C4D0241-D0C8-4003-8DE8-B15271D6A9BC}"/>
    <dgm:cxn modelId="{AA9644C1-7113-4960-B013-20A01DD6707F}" srcId="{CC0BCC9D-16D1-4BBF-85BE-B31670E3D7D5}" destId="{E41381DC-A5C2-469B-85B0-3B68C9091126}" srcOrd="2" destOrd="0" parTransId="{7633F5C6-0D95-48F1-A1D5-951A84F4D180}" sibTransId="{1FC67CD2-2CAE-4643-95D0-3498C5C19512}"/>
    <dgm:cxn modelId="{BFAC95D5-03A7-4EFE-8E82-AAFA2AA88FF1}" type="presOf" srcId="{AEC61EA0-FFB7-473E-A663-7F6BA54D6A04}" destId="{FB9D0B86-E187-4490-9485-C53CC7BACB18}" srcOrd="0" destOrd="0" presId="urn:microsoft.com/office/officeart/2005/8/layout/vList2"/>
    <dgm:cxn modelId="{B39CC2DA-B6F2-4EFF-A8B8-F2E424F7EB5E}" srcId="{CC0BCC9D-16D1-4BBF-85BE-B31670E3D7D5}" destId="{DFC7B33B-4699-4F08-A227-6980C10AF2BF}" srcOrd="5" destOrd="0" parTransId="{6C68FA23-3EA8-44A8-AA83-07EE64E32787}" sibTransId="{3FC13DCE-B337-4EA8-8B46-7BCB54176D68}"/>
    <dgm:cxn modelId="{9A8E28E9-F9D7-4941-88BE-627F6E040787}" srcId="{CC0BCC9D-16D1-4BBF-85BE-B31670E3D7D5}" destId="{54551C7F-F833-4318-8FB9-5F77F8083A0A}" srcOrd="1" destOrd="0" parTransId="{985DB0A8-75F6-40CF-83DD-7707C9487072}" sibTransId="{D1DCCA9B-B594-4BC5-BAB6-E8C59571C535}"/>
    <dgm:cxn modelId="{25BF4DE9-56A5-4F99-B125-3EC5AF52460E}" srcId="{CC0BCC9D-16D1-4BBF-85BE-B31670E3D7D5}" destId="{0B35CF7A-A807-45CF-8B4A-78E72BE28F65}" srcOrd="8" destOrd="0" parTransId="{D02D134C-212B-4ED7-96E2-FAB9D776B2E0}" sibTransId="{6E95EFE6-0022-424A-B012-01C76EB08F5D}"/>
    <dgm:cxn modelId="{441C70FD-D20B-40DD-B8D7-3645F49EAF61}" type="presOf" srcId="{D2FD04FC-01AA-41BD-A1C3-B92029ED1B3F}" destId="{BEA5C45B-D9C4-47E5-A363-564394D50350}" srcOrd="0" destOrd="0" presId="urn:microsoft.com/office/officeart/2005/8/layout/vList2"/>
    <dgm:cxn modelId="{2848CB6E-FF31-46A8-A457-53FA7F33528D}" type="presParOf" srcId="{4397B378-D9B9-447A-BE1A-6596D0472B70}" destId="{1600B8CD-831B-4ECA-A227-F7ACE4F275FA}" srcOrd="0" destOrd="0" presId="urn:microsoft.com/office/officeart/2005/8/layout/vList2"/>
    <dgm:cxn modelId="{8DE81ED0-A5A9-4DC4-B99A-A792A2A2DA53}" type="presParOf" srcId="{4397B378-D9B9-447A-BE1A-6596D0472B70}" destId="{2D380792-ACA4-4168-B054-B898BEC424FD}" srcOrd="1" destOrd="0" presId="urn:microsoft.com/office/officeart/2005/8/layout/vList2"/>
    <dgm:cxn modelId="{04701B24-A74D-4025-A95B-497BDED5D49B}" type="presParOf" srcId="{4397B378-D9B9-447A-BE1A-6596D0472B70}" destId="{21EFD27E-EF6D-4AD5-B33E-A18B2B51B752}" srcOrd="2" destOrd="0" presId="urn:microsoft.com/office/officeart/2005/8/layout/vList2"/>
    <dgm:cxn modelId="{C87D27E7-81E4-4CA0-871E-502A3A61A8C0}" type="presParOf" srcId="{4397B378-D9B9-447A-BE1A-6596D0472B70}" destId="{D344816F-9DA8-468A-8870-F98275AFC14C}" srcOrd="3" destOrd="0" presId="urn:microsoft.com/office/officeart/2005/8/layout/vList2"/>
    <dgm:cxn modelId="{395258A1-C642-40F5-9F1D-3DD04E9042C0}" type="presParOf" srcId="{4397B378-D9B9-447A-BE1A-6596D0472B70}" destId="{07EDD191-0EEF-4962-9A39-5D956B923FC8}" srcOrd="4" destOrd="0" presId="urn:microsoft.com/office/officeart/2005/8/layout/vList2"/>
    <dgm:cxn modelId="{5478057E-60E9-4EAC-8FA1-74D2290C1208}" type="presParOf" srcId="{4397B378-D9B9-447A-BE1A-6596D0472B70}" destId="{4C5AB1F6-1968-426C-9EF1-983BB05D7E73}" srcOrd="5" destOrd="0" presId="urn:microsoft.com/office/officeart/2005/8/layout/vList2"/>
    <dgm:cxn modelId="{F607F054-4AC5-45EE-B863-4AFC18958762}" type="presParOf" srcId="{4397B378-D9B9-447A-BE1A-6596D0472B70}" destId="{40F2422D-EE0D-4882-AA99-B0D40E9E3034}" srcOrd="6" destOrd="0" presId="urn:microsoft.com/office/officeart/2005/8/layout/vList2"/>
    <dgm:cxn modelId="{AE8FF32F-8C9F-46B0-8D78-6CBD55BA03CE}" type="presParOf" srcId="{4397B378-D9B9-447A-BE1A-6596D0472B70}" destId="{B9D96632-AA73-407C-A606-D09AA3EE6911}" srcOrd="7" destOrd="0" presId="urn:microsoft.com/office/officeart/2005/8/layout/vList2"/>
    <dgm:cxn modelId="{C0FAAC32-F425-42A6-A1A7-28DF427B3890}" type="presParOf" srcId="{4397B378-D9B9-447A-BE1A-6596D0472B70}" destId="{FB9D0B86-E187-4490-9485-C53CC7BACB18}" srcOrd="8" destOrd="0" presId="urn:microsoft.com/office/officeart/2005/8/layout/vList2"/>
    <dgm:cxn modelId="{F4DE7A84-ED65-44E6-B377-25EE0793B143}" type="presParOf" srcId="{4397B378-D9B9-447A-BE1A-6596D0472B70}" destId="{40D639AD-8EF8-4294-8EAF-B14A71714D74}" srcOrd="9" destOrd="0" presId="urn:microsoft.com/office/officeart/2005/8/layout/vList2"/>
    <dgm:cxn modelId="{7139BDAE-0C83-4182-A67F-5A78EA8732DA}" type="presParOf" srcId="{4397B378-D9B9-447A-BE1A-6596D0472B70}" destId="{4B3DE90C-5D03-424D-AD2C-CE14C6B23241}" srcOrd="10" destOrd="0" presId="urn:microsoft.com/office/officeart/2005/8/layout/vList2"/>
    <dgm:cxn modelId="{14629A97-EB28-453A-9B1C-843FD6F5B0C8}" type="presParOf" srcId="{4397B378-D9B9-447A-BE1A-6596D0472B70}" destId="{67FA6CE7-99CD-4701-A757-87B8DC46EF50}" srcOrd="11" destOrd="0" presId="urn:microsoft.com/office/officeart/2005/8/layout/vList2"/>
    <dgm:cxn modelId="{7F137BB3-F8A1-4301-AF8E-551ABCA964A7}" type="presParOf" srcId="{4397B378-D9B9-447A-BE1A-6596D0472B70}" destId="{BEA5C45B-D9C4-47E5-A363-564394D50350}" srcOrd="12" destOrd="0" presId="urn:microsoft.com/office/officeart/2005/8/layout/vList2"/>
    <dgm:cxn modelId="{F24E1F75-998D-4B05-84D2-2956C2F1332A}" type="presParOf" srcId="{4397B378-D9B9-447A-BE1A-6596D0472B70}" destId="{E8391712-61FC-43BB-878D-9B88FDB85549}" srcOrd="13" destOrd="0" presId="urn:microsoft.com/office/officeart/2005/8/layout/vList2"/>
    <dgm:cxn modelId="{8BEA5627-6C81-41F1-9417-6509C34BD97E}" type="presParOf" srcId="{4397B378-D9B9-447A-BE1A-6596D0472B70}" destId="{FFF7F25C-4415-4F6F-BD94-2C429736FE22}" srcOrd="14" destOrd="0" presId="urn:microsoft.com/office/officeart/2005/8/layout/vList2"/>
    <dgm:cxn modelId="{75203DCC-9747-4A83-A2E3-60F0BB02BFBF}" type="presParOf" srcId="{4397B378-D9B9-447A-BE1A-6596D0472B70}" destId="{7CED8746-B32D-4CEE-8EFC-82029D3F55F9}" srcOrd="15" destOrd="0" presId="urn:microsoft.com/office/officeart/2005/8/layout/vList2"/>
    <dgm:cxn modelId="{92254A3F-68CB-4B9D-B4D3-FD0E85223CD9}" type="presParOf" srcId="{4397B378-D9B9-447A-BE1A-6596D0472B70}" destId="{F5A5D4D6-2AD4-40AB-B8A2-63AFF323DB46}" srcOrd="16" destOrd="0" presId="urn:microsoft.com/office/officeart/2005/8/layout/vList2"/>
    <dgm:cxn modelId="{48D0904E-5C19-4F4A-943A-B4DD2D0F225E}" type="presParOf" srcId="{4397B378-D9B9-447A-BE1A-6596D0472B70}" destId="{911B59DC-6EC0-46E7-8ED1-ADE57A437396}" srcOrd="17" destOrd="0" presId="urn:microsoft.com/office/officeart/2005/8/layout/vList2"/>
    <dgm:cxn modelId="{12BFE0B7-CAAA-486E-8DEC-44293481A06A}" type="presParOf" srcId="{4397B378-D9B9-447A-BE1A-6596D0472B70}" destId="{0D243AA3-6D53-4BB3-AFEA-EFCB8EE4E5BD}" srcOrd="18"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00B8CD-831B-4ECA-A227-F7ACE4F275FA}">
      <dsp:nvSpPr>
        <dsp:cNvPr id="0" name=""/>
        <dsp:cNvSpPr/>
      </dsp:nvSpPr>
      <dsp:spPr>
        <a:xfrm>
          <a:off x="0" y="0"/>
          <a:ext cx="7518235" cy="743535"/>
        </a:xfrm>
        <a:prstGeom prst="roundRect">
          <a:avLst/>
        </a:prstGeom>
        <a:solidFill>
          <a:srgbClr val="ECE6EF"/>
        </a:solidFill>
        <a:ln w="12700" cap="flat" cmpd="sng" algn="ctr">
          <a:solidFill>
            <a:srgbClr val="702A8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solidFill>
                <a:schemeClr val="tx1"/>
              </a:solidFill>
            </a:rPr>
            <a:t>Patient Centred-Care</a:t>
          </a:r>
        </a:p>
      </dsp:txBody>
      <dsp:txXfrm>
        <a:off x="36296" y="36296"/>
        <a:ext cx="7445643" cy="670943"/>
      </dsp:txXfrm>
    </dsp:sp>
    <dsp:sp modelId="{21EFD27E-EF6D-4AD5-B33E-A18B2B51B752}">
      <dsp:nvSpPr>
        <dsp:cNvPr id="0" name=""/>
        <dsp:cNvSpPr/>
      </dsp:nvSpPr>
      <dsp:spPr>
        <a:xfrm>
          <a:off x="0" y="850905"/>
          <a:ext cx="7518235" cy="743535"/>
        </a:xfrm>
        <a:prstGeom prst="roundRect">
          <a:avLst/>
        </a:prstGeom>
        <a:solidFill>
          <a:srgbClr val="ECE6EF"/>
        </a:solidFill>
        <a:ln w="12700" cap="flat" cmpd="sng" algn="ctr">
          <a:solidFill>
            <a:srgbClr val="702A8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solidFill>
                <a:schemeClr val="tx1"/>
              </a:solidFill>
            </a:rPr>
            <a:t>Personal Family Physician</a:t>
          </a:r>
        </a:p>
      </dsp:txBody>
      <dsp:txXfrm>
        <a:off x="36296" y="887201"/>
        <a:ext cx="7445643" cy="670943"/>
      </dsp:txXfrm>
    </dsp:sp>
    <dsp:sp modelId="{07EDD191-0EEF-4962-9A39-5D956B923FC8}">
      <dsp:nvSpPr>
        <dsp:cNvPr id="0" name=""/>
        <dsp:cNvSpPr/>
      </dsp:nvSpPr>
      <dsp:spPr>
        <a:xfrm>
          <a:off x="0" y="1702770"/>
          <a:ext cx="7518235" cy="743535"/>
        </a:xfrm>
        <a:prstGeom prst="roundRect">
          <a:avLst/>
        </a:prstGeom>
        <a:solidFill>
          <a:srgbClr val="ECE6EF"/>
        </a:solidFill>
        <a:ln w="12700" cap="flat" cmpd="sng" algn="ctr">
          <a:solidFill>
            <a:srgbClr val="702A8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solidFill>
                <a:schemeClr val="tx1"/>
              </a:solidFill>
            </a:rPr>
            <a:t>Team-Based Care</a:t>
          </a:r>
        </a:p>
      </dsp:txBody>
      <dsp:txXfrm>
        <a:off x="36296" y="1739066"/>
        <a:ext cx="7445643" cy="670943"/>
      </dsp:txXfrm>
    </dsp:sp>
    <dsp:sp modelId="{40F2422D-EE0D-4882-AA99-B0D40E9E3034}">
      <dsp:nvSpPr>
        <dsp:cNvPr id="0" name=""/>
        <dsp:cNvSpPr/>
      </dsp:nvSpPr>
      <dsp:spPr>
        <a:xfrm>
          <a:off x="0" y="2577782"/>
          <a:ext cx="7518235" cy="743535"/>
        </a:xfrm>
        <a:prstGeom prst="roundRect">
          <a:avLst/>
        </a:prstGeom>
        <a:solidFill>
          <a:srgbClr val="ECE6EF"/>
        </a:solidFill>
        <a:ln w="57150" cap="flat" cmpd="sng" algn="ctr">
          <a:solidFill>
            <a:srgbClr val="702A8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0" kern="1200" dirty="0">
              <a:solidFill>
                <a:schemeClr val="tx1"/>
              </a:solidFill>
            </a:rPr>
            <a:t>Timely-Access</a:t>
          </a:r>
        </a:p>
      </dsp:txBody>
      <dsp:txXfrm>
        <a:off x="36296" y="2614078"/>
        <a:ext cx="7445643" cy="670943"/>
      </dsp:txXfrm>
    </dsp:sp>
    <dsp:sp modelId="{FB9D0B86-E187-4490-9485-C53CC7BACB18}">
      <dsp:nvSpPr>
        <dsp:cNvPr id="0" name=""/>
        <dsp:cNvSpPr/>
      </dsp:nvSpPr>
      <dsp:spPr>
        <a:xfrm>
          <a:off x="0" y="3453294"/>
          <a:ext cx="7518235" cy="743535"/>
        </a:xfrm>
        <a:prstGeom prst="roundRect">
          <a:avLst/>
        </a:prstGeom>
        <a:solidFill>
          <a:srgbClr val="ECE6EF"/>
        </a:solidFill>
        <a:ln w="57150" cap="flat" cmpd="sng" algn="ctr">
          <a:solidFill>
            <a:srgbClr val="702A8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0" kern="1200" dirty="0">
              <a:solidFill>
                <a:schemeClr val="tx1"/>
              </a:solidFill>
            </a:rPr>
            <a:t>Comprehensive Care</a:t>
          </a:r>
        </a:p>
      </dsp:txBody>
      <dsp:txXfrm>
        <a:off x="36296" y="3489590"/>
        <a:ext cx="7445643" cy="670943"/>
      </dsp:txXfrm>
    </dsp:sp>
    <dsp:sp modelId="{4B3DE90C-5D03-424D-AD2C-CE14C6B23241}">
      <dsp:nvSpPr>
        <dsp:cNvPr id="0" name=""/>
        <dsp:cNvSpPr/>
      </dsp:nvSpPr>
      <dsp:spPr>
        <a:xfrm>
          <a:off x="0" y="4316105"/>
          <a:ext cx="7518235" cy="743535"/>
        </a:xfrm>
        <a:prstGeom prst="roundRect">
          <a:avLst/>
        </a:prstGeom>
        <a:solidFill>
          <a:srgbClr val="ECE6EF"/>
        </a:solidFill>
        <a:ln w="57150" cap="flat" cmpd="sng" algn="ctr">
          <a:solidFill>
            <a:srgbClr val="702A8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0" kern="1200" dirty="0">
              <a:solidFill>
                <a:schemeClr val="tx1"/>
              </a:solidFill>
            </a:rPr>
            <a:t>Continuity of Care</a:t>
          </a:r>
        </a:p>
      </dsp:txBody>
      <dsp:txXfrm>
        <a:off x="36296" y="4352401"/>
        <a:ext cx="7445643" cy="670943"/>
      </dsp:txXfrm>
    </dsp:sp>
    <dsp:sp modelId="{BEA5C45B-D9C4-47E5-A363-564394D50350}">
      <dsp:nvSpPr>
        <dsp:cNvPr id="0" name=""/>
        <dsp:cNvSpPr/>
      </dsp:nvSpPr>
      <dsp:spPr>
        <a:xfrm>
          <a:off x="0" y="5194395"/>
          <a:ext cx="7518235" cy="743535"/>
        </a:xfrm>
        <a:prstGeom prst="roundRect">
          <a:avLst/>
        </a:prstGeom>
        <a:solidFill>
          <a:srgbClr val="ECE6EF"/>
        </a:solidFill>
        <a:ln w="57150" cap="flat" cmpd="sng" algn="ctr">
          <a:solidFill>
            <a:srgbClr val="702A8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0" kern="1200" dirty="0">
              <a:solidFill>
                <a:schemeClr val="tx1"/>
              </a:solidFill>
            </a:rPr>
            <a:t>Electronic Medical Records</a:t>
          </a:r>
        </a:p>
      </dsp:txBody>
      <dsp:txXfrm>
        <a:off x="36296" y="5230691"/>
        <a:ext cx="7445643" cy="670943"/>
      </dsp:txXfrm>
    </dsp:sp>
    <dsp:sp modelId="{FFF7F25C-4415-4F6F-BD94-2C429736FE22}">
      <dsp:nvSpPr>
        <dsp:cNvPr id="0" name=""/>
        <dsp:cNvSpPr/>
      </dsp:nvSpPr>
      <dsp:spPr>
        <a:xfrm>
          <a:off x="0" y="6053881"/>
          <a:ext cx="7518235" cy="743535"/>
        </a:xfrm>
        <a:prstGeom prst="roundRect">
          <a:avLst/>
        </a:prstGeom>
        <a:solidFill>
          <a:srgbClr val="ECE6EF"/>
        </a:solidFill>
        <a:ln w="12700" cap="flat" cmpd="sng" algn="ctr">
          <a:solidFill>
            <a:srgbClr val="702A8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solidFill>
                <a:schemeClr val="tx1"/>
              </a:solidFill>
            </a:rPr>
            <a:t>Education, Training and Research</a:t>
          </a:r>
        </a:p>
      </dsp:txBody>
      <dsp:txXfrm>
        <a:off x="36296" y="6090177"/>
        <a:ext cx="7445643" cy="670943"/>
      </dsp:txXfrm>
    </dsp:sp>
    <dsp:sp modelId="{F5A5D4D6-2AD4-40AB-B8A2-63AFF323DB46}">
      <dsp:nvSpPr>
        <dsp:cNvPr id="0" name=""/>
        <dsp:cNvSpPr/>
      </dsp:nvSpPr>
      <dsp:spPr>
        <a:xfrm>
          <a:off x="0" y="6886696"/>
          <a:ext cx="7518235" cy="743535"/>
        </a:xfrm>
        <a:prstGeom prst="roundRect">
          <a:avLst/>
        </a:prstGeom>
        <a:solidFill>
          <a:srgbClr val="ECE6EF"/>
        </a:solidFill>
        <a:ln w="12700" cap="flat" cmpd="sng" algn="ctr">
          <a:solidFill>
            <a:srgbClr val="702A8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solidFill>
                <a:schemeClr val="tx1"/>
              </a:solidFill>
            </a:rPr>
            <a:t>Evaluation and CQI</a:t>
          </a:r>
        </a:p>
      </dsp:txBody>
      <dsp:txXfrm>
        <a:off x="36296" y="6922992"/>
        <a:ext cx="7445643" cy="670943"/>
      </dsp:txXfrm>
    </dsp:sp>
    <dsp:sp modelId="{0D243AA3-6D53-4BB3-AFEA-EFCB8EE4E5BD}">
      <dsp:nvSpPr>
        <dsp:cNvPr id="0" name=""/>
        <dsp:cNvSpPr/>
      </dsp:nvSpPr>
      <dsp:spPr>
        <a:xfrm>
          <a:off x="0" y="7701302"/>
          <a:ext cx="7518235" cy="743535"/>
        </a:xfrm>
        <a:prstGeom prst="roundRect">
          <a:avLst/>
        </a:prstGeom>
        <a:solidFill>
          <a:srgbClr val="ECE6EF"/>
        </a:solidFill>
        <a:ln w="12700" cap="flat" cmpd="sng" algn="ctr">
          <a:solidFill>
            <a:srgbClr val="702A8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solidFill>
                <a:schemeClr val="tx1"/>
              </a:solidFill>
            </a:rPr>
            <a:t>Internal and External Supports</a:t>
          </a:r>
        </a:p>
      </dsp:txBody>
      <dsp:txXfrm>
        <a:off x="36296" y="7737598"/>
        <a:ext cx="7445643" cy="67094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5387342"/>
            <a:ext cx="38404800" cy="11460480"/>
          </a:xfrm>
        </p:spPr>
        <p:txBody>
          <a:bodyPr anchor="b"/>
          <a:lstStyle>
            <a:lvl1pPr algn="ctr">
              <a:defRPr sz="25200"/>
            </a:lvl1pPr>
          </a:lstStyle>
          <a:p>
            <a:r>
              <a:rPr lang="en-US"/>
              <a:t>Click to edit Master title style</a:t>
            </a:r>
            <a:endParaRPr lang="en-US" dirty="0"/>
          </a:p>
        </p:txBody>
      </p:sp>
      <p:sp>
        <p:nvSpPr>
          <p:cNvPr id="3" name="Subtitle 2"/>
          <p:cNvSpPr>
            <a:spLocks noGrp="1"/>
          </p:cNvSpPr>
          <p:nvPr>
            <p:ph type="subTitle" idx="1"/>
          </p:nvPr>
        </p:nvSpPr>
        <p:spPr>
          <a:xfrm>
            <a:off x="6400800" y="17289782"/>
            <a:ext cx="38404800" cy="7947658"/>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E261A22-1E80-4A7E-9623-9EF5A0736851}" type="datetimeFigureOut">
              <a:rPr lang="en-US" smtClean="0"/>
              <a:t>11/14/2017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12CBC-2923-44B5-AF72-CEF03FDF6248}" type="slidenum">
              <a:rPr lang="en-US" smtClean="0"/>
              <a:t>‹#›</a:t>
            </a:fld>
            <a:endParaRPr lang="en-US"/>
          </a:p>
        </p:txBody>
      </p:sp>
    </p:spTree>
    <p:extLst>
      <p:ext uri="{BB962C8B-B14F-4D97-AF65-F5344CB8AC3E}">
        <p14:creationId xmlns:p14="http://schemas.microsoft.com/office/powerpoint/2010/main" val="2513284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61A22-1E80-4A7E-9623-9EF5A0736851}" type="datetimeFigureOut">
              <a:rPr lang="en-US" smtClean="0"/>
              <a:t>11/14/2017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12CBC-2923-44B5-AF72-CEF03FDF6248}" type="slidenum">
              <a:rPr lang="en-US" smtClean="0"/>
              <a:t>‹#›</a:t>
            </a:fld>
            <a:endParaRPr lang="en-US"/>
          </a:p>
        </p:txBody>
      </p:sp>
    </p:spTree>
    <p:extLst>
      <p:ext uri="{BB962C8B-B14F-4D97-AF65-F5344CB8AC3E}">
        <p14:creationId xmlns:p14="http://schemas.microsoft.com/office/powerpoint/2010/main" val="893583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644580" y="1752600"/>
            <a:ext cx="1104138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520440" y="1752600"/>
            <a:ext cx="3248406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61A22-1E80-4A7E-9623-9EF5A0736851}" type="datetimeFigureOut">
              <a:rPr lang="en-US" smtClean="0"/>
              <a:t>11/14/2017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12CBC-2923-44B5-AF72-CEF03FDF6248}" type="slidenum">
              <a:rPr lang="en-US" smtClean="0"/>
              <a:t>‹#›</a:t>
            </a:fld>
            <a:endParaRPr lang="en-US"/>
          </a:p>
        </p:txBody>
      </p:sp>
    </p:spTree>
    <p:extLst>
      <p:ext uri="{BB962C8B-B14F-4D97-AF65-F5344CB8AC3E}">
        <p14:creationId xmlns:p14="http://schemas.microsoft.com/office/powerpoint/2010/main" val="14345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61A22-1E80-4A7E-9623-9EF5A0736851}" type="datetimeFigureOut">
              <a:rPr lang="en-US" smtClean="0"/>
              <a:t>11/14/2017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12CBC-2923-44B5-AF72-CEF03FDF6248}" type="slidenum">
              <a:rPr lang="en-US" smtClean="0"/>
              <a:t>‹#›</a:t>
            </a:fld>
            <a:endParaRPr lang="en-US"/>
          </a:p>
        </p:txBody>
      </p:sp>
    </p:spTree>
    <p:extLst>
      <p:ext uri="{BB962C8B-B14F-4D97-AF65-F5344CB8AC3E}">
        <p14:creationId xmlns:p14="http://schemas.microsoft.com/office/powerpoint/2010/main" val="1617380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93770" y="8206745"/>
            <a:ext cx="44165520" cy="13693138"/>
          </a:xfrm>
        </p:spPr>
        <p:txBody>
          <a:bodyPr anchor="b"/>
          <a:lstStyle>
            <a:lvl1pPr>
              <a:defRPr sz="25200"/>
            </a:lvl1pPr>
          </a:lstStyle>
          <a:p>
            <a:r>
              <a:rPr lang="en-US"/>
              <a:t>Click to edit Master title style</a:t>
            </a:r>
            <a:endParaRPr lang="en-US" dirty="0"/>
          </a:p>
        </p:txBody>
      </p:sp>
      <p:sp>
        <p:nvSpPr>
          <p:cNvPr id="3" name="Text Placeholder 2"/>
          <p:cNvSpPr>
            <a:spLocks noGrp="1"/>
          </p:cNvSpPr>
          <p:nvPr>
            <p:ph type="body" idx="1"/>
          </p:nvPr>
        </p:nvSpPr>
        <p:spPr>
          <a:xfrm>
            <a:off x="3493770" y="22029425"/>
            <a:ext cx="44165520" cy="7200898"/>
          </a:xfrm>
        </p:spPr>
        <p:txBody>
          <a:bodyPr/>
          <a:lstStyle>
            <a:lvl1pPr marL="0" indent="0">
              <a:buNone/>
              <a:defRPr sz="10080">
                <a:solidFill>
                  <a:schemeClr val="tx1">
                    <a:tint val="75000"/>
                  </a:schemeClr>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261A22-1E80-4A7E-9623-9EF5A0736851}" type="datetimeFigureOut">
              <a:rPr lang="en-US" smtClean="0"/>
              <a:t>11/14/2017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12CBC-2923-44B5-AF72-CEF03FDF6248}" type="slidenum">
              <a:rPr lang="en-US" smtClean="0"/>
              <a:t>‹#›</a:t>
            </a:fld>
            <a:endParaRPr lang="en-US"/>
          </a:p>
        </p:txBody>
      </p:sp>
    </p:spTree>
    <p:extLst>
      <p:ext uri="{BB962C8B-B14F-4D97-AF65-F5344CB8AC3E}">
        <p14:creationId xmlns:p14="http://schemas.microsoft.com/office/powerpoint/2010/main" val="4186533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520440" y="8763000"/>
            <a:ext cx="2176272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5923240" y="8763000"/>
            <a:ext cx="2176272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E261A22-1E80-4A7E-9623-9EF5A0736851}" type="datetimeFigureOut">
              <a:rPr lang="en-US" smtClean="0"/>
              <a:t>11/14/2017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912CBC-2923-44B5-AF72-CEF03FDF6248}" type="slidenum">
              <a:rPr lang="en-US" smtClean="0"/>
              <a:t>‹#›</a:t>
            </a:fld>
            <a:endParaRPr lang="en-US"/>
          </a:p>
        </p:txBody>
      </p:sp>
    </p:spTree>
    <p:extLst>
      <p:ext uri="{BB962C8B-B14F-4D97-AF65-F5344CB8AC3E}">
        <p14:creationId xmlns:p14="http://schemas.microsoft.com/office/powerpoint/2010/main" val="850432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527110" y="1752603"/>
            <a:ext cx="4416552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527112" y="8069582"/>
            <a:ext cx="21662705" cy="3954778"/>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4" name="Content Placeholder 3"/>
          <p:cNvSpPr>
            <a:spLocks noGrp="1"/>
          </p:cNvSpPr>
          <p:nvPr>
            <p:ph sz="half" idx="2"/>
          </p:nvPr>
        </p:nvSpPr>
        <p:spPr>
          <a:xfrm>
            <a:off x="3527112" y="12024360"/>
            <a:ext cx="21662705"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5923240" y="8069582"/>
            <a:ext cx="21769390" cy="3954778"/>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6" name="Content Placeholder 5"/>
          <p:cNvSpPr>
            <a:spLocks noGrp="1"/>
          </p:cNvSpPr>
          <p:nvPr>
            <p:ph sz="quarter" idx="4"/>
          </p:nvPr>
        </p:nvSpPr>
        <p:spPr>
          <a:xfrm>
            <a:off x="25923240" y="12024360"/>
            <a:ext cx="21769390"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E261A22-1E80-4A7E-9623-9EF5A0736851}" type="datetimeFigureOut">
              <a:rPr lang="en-US" smtClean="0"/>
              <a:t>11/14/2017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912CBC-2923-44B5-AF72-CEF03FDF6248}" type="slidenum">
              <a:rPr lang="en-US" smtClean="0"/>
              <a:t>‹#›</a:t>
            </a:fld>
            <a:endParaRPr lang="en-US"/>
          </a:p>
        </p:txBody>
      </p:sp>
    </p:spTree>
    <p:extLst>
      <p:ext uri="{BB962C8B-B14F-4D97-AF65-F5344CB8AC3E}">
        <p14:creationId xmlns:p14="http://schemas.microsoft.com/office/powerpoint/2010/main" val="1265461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E261A22-1E80-4A7E-9623-9EF5A0736851}" type="datetimeFigureOut">
              <a:rPr lang="en-US" smtClean="0"/>
              <a:t>11/14/2017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912CBC-2923-44B5-AF72-CEF03FDF6248}" type="slidenum">
              <a:rPr lang="en-US" smtClean="0"/>
              <a:t>‹#›</a:t>
            </a:fld>
            <a:endParaRPr lang="en-US"/>
          </a:p>
        </p:txBody>
      </p:sp>
    </p:spTree>
    <p:extLst>
      <p:ext uri="{BB962C8B-B14F-4D97-AF65-F5344CB8AC3E}">
        <p14:creationId xmlns:p14="http://schemas.microsoft.com/office/powerpoint/2010/main" val="2173344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261A22-1E80-4A7E-9623-9EF5A0736851}" type="datetimeFigureOut">
              <a:rPr lang="en-US" smtClean="0"/>
              <a:t>11/14/2017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912CBC-2923-44B5-AF72-CEF03FDF6248}" type="slidenum">
              <a:rPr lang="en-US" smtClean="0"/>
              <a:t>‹#›</a:t>
            </a:fld>
            <a:endParaRPr lang="en-US"/>
          </a:p>
        </p:txBody>
      </p:sp>
    </p:spTree>
    <p:extLst>
      <p:ext uri="{BB962C8B-B14F-4D97-AF65-F5344CB8AC3E}">
        <p14:creationId xmlns:p14="http://schemas.microsoft.com/office/powerpoint/2010/main" val="2366607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2194560"/>
            <a:ext cx="16515395" cy="7680960"/>
          </a:xfrm>
        </p:spPr>
        <p:txBody>
          <a:bodyPr anchor="b"/>
          <a:lstStyle>
            <a:lvl1pPr>
              <a:defRPr sz="13440"/>
            </a:lvl1pPr>
          </a:lstStyle>
          <a:p>
            <a:r>
              <a:rPr lang="en-US"/>
              <a:t>Click to edit Master title style</a:t>
            </a:r>
            <a:endParaRPr lang="en-US" dirty="0"/>
          </a:p>
        </p:txBody>
      </p:sp>
      <p:sp>
        <p:nvSpPr>
          <p:cNvPr id="3" name="Content Placeholder 2"/>
          <p:cNvSpPr>
            <a:spLocks noGrp="1"/>
          </p:cNvSpPr>
          <p:nvPr>
            <p:ph idx="1"/>
          </p:nvPr>
        </p:nvSpPr>
        <p:spPr>
          <a:xfrm>
            <a:off x="21769390" y="4739642"/>
            <a:ext cx="25923240" cy="23393400"/>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527112" y="9875520"/>
            <a:ext cx="16515395" cy="18295622"/>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2E261A22-1E80-4A7E-9623-9EF5A0736851}" type="datetimeFigureOut">
              <a:rPr lang="en-US" smtClean="0"/>
              <a:t>11/14/2017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912CBC-2923-44B5-AF72-CEF03FDF6248}" type="slidenum">
              <a:rPr lang="en-US" smtClean="0"/>
              <a:t>‹#›</a:t>
            </a:fld>
            <a:endParaRPr lang="en-US"/>
          </a:p>
        </p:txBody>
      </p:sp>
    </p:spTree>
    <p:extLst>
      <p:ext uri="{BB962C8B-B14F-4D97-AF65-F5344CB8AC3E}">
        <p14:creationId xmlns:p14="http://schemas.microsoft.com/office/powerpoint/2010/main" val="62466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2194560"/>
            <a:ext cx="16515395" cy="7680960"/>
          </a:xfrm>
        </p:spPr>
        <p:txBody>
          <a:bodyPr anchor="b"/>
          <a:lstStyle>
            <a:lvl1pPr>
              <a:defRPr sz="13440"/>
            </a:lvl1pPr>
          </a:lstStyle>
          <a:p>
            <a:r>
              <a:rPr lang="en-US"/>
              <a:t>Click to edit Master title style</a:t>
            </a:r>
            <a:endParaRPr lang="en-US" dirty="0"/>
          </a:p>
        </p:txBody>
      </p:sp>
      <p:sp>
        <p:nvSpPr>
          <p:cNvPr id="3" name="Picture Placeholder 2"/>
          <p:cNvSpPr>
            <a:spLocks noGrp="1" noChangeAspect="1"/>
          </p:cNvSpPr>
          <p:nvPr>
            <p:ph type="pic" idx="1"/>
          </p:nvPr>
        </p:nvSpPr>
        <p:spPr>
          <a:xfrm>
            <a:off x="21769390" y="4739642"/>
            <a:ext cx="25923240" cy="23393400"/>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3527112" y="9875520"/>
            <a:ext cx="16515395" cy="18295622"/>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2E261A22-1E80-4A7E-9623-9EF5A0736851}" type="datetimeFigureOut">
              <a:rPr lang="en-US" smtClean="0"/>
              <a:t>11/14/2017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912CBC-2923-44B5-AF72-CEF03FDF6248}" type="slidenum">
              <a:rPr lang="en-US" smtClean="0"/>
              <a:t>‹#›</a:t>
            </a:fld>
            <a:endParaRPr lang="en-US"/>
          </a:p>
        </p:txBody>
      </p:sp>
    </p:spTree>
    <p:extLst>
      <p:ext uri="{BB962C8B-B14F-4D97-AF65-F5344CB8AC3E}">
        <p14:creationId xmlns:p14="http://schemas.microsoft.com/office/powerpoint/2010/main" val="4137632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0440" y="1752603"/>
            <a:ext cx="4416552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520440" y="8763000"/>
            <a:ext cx="4416552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520440" y="30510482"/>
            <a:ext cx="11521440" cy="1752600"/>
          </a:xfrm>
          <a:prstGeom prst="rect">
            <a:avLst/>
          </a:prstGeom>
        </p:spPr>
        <p:txBody>
          <a:bodyPr vert="horz" lIns="91440" tIns="45720" rIns="91440" bIns="45720" rtlCol="0" anchor="ctr"/>
          <a:lstStyle>
            <a:lvl1pPr algn="l">
              <a:defRPr sz="5040">
                <a:solidFill>
                  <a:schemeClr val="tx1">
                    <a:tint val="75000"/>
                  </a:schemeClr>
                </a:solidFill>
              </a:defRPr>
            </a:lvl1pPr>
          </a:lstStyle>
          <a:p>
            <a:fld id="{2E261A22-1E80-4A7E-9623-9EF5A0736851}" type="datetimeFigureOut">
              <a:rPr lang="en-US" smtClean="0"/>
              <a:t>11/14/2017</a:t>
            </a:fld>
            <a:endParaRPr lang="en-US"/>
          </a:p>
        </p:txBody>
      </p:sp>
      <p:sp>
        <p:nvSpPr>
          <p:cNvPr id="5" name="Footer Placeholder 4"/>
          <p:cNvSpPr>
            <a:spLocks noGrp="1"/>
          </p:cNvSpPr>
          <p:nvPr>
            <p:ph type="ftr" sz="quarter" idx="3"/>
          </p:nvPr>
        </p:nvSpPr>
        <p:spPr>
          <a:xfrm>
            <a:off x="16962120" y="30510482"/>
            <a:ext cx="17282160" cy="1752600"/>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164520" y="30510482"/>
            <a:ext cx="11521440" cy="1752600"/>
          </a:xfrm>
          <a:prstGeom prst="rect">
            <a:avLst/>
          </a:prstGeom>
        </p:spPr>
        <p:txBody>
          <a:bodyPr vert="horz" lIns="91440" tIns="45720" rIns="91440" bIns="45720" rtlCol="0" anchor="ctr"/>
          <a:lstStyle>
            <a:lvl1pPr algn="r">
              <a:defRPr sz="5040">
                <a:solidFill>
                  <a:schemeClr val="tx1">
                    <a:tint val="75000"/>
                  </a:schemeClr>
                </a:solidFill>
              </a:defRPr>
            </a:lvl1pPr>
          </a:lstStyle>
          <a:p>
            <a:fld id="{3B912CBC-2923-44B5-AF72-CEF03FDF6248}" type="slidenum">
              <a:rPr lang="en-US" smtClean="0"/>
              <a:t>‹#›</a:t>
            </a:fld>
            <a:endParaRPr lang="en-US"/>
          </a:p>
        </p:txBody>
      </p:sp>
    </p:spTree>
    <p:extLst>
      <p:ext uri="{BB962C8B-B14F-4D97-AF65-F5344CB8AC3E}">
        <p14:creationId xmlns:p14="http://schemas.microsoft.com/office/powerpoint/2010/main" val="2665887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Data" Target="../diagrams/data1.xml"/><Relationship Id="rId3" Type="http://schemas.openxmlformats.org/officeDocument/2006/relationships/image" Target="../media/image2.emf"/><Relationship Id="rId7" Type="http://schemas.openxmlformats.org/officeDocument/2006/relationships/image" Target="../media/image6.emf"/><Relationship Id="rId12" Type="http://schemas.microsoft.com/office/2007/relationships/diagramDrawing" Target="../diagrams/drawing1.xml"/><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5.emf"/><Relationship Id="rId11" Type="http://schemas.openxmlformats.org/officeDocument/2006/relationships/diagramColors" Target="../diagrams/colors1.xml"/><Relationship Id="rId5" Type="http://schemas.openxmlformats.org/officeDocument/2006/relationships/image" Target="../media/image4.emf"/><Relationship Id="rId10" Type="http://schemas.openxmlformats.org/officeDocument/2006/relationships/diagramQuickStyle" Target="../diagrams/quickStyle1.xml"/><Relationship Id="rId4" Type="http://schemas.openxmlformats.org/officeDocument/2006/relationships/image" Target="../media/image3.JPG"/><Relationship Id="rId9"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 name="Group 42">
            <a:extLst>
              <a:ext uri="{FF2B5EF4-FFF2-40B4-BE49-F238E27FC236}">
                <a16:creationId xmlns:a16="http://schemas.microsoft.com/office/drawing/2014/main" id="{0E081588-D956-4228-B0BF-09659647F404}"/>
              </a:ext>
            </a:extLst>
          </p:cNvPr>
          <p:cNvGrpSpPr/>
          <p:nvPr/>
        </p:nvGrpSpPr>
        <p:grpSpPr>
          <a:xfrm>
            <a:off x="13575421" y="6770913"/>
            <a:ext cx="5625664" cy="7060737"/>
            <a:chOff x="35881056" y="7507002"/>
            <a:chExt cx="4494649" cy="6511240"/>
          </a:xfrm>
        </p:grpSpPr>
        <p:sp>
          <p:nvSpPr>
            <p:cNvPr id="38" name="Double Brace 37">
              <a:extLst>
                <a:ext uri="{FF2B5EF4-FFF2-40B4-BE49-F238E27FC236}">
                  <a16:creationId xmlns:a16="http://schemas.microsoft.com/office/drawing/2014/main" id="{AA15133F-BE7F-43FC-90B5-698DB456D5D0}"/>
                </a:ext>
              </a:extLst>
            </p:cNvPr>
            <p:cNvSpPr/>
            <p:nvPr/>
          </p:nvSpPr>
          <p:spPr>
            <a:xfrm>
              <a:off x="36940538" y="9298503"/>
              <a:ext cx="3435167" cy="2771372"/>
            </a:xfrm>
            <a:prstGeom prst="bracePair">
              <a:avLst/>
            </a:prstGeom>
            <a:ln w="57150">
              <a:solidFill>
                <a:srgbClr val="7C2F9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2" name="Rectangle 41">
              <a:extLst>
                <a:ext uri="{FF2B5EF4-FFF2-40B4-BE49-F238E27FC236}">
                  <a16:creationId xmlns:a16="http://schemas.microsoft.com/office/drawing/2014/main" id="{CE2D44BE-F673-4344-8C1A-DA8EB1AA4EFF}"/>
                </a:ext>
              </a:extLst>
            </p:cNvPr>
            <p:cNvSpPr/>
            <p:nvPr/>
          </p:nvSpPr>
          <p:spPr>
            <a:xfrm>
              <a:off x="35881056" y="7507002"/>
              <a:ext cx="2207569" cy="65112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0" name="Rectangle 9"/>
          <p:cNvSpPr/>
          <p:nvPr/>
        </p:nvSpPr>
        <p:spPr>
          <a:xfrm>
            <a:off x="41148000" y="3886200"/>
            <a:ext cx="9144000" cy="26362152"/>
          </a:xfrm>
          <a:prstGeom prst="rect">
            <a:avLst/>
          </a:prstGeom>
          <a:solidFill>
            <a:srgbClr val="ECE6EF"/>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0" tIns="914400" rIns="914400" bIns="914400" rtlCol="0" anchor="t" anchorCtr="0">
            <a:normAutofit/>
          </a:bodyPr>
          <a:lstStyle/>
          <a:p>
            <a:pPr>
              <a:lnSpc>
                <a:spcPct val="114000"/>
              </a:lnSpc>
            </a:pPr>
            <a:r>
              <a:rPr lang="en-US" sz="5000" b="1" dirty="0">
                <a:solidFill>
                  <a:schemeClr val="tx1"/>
                </a:solidFill>
                <a:latin typeface="Trebuchet MS" panose="020B0603020202020204" pitchFamily="34" charset="0"/>
              </a:rPr>
              <a:t>Results</a:t>
            </a:r>
          </a:p>
          <a:p>
            <a:pPr>
              <a:lnSpc>
                <a:spcPct val="114000"/>
              </a:lnSpc>
            </a:pPr>
            <a:r>
              <a:rPr lang="en-US" sz="3200" dirty="0">
                <a:solidFill>
                  <a:schemeClr val="tx1"/>
                </a:solidFill>
                <a:latin typeface="Trebuchet MS" panose="020B0603020202020204" pitchFamily="34" charset="0"/>
              </a:rPr>
              <a:t>Twenty-six studies were identified for analysis for this scoping review (See Fig. 2). Key findings are summarized in Table 1.</a:t>
            </a:r>
          </a:p>
          <a:p>
            <a:pPr>
              <a:lnSpc>
                <a:spcPct val="114000"/>
              </a:lnSpc>
            </a:pPr>
            <a:endParaRPr lang="en-US" sz="3200" dirty="0">
              <a:solidFill>
                <a:schemeClr val="tx1"/>
              </a:solidFill>
              <a:latin typeface="Trebuchet MS" panose="020B0603020202020204" pitchFamily="34" charset="0"/>
            </a:endParaRPr>
          </a:p>
          <a:p>
            <a:pPr>
              <a:lnSpc>
                <a:spcPct val="114000"/>
              </a:lnSpc>
            </a:pPr>
            <a:r>
              <a:rPr lang="en-US" sz="3200" b="1" dirty="0">
                <a:solidFill>
                  <a:schemeClr val="tx1"/>
                </a:solidFill>
                <a:latin typeface="Trebuchet MS" panose="020B0603020202020204" pitchFamily="34" charset="0"/>
              </a:rPr>
              <a:t>Access</a:t>
            </a:r>
            <a:r>
              <a:rPr lang="en-US" sz="3200" dirty="0">
                <a:solidFill>
                  <a:schemeClr val="tx1"/>
                </a:solidFill>
                <a:latin typeface="Trebuchet MS" panose="020B0603020202020204" pitchFamily="34" charset="0"/>
              </a:rPr>
              <a:t>: </a:t>
            </a:r>
            <a:r>
              <a:rPr lang="en-US" sz="3200" dirty="0">
                <a:solidFill>
                  <a:schemeClr val="tx1"/>
                </a:solidFill>
                <a:latin typeface="Trebuchet MS" charset="0"/>
                <a:ea typeface="Trebuchet MS" charset="0"/>
                <a:cs typeface="Trebuchet MS" charset="0"/>
              </a:rPr>
              <a:t>physicians in rural communities divide their time between hospital and clinic-based practice.</a:t>
            </a:r>
            <a:endParaRPr lang="en-US" sz="3200" dirty="0">
              <a:solidFill>
                <a:schemeClr val="tx1"/>
              </a:solidFill>
              <a:latin typeface="Trebuchet MS" panose="020B0603020202020204" pitchFamily="34" charset="0"/>
            </a:endParaRPr>
          </a:p>
          <a:p>
            <a:pPr>
              <a:lnSpc>
                <a:spcPct val="114000"/>
              </a:lnSpc>
            </a:pPr>
            <a:endParaRPr lang="en-US" sz="3200" dirty="0">
              <a:solidFill>
                <a:schemeClr val="tx1"/>
              </a:solidFill>
              <a:latin typeface="Trebuchet MS" panose="020B0603020202020204" pitchFamily="34" charset="0"/>
            </a:endParaRPr>
          </a:p>
          <a:p>
            <a:pPr>
              <a:lnSpc>
                <a:spcPct val="114000"/>
              </a:lnSpc>
            </a:pPr>
            <a:r>
              <a:rPr lang="en-US" sz="3200" b="1" dirty="0">
                <a:solidFill>
                  <a:schemeClr val="tx1"/>
                </a:solidFill>
                <a:latin typeface="Trebuchet MS" panose="020B0603020202020204" pitchFamily="34" charset="0"/>
              </a:rPr>
              <a:t>Comprehensiveness</a:t>
            </a:r>
            <a:r>
              <a:rPr lang="en-US" sz="3200" dirty="0">
                <a:solidFill>
                  <a:schemeClr val="tx1"/>
                </a:solidFill>
                <a:latin typeface="Trebuchet MS" panose="020B0603020202020204" pitchFamily="34" charset="0"/>
              </a:rPr>
              <a:t>: </a:t>
            </a:r>
            <a:r>
              <a:rPr lang="en-US" sz="3200" dirty="0">
                <a:solidFill>
                  <a:schemeClr val="tx1"/>
                </a:solidFill>
                <a:latin typeface="Trebuchet MS" charset="0"/>
                <a:ea typeface="Trebuchet MS" charset="0"/>
                <a:cs typeface="Trebuchet MS" charset="0"/>
              </a:rPr>
              <a:t>increasing rurality is associated with an increase in PC providers’ scope of practice.</a:t>
            </a:r>
            <a:endParaRPr lang="en-US" sz="3200" dirty="0">
              <a:solidFill>
                <a:schemeClr val="tx1"/>
              </a:solidFill>
              <a:latin typeface="Trebuchet MS" panose="020B0603020202020204" pitchFamily="34" charset="0"/>
            </a:endParaRPr>
          </a:p>
          <a:p>
            <a:pPr>
              <a:lnSpc>
                <a:spcPct val="114000"/>
              </a:lnSpc>
            </a:pPr>
            <a:endParaRPr lang="en-US" sz="3200" dirty="0">
              <a:solidFill>
                <a:schemeClr val="tx1"/>
              </a:solidFill>
              <a:latin typeface="Trebuchet MS" panose="020B0603020202020204" pitchFamily="34" charset="0"/>
            </a:endParaRPr>
          </a:p>
          <a:p>
            <a:pPr>
              <a:lnSpc>
                <a:spcPct val="114000"/>
              </a:lnSpc>
            </a:pPr>
            <a:r>
              <a:rPr lang="en-US" sz="3200" b="1" dirty="0">
                <a:solidFill>
                  <a:schemeClr val="tx1"/>
                </a:solidFill>
                <a:latin typeface="Trebuchet MS" panose="020B0603020202020204" pitchFamily="34" charset="0"/>
              </a:rPr>
              <a:t>EMR use</a:t>
            </a:r>
            <a:r>
              <a:rPr lang="en-US" sz="3200" dirty="0">
                <a:solidFill>
                  <a:schemeClr val="tx1"/>
                </a:solidFill>
                <a:latin typeface="Trebuchet MS" panose="020B0603020202020204" pitchFamily="34" charset="0"/>
              </a:rPr>
              <a:t>: practice size as well as level of rurality, can predict functionality and adoption of EMR systems.</a:t>
            </a:r>
          </a:p>
          <a:p>
            <a:pPr>
              <a:lnSpc>
                <a:spcPct val="114000"/>
              </a:lnSpc>
            </a:pPr>
            <a:endParaRPr lang="en-US" sz="3200" dirty="0">
              <a:solidFill>
                <a:schemeClr val="tx1"/>
              </a:solidFill>
              <a:latin typeface="Trebuchet MS" panose="020B0603020202020204" pitchFamily="34" charset="0"/>
            </a:endParaRPr>
          </a:p>
          <a:p>
            <a:pPr>
              <a:lnSpc>
                <a:spcPct val="114000"/>
              </a:lnSpc>
            </a:pPr>
            <a:r>
              <a:rPr lang="en-US" sz="3200" b="1" dirty="0">
                <a:solidFill>
                  <a:schemeClr val="tx1"/>
                </a:solidFill>
                <a:latin typeface="Trebuchet MS" panose="020B0603020202020204" pitchFamily="34" charset="0"/>
              </a:rPr>
              <a:t>Continuity</a:t>
            </a:r>
            <a:r>
              <a:rPr lang="en-US" sz="3200" dirty="0">
                <a:solidFill>
                  <a:schemeClr val="tx1"/>
                </a:solidFill>
                <a:latin typeface="Trebuchet MS" panose="020B0603020202020204" pitchFamily="34" charset="0"/>
              </a:rPr>
              <a:t>: Rurality is associated with a lower reported level of continuity.</a:t>
            </a:r>
          </a:p>
          <a:p>
            <a:pPr>
              <a:lnSpc>
                <a:spcPct val="114000"/>
              </a:lnSpc>
            </a:pPr>
            <a:endParaRPr lang="en-US" sz="4400" dirty="0">
              <a:solidFill>
                <a:schemeClr val="tx1"/>
              </a:solidFill>
              <a:latin typeface="Trebuchet MS" panose="020B0603020202020204" pitchFamily="34" charset="0"/>
            </a:endParaRPr>
          </a:p>
          <a:p>
            <a:pPr>
              <a:lnSpc>
                <a:spcPct val="114000"/>
              </a:lnSpc>
            </a:pPr>
            <a:r>
              <a:rPr lang="en-US" sz="5000" b="1" dirty="0">
                <a:solidFill>
                  <a:schemeClr val="tx1"/>
                </a:solidFill>
                <a:latin typeface="Trebuchet MS" panose="020B0603020202020204" pitchFamily="34" charset="0"/>
              </a:rPr>
              <a:t>Conclusions</a:t>
            </a:r>
          </a:p>
          <a:p>
            <a:pPr>
              <a:lnSpc>
                <a:spcPct val="114000"/>
              </a:lnSpc>
            </a:pPr>
            <a:r>
              <a:rPr lang="en-US" sz="3200" dirty="0">
                <a:solidFill>
                  <a:schemeClr val="tx1"/>
                </a:solidFill>
                <a:latin typeface="Trebuchet MS" charset="0"/>
                <a:ea typeface="Trebuchet MS" charset="0"/>
                <a:cs typeface="Trebuchet MS" charset="0"/>
              </a:rPr>
              <a:t>The 26 identified studies describe differences between rural and non-rural PC that should be considered in the design of performance measurement systems. </a:t>
            </a:r>
          </a:p>
          <a:p>
            <a:pPr>
              <a:lnSpc>
                <a:spcPct val="114000"/>
              </a:lnSpc>
            </a:pPr>
            <a:endParaRPr lang="en-US" sz="3200" dirty="0">
              <a:solidFill>
                <a:schemeClr val="tx1"/>
              </a:solidFill>
              <a:latin typeface="Trebuchet MS" charset="0"/>
              <a:ea typeface="Trebuchet MS" charset="0"/>
              <a:cs typeface="Trebuchet MS" charset="0"/>
            </a:endParaRPr>
          </a:p>
          <a:p>
            <a:pPr>
              <a:lnSpc>
                <a:spcPct val="114000"/>
              </a:lnSpc>
            </a:pPr>
            <a:r>
              <a:rPr lang="en-US" sz="3200" dirty="0">
                <a:solidFill>
                  <a:schemeClr val="tx1"/>
                </a:solidFill>
                <a:latin typeface="Trebuchet MS" charset="0"/>
                <a:ea typeface="Trebuchet MS" charset="0"/>
                <a:cs typeface="Trebuchet MS" charset="0"/>
              </a:rPr>
              <a:t>Further research in this area needs to be conducted e.g. implications on other PMH pillars, patient and provider perspectives, and equivalent definitions of rurality.</a:t>
            </a:r>
          </a:p>
          <a:p>
            <a:pPr>
              <a:lnSpc>
                <a:spcPct val="114000"/>
              </a:lnSpc>
            </a:pPr>
            <a:endParaRPr lang="en-US" sz="4800" dirty="0">
              <a:solidFill>
                <a:schemeClr val="tx1"/>
              </a:solidFill>
              <a:latin typeface="Trebuchet MS" charset="0"/>
              <a:ea typeface="Trebuchet MS" charset="0"/>
              <a:cs typeface="Trebuchet MS" charset="0"/>
            </a:endParaRPr>
          </a:p>
          <a:p>
            <a:pPr>
              <a:lnSpc>
                <a:spcPct val="114000"/>
              </a:lnSpc>
            </a:pPr>
            <a:r>
              <a:rPr lang="en-US" sz="5000" b="1" dirty="0">
                <a:solidFill>
                  <a:schemeClr val="tx1"/>
                </a:solidFill>
                <a:latin typeface="Trebuchet MS" panose="020B0603020202020204" pitchFamily="34" charset="0"/>
              </a:rPr>
              <a:t>Acknowledgements</a:t>
            </a:r>
          </a:p>
          <a:p>
            <a:pPr>
              <a:lnSpc>
                <a:spcPct val="114000"/>
              </a:lnSpc>
            </a:pPr>
            <a:r>
              <a:rPr lang="en-US" sz="3200" dirty="0">
                <a:solidFill>
                  <a:schemeClr val="tx1"/>
                </a:solidFill>
                <a:latin typeface="Trebuchet MS" charset="0"/>
                <a:ea typeface="Trebuchet MS" charset="0"/>
                <a:cs typeface="Trebuchet MS" charset="0"/>
              </a:rPr>
              <a:t>Richard </a:t>
            </a:r>
            <a:r>
              <a:rPr lang="en-US" sz="3200" dirty="0" err="1">
                <a:solidFill>
                  <a:schemeClr val="tx1"/>
                </a:solidFill>
                <a:latin typeface="Trebuchet MS" charset="0"/>
                <a:ea typeface="Trebuchet MS" charset="0"/>
                <a:cs typeface="Trebuchet MS" charset="0"/>
              </a:rPr>
              <a:t>Payzant</a:t>
            </a:r>
            <a:r>
              <a:rPr lang="en-US" sz="3200" dirty="0">
                <a:solidFill>
                  <a:schemeClr val="tx1"/>
                </a:solidFill>
                <a:latin typeface="Trebuchet MS" charset="0"/>
                <a:ea typeface="Trebuchet MS" charset="0"/>
                <a:cs typeface="Trebuchet MS" charset="0"/>
              </a:rPr>
              <a:t> Ward Travel Fund</a:t>
            </a:r>
          </a:p>
          <a:p>
            <a:pPr>
              <a:lnSpc>
                <a:spcPct val="114000"/>
              </a:lnSpc>
            </a:pPr>
            <a:endParaRPr lang="en-US" sz="3200" dirty="0">
              <a:solidFill>
                <a:schemeClr val="tx1"/>
              </a:solidFill>
              <a:latin typeface="Trebuchet MS" panose="020B0603020202020204" pitchFamily="34" charset="0"/>
            </a:endParaRPr>
          </a:p>
          <a:p>
            <a:pPr>
              <a:lnSpc>
                <a:spcPct val="114000"/>
              </a:lnSpc>
            </a:pPr>
            <a:r>
              <a:rPr lang="en-US" sz="3200" dirty="0">
                <a:solidFill>
                  <a:schemeClr val="tx1"/>
                </a:solidFill>
                <a:latin typeface="Trebuchet MS" panose="020B0603020202020204" pitchFamily="34" charset="0"/>
              </a:rPr>
              <a:t>This work is funded by:</a:t>
            </a:r>
          </a:p>
        </p:txBody>
      </p:sp>
      <p:sp>
        <p:nvSpPr>
          <p:cNvPr id="8" name="Rectangle 7"/>
          <p:cNvSpPr/>
          <p:nvPr/>
        </p:nvSpPr>
        <p:spPr>
          <a:xfrm>
            <a:off x="914400" y="3886200"/>
            <a:ext cx="9144000" cy="26362152"/>
          </a:xfrm>
          <a:prstGeom prst="rect">
            <a:avLst/>
          </a:prstGeom>
          <a:solidFill>
            <a:srgbClr val="ECE6EF"/>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0" tIns="914400" rIns="914400" bIns="914400" rtlCol="0" anchor="t">
            <a:normAutofit fontScale="77500" lnSpcReduction="20000"/>
          </a:bodyPr>
          <a:lstStyle/>
          <a:p>
            <a:pPr>
              <a:lnSpc>
                <a:spcPct val="124000"/>
              </a:lnSpc>
            </a:pPr>
            <a:r>
              <a:rPr lang="en-US" sz="5900" b="1" dirty="0">
                <a:solidFill>
                  <a:schemeClr val="tx1">
                    <a:lumMod val="85000"/>
                    <a:lumOff val="15000"/>
                  </a:schemeClr>
                </a:solidFill>
                <a:latin typeface="Trebuchet MS" panose="020B0603020202020204" pitchFamily="34" charset="0"/>
              </a:rPr>
              <a:t>Background</a:t>
            </a:r>
          </a:p>
          <a:p>
            <a:pPr>
              <a:lnSpc>
                <a:spcPct val="124000"/>
              </a:lnSpc>
            </a:pPr>
            <a:r>
              <a:rPr lang="en-US" sz="4100" dirty="0">
                <a:solidFill>
                  <a:schemeClr val="tx1"/>
                </a:solidFill>
                <a:latin typeface="Trebuchet MS" charset="0"/>
                <a:ea typeface="Trebuchet MS" charset="0"/>
                <a:cs typeface="Trebuchet MS" charset="0"/>
              </a:rPr>
              <a:t>Efforts to improve primary care (PC) rely on measuring and reporting performance to support decision-making. Comprehensive performance measurement systems need to account for diverse stakeholder groups, including rural residents and health care providers. The purpose of this study is to establish the features of PC that should be measured and reported in a rural versus a non-rural context. </a:t>
            </a:r>
          </a:p>
          <a:p>
            <a:pPr>
              <a:lnSpc>
                <a:spcPct val="124000"/>
              </a:lnSpc>
            </a:pPr>
            <a:endParaRPr lang="en-US" sz="4100" b="1" dirty="0">
              <a:solidFill>
                <a:schemeClr val="tx1">
                  <a:lumMod val="85000"/>
                  <a:lumOff val="15000"/>
                </a:schemeClr>
              </a:solidFill>
              <a:latin typeface="Trebuchet MS" panose="020B0603020202020204" pitchFamily="34" charset="0"/>
            </a:endParaRPr>
          </a:p>
          <a:p>
            <a:pPr>
              <a:lnSpc>
                <a:spcPct val="124000"/>
              </a:lnSpc>
            </a:pPr>
            <a:r>
              <a:rPr lang="en-US" sz="5900" b="1" dirty="0">
                <a:solidFill>
                  <a:schemeClr val="tx1">
                    <a:lumMod val="85000"/>
                    <a:lumOff val="15000"/>
                  </a:schemeClr>
                </a:solidFill>
                <a:latin typeface="Trebuchet MS" panose="020B0603020202020204" pitchFamily="34" charset="0"/>
              </a:rPr>
              <a:t>Methods</a:t>
            </a:r>
          </a:p>
          <a:p>
            <a:pPr>
              <a:lnSpc>
                <a:spcPct val="124000"/>
              </a:lnSpc>
            </a:pPr>
            <a:r>
              <a:rPr lang="en-US" sz="4100" dirty="0">
                <a:solidFill>
                  <a:schemeClr val="tx1">
                    <a:lumMod val="85000"/>
                    <a:lumOff val="15000"/>
                  </a:schemeClr>
                </a:solidFill>
                <a:latin typeface="Trebuchet MS" panose="020B0603020202020204" pitchFamily="34" charset="0"/>
              </a:rPr>
              <a:t>A literature search was conducted via: PubMed, CINAHL, Scopus, grey literature (e.g. Google), and hand searching relevant journals.</a:t>
            </a:r>
          </a:p>
          <a:p>
            <a:pPr>
              <a:lnSpc>
                <a:spcPct val="124000"/>
              </a:lnSpc>
            </a:pPr>
            <a:endParaRPr lang="en-US" sz="4100" dirty="0">
              <a:solidFill>
                <a:schemeClr val="tx1">
                  <a:lumMod val="85000"/>
                  <a:lumOff val="15000"/>
                </a:schemeClr>
              </a:solidFill>
              <a:latin typeface="Trebuchet MS" panose="020B0603020202020204" pitchFamily="34" charset="0"/>
            </a:endParaRPr>
          </a:p>
          <a:p>
            <a:pPr>
              <a:lnSpc>
                <a:spcPct val="124000"/>
              </a:lnSpc>
            </a:pPr>
            <a:r>
              <a:rPr lang="en-US" sz="4100" dirty="0">
                <a:solidFill>
                  <a:schemeClr val="tx1">
                    <a:lumMod val="85000"/>
                    <a:lumOff val="15000"/>
                  </a:schemeClr>
                </a:solidFill>
                <a:latin typeface="Trebuchet MS" panose="020B0603020202020204" pitchFamily="34" charset="0"/>
              </a:rPr>
              <a:t>Inclusion criteria for articles:</a:t>
            </a:r>
          </a:p>
          <a:p>
            <a:pPr marL="571500" indent="-571500">
              <a:lnSpc>
                <a:spcPct val="124000"/>
              </a:lnSpc>
              <a:buFont typeface="Arial" panose="020B0604020202020204" pitchFamily="34" charset="0"/>
              <a:buChar char="•"/>
            </a:pPr>
            <a:r>
              <a:rPr lang="en-US" sz="4100" dirty="0">
                <a:solidFill>
                  <a:schemeClr val="tx1"/>
                </a:solidFill>
                <a:latin typeface="Trebuchet MS" charset="0"/>
                <a:ea typeface="Trebuchet MS" charset="0"/>
                <a:cs typeface="Trebuchet MS" charset="0"/>
              </a:rPr>
              <a:t>Compares rural with non-rural aspects of primary care</a:t>
            </a:r>
          </a:p>
          <a:p>
            <a:pPr marL="571500" indent="-571500">
              <a:lnSpc>
                <a:spcPct val="124000"/>
              </a:lnSpc>
              <a:buFont typeface="Arial" panose="020B0604020202020204" pitchFamily="34" charset="0"/>
              <a:buChar char="•"/>
            </a:pPr>
            <a:r>
              <a:rPr lang="en-US" sz="4100" dirty="0">
                <a:solidFill>
                  <a:schemeClr val="tx1"/>
                </a:solidFill>
                <a:latin typeface="Trebuchet MS" charset="0"/>
                <a:ea typeface="Trebuchet MS" charset="0"/>
                <a:cs typeface="Trebuchet MS" charset="0"/>
              </a:rPr>
              <a:t>Written in the English language</a:t>
            </a:r>
          </a:p>
          <a:p>
            <a:pPr marL="571500" indent="-571500">
              <a:lnSpc>
                <a:spcPct val="124000"/>
              </a:lnSpc>
              <a:buFont typeface="Arial" panose="020B0604020202020204" pitchFamily="34" charset="0"/>
              <a:buChar char="•"/>
            </a:pPr>
            <a:r>
              <a:rPr lang="en-US" sz="4100" dirty="0">
                <a:solidFill>
                  <a:schemeClr val="tx1"/>
                </a:solidFill>
                <a:latin typeface="Trebuchet MS" charset="0"/>
                <a:ea typeface="Trebuchet MS" charset="0"/>
                <a:cs typeface="Trebuchet MS" charset="0"/>
              </a:rPr>
              <a:t>Published between 2003 and 2017</a:t>
            </a:r>
          </a:p>
          <a:p>
            <a:pPr marL="571500" indent="-571500">
              <a:lnSpc>
                <a:spcPct val="124000"/>
              </a:lnSpc>
              <a:buFont typeface="Arial" panose="020B0604020202020204" pitchFamily="34" charset="0"/>
              <a:buChar char="•"/>
            </a:pPr>
            <a:r>
              <a:rPr lang="en-US" sz="4100" dirty="0">
                <a:solidFill>
                  <a:schemeClr val="tx1"/>
                </a:solidFill>
                <a:latin typeface="Trebuchet MS" charset="0"/>
                <a:ea typeface="Trebuchet MS" charset="0"/>
                <a:cs typeface="Trebuchet MS" charset="0"/>
              </a:rPr>
              <a:t>Discusses practice characteristics, physician scope of practice or practice patterns, and/or patient patterns of health care use </a:t>
            </a:r>
          </a:p>
          <a:p>
            <a:pPr marL="571500" indent="-571500">
              <a:lnSpc>
                <a:spcPct val="124000"/>
              </a:lnSpc>
              <a:buFont typeface="Arial" panose="020B0604020202020204" pitchFamily="34" charset="0"/>
              <a:buChar char="•"/>
            </a:pPr>
            <a:r>
              <a:rPr lang="en-US" sz="4100" dirty="0">
                <a:solidFill>
                  <a:schemeClr val="tx1"/>
                </a:solidFill>
                <a:latin typeface="Trebuchet MS" charset="0"/>
                <a:ea typeface="Trebuchet MS" charset="0"/>
                <a:cs typeface="Trebuchet MS" charset="0"/>
              </a:rPr>
              <a:t>Pertains to one of four pillars of quality PC as defined by the CFPC’s Patient’s Medical Home model (Fig. 1): </a:t>
            </a:r>
            <a:r>
              <a:rPr lang="en-US" sz="4100" i="1" dirty="0">
                <a:solidFill>
                  <a:schemeClr val="tx1"/>
                </a:solidFill>
                <a:latin typeface="Trebuchet MS" charset="0"/>
                <a:ea typeface="Trebuchet MS" charset="0"/>
                <a:cs typeface="Trebuchet MS" charset="0"/>
              </a:rPr>
              <a:t>accessibility, continuity, comprehensiveness, or electronic health records</a:t>
            </a:r>
            <a:r>
              <a:rPr lang="en-US" sz="4100" dirty="0">
                <a:solidFill>
                  <a:schemeClr val="tx1"/>
                </a:solidFill>
                <a:latin typeface="Trebuchet MS" charset="0"/>
                <a:ea typeface="Trebuchet MS" charset="0"/>
                <a:cs typeface="Trebuchet MS" charset="0"/>
              </a:rPr>
              <a:t>. These pillars were chosen as they focused the scope of the project and emerged as key elements during the initial literature search.</a:t>
            </a:r>
            <a:endParaRPr lang="en-US" sz="4100" dirty="0">
              <a:solidFill>
                <a:schemeClr val="tx1">
                  <a:lumMod val="85000"/>
                  <a:lumOff val="15000"/>
                </a:schemeClr>
              </a:solidFill>
              <a:latin typeface="Trebuchet MS" panose="020B0603020202020204" pitchFamily="34" charset="0"/>
            </a:endParaRPr>
          </a:p>
          <a:p>
            <a:pPr>
              <a:lnSpc>
                <a:spcPct val="124000"/>
              </a:lnSpc>
            </a:pPr>
            <a:endParaRPr lang="en-US" sz="4100" dirty="0">
              <a:solidFill>
                <a:schemeClr val="tx1">
                  <a:lumMod val="85000"/>
                  <a:lumOff val="15000"/>
                </a:schemeClr>
              </a:solidFill>
              <a:latin typeface="Trebuchet MS" panose="020B0603020202020204" pitchFamily="34" charset="0"/>
            </a:endParaRPr>
          </a:p>
          <a:p>
            <a:pPr>
              <a:lnSpc>
                <a:spcPct val="124000"/>
              </a:lnSpc>
            </a:pPr>
            <a:r>
              <a:rPr lang="en-US" sz="4100" dirty="0">
                <a:solidFill>
                  <a:schemeClr val="tx1">
                    <a:lumMod val="85000"/>
                    <a:lumOff val="15000"/>
                  </a:schemeClr>
                </a:solidFill>
                <a:latin typeface="Trebuchet MS" panose="020B0603020202020204" pitchFamily="34" charset="0"/>
              </a:rPr>
              <a:t>Exclusion criteria for articles:</a:t>
            </a:r>
          </a:p>
          <a:p>
            <a:pPr marL="571500" indent="-571500">
              <a:lnSpc>
                <a:spcPct val="124000"/>
              </a:lnSpc>
              <a:buFont typeface="Arial" panose="020B0604020202020204" pitchFamily="34" charset="0"/>
              <a:buChar char="•"/>
            </a:pPr>
            <a:r>
              <a:rPr lang="en-US" sz="4100" dirty="0">
                <a:solidFill>
                  <a:schemeClr val="tx1"/>
                </a:solidFill>
                <a:latin typeface="Trebuchet MS" charset="0"/>
                <a:ea typeface="Trebuchet MS" charset="0"/>
                <a:cs typeface="Trebuchet MS" charset="0"/>
              </a:rPr>
              <a:t>Inverse of inclusion criteria</a:t>
            </a:r>
          </a:p>
          <a:p>
            <a:pPr marL="571500" indent="-571500">
              <a:lnSpc>
                <a:spcPct val="124000"/>
              </a:lnSpc>
              <a:buFont typeface="Arial" panose="020B0604020202020204" pitchFamily="34" charset="0"/>
              <a:buChar char="•"/>
            </a:pPr>
            <a:r>
              <a:rPr lang="en-US" sz="4100" dirty="0">
                <a:solidFill>
                  <a:schemeClr val="tx1"/>
                </a:solidFill>
                <a:latin typeface="Trebuchet MS" charset="0"/>
                <a:ea typeface="Trebuchet MS" charset="0"/>
                <a:cs typeface="Trebuchet MS" charset="0"/>
              </a:rPr>
              <a:t>Focuses on specific patient populations, health concerns or health outcomes, and/or patient/physician preferences or experiences with primary care</a:t>
            </a:r>
          </a:p>
        </p:txBody>
      </p:sp>
      <p:sp>
        <p:nvSpPr>
          <p:cNvPr id="4" name="TextBox 3"/>
          <p:cNvSpPr txBox="1"/>
          <p:nvPr/>
        </p:nvSpPr>
        <p:spPr>
          <a:xfrm>
            <a:off x="12801369" y="540087"/>
            <a:ext cx="26995582" cy="4182120"/>
          </a:xfrm>
          <a:prstGeom prst="rect">
            <a:avLst/>
          </a:prstGeom>
          <a:noFill/>
        </p:spPr>
        <p:txBody>
          <a:bodyPr wrap="square" rtlCol="0">
            <a:noAutofit/>
          </a:bodyPr>
          <a:lstStyle/>
          <a:p>
            <a:pPr algn="ctr"/>
            <a:r>
              <a:rPr lang="en-US" sz="9600" dirty="0">
                <a:latin typeface="Trebuchet MS" panose="020B0603020202020204" pitchFamily="34" charset="0"/>
              </a:rPr>
              <a:t>Performance Measurement and </a:t>
            </a:r>
          </a:p>
          <a:p>
            <a:pPr algn="ctr"/>
            <a:r>
              <a:rPr lang="en-US" sz="9600" dirty="0">
                <a:latin typeface="Trebuchet MS" panose="020B0603020202020204" pitchFamily="34" charset="0"/>
              </a:rPr>
              <a:t>Rural Primary Care: A scoping review </a:t>
            </a:r>
          </a:p>
        </p:txBody>
      </p:sp>
      <p:sp>
        <p:nvSpPr>
          <p:cNvPr id="5" name="Rectangle 4"/>
          <p:cNvSpPr/>
          <p:nvPr/>
        </p:nvSpPr>
        <p:spPr>
          <a:xfrm>
            <a:off x="914400" y="3886200"/>
            <a:ext cx="49377600" cy="228600"/>
          </a:xfrm>
          <a:prstGeom prst="rect">
            <a:avLst/>
          </a:prstGeom>
          <a:solidFill>
            <a:srgbClr val="702A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14400" y="30175200"/>
            <a:ext cx="49377600" cy="228600"/>
          </a:xfrm>
          <a:prstGeom prst="rect">
            <a:avLst/>
          </a:prstGeom>
          <a:solidFill>
            <a:srgbClr val="702A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914400" y="31089600"/>
            <a:ext cx="34966656" cy="1015663"/>
          </a:xfrm>
          <a:prstGeom prst="rect">
            <a:avLst/>
          </a:prstGeom>
          <a:noFill/>
        </p:spPr>
        <p:txBody>
          <a:bodyPr wrap="square" rtlCol="0">
            <a:spAutoFit/>
          </a:bodyPr>
          <a:lstStyle/>
          <a:p>
            <a:r>
              <a:rPr lang="en-US" sz="6000" b="1" dirty="0">
                <a:solidFill>
                  <a:srgbClr val="702A82"/>
                </a:solidFill>
                <a:latin typeface="Trebuchet MS" panose="020B0603020202020204" pitchFamily="34" charset="0"/>
              </a:rPr>
              <a:t>MEASURING AND IMPROVING THE PERFORMANCE OF PRIMARY HEALTH CARE IN CANADA</a:t>
            </a:r>
          </a:p>
        </p:txBody>
      </p:sp>
      <p:sp>
        <p:nvSpPr>
          <p:cNvPr id="2" name="TextBox 1"/>
          <p:cNvSpPr txBox="1"/>
          <p:nvPr/>
        </p:nvSpPr>
        <p:spPr>
          <a:xfrm>
            <a:off x="38976300" y="1485900"/>
            <a:ext cx="11046837" cy="1785104"/>
          </a:xfrm>
          <a:prstGeom prst="rect">
            <a:avLst/>
          </a:prstGeom>
          <a:noFill/>
        </p:spPr>
        <p:txBody>
          <a:bodyPr wrap="square" rtlCol="0">
            <a:spAutoFit/>
          </a:bodyPr>
          <a:lstStyle/>
          <a:p>
            <a:pPr algn="r">
              <a:lnSpc>
                <a:spcPct val="125000"/>
              </a:lnSpc>
            </a:pPr>
            <a:r>
              <a:rPr lang="en-US" sz="4400" dirty="0">
                <a:latin typeface="Trebuchet MS" panose="020B0603020202020204" pitchFamily="34" charset="0"/>
              </a:rPr>
              <a:t>Murphy, P., Burge, F., Wong, S.T.</a:t>
            </a:r>
          </a:p>
          <a:p>
            <a:pPr algn="r">
              <a:lnSpc>
                <a:spcPct val="125000"/>
              </a:lnSpc>
            </a:pPr>
            <a:r>
              <a:rPr lang="en-US" sz="4400" dirty="0">
                <a:latin typeface="Trebuchet MS" panose="020B0603020202020204" pitchFamily="34" charset="0"/>
              </a:rPr>
              <a:t>Contact: patrick.murphy@dal.ca.</a:t>
            </a:r>
          </a:p>
        </p:txBody>
      </p:sp>
      <p:pic>
        <p:nvPicPr>
          <p:cNvPr id="9" name="Picture 8"/>
          <p:cNvPicPr>
            <a:picLocks noChangeAspect="1"/>
          </p:cNvPicPr>
          <p:nvPr/>
        </p:nvPicPr>
        <p:blipFill>
          <a:blip r:embed="rId2"/>
          <a:stretch>
            <a:fillRect/>
          </a:stretch>
        </p:blipFill>
        <p:spPr>
          <a:xfrm>
            <a:off x="36210240" y="30839263"/>
            <a:ext cx="4376250" cy="1361250"/>
          </a:xfrm>
          <a:prstGeom prst="rect">
            <a:avLst/>
          </a:prstGeom>
        </p:spPr>
      </p:pic>
      <p:pic>
        <p:nvPicPr>
          <p:cNvPr id="13" name="Picture 12"/>
          <p:cNvPicPr>
            <a:picLocks noChangeAspect="1"/>
          </p:cNvPicPr>
          <p:nvPr/>
        </p:nvPicPr>
        <p:blipFill>
          <a:blip r:embed="rId3"/>
          <a:stretch>
            <a:fillRect/>
          </a:stretch>
        </p:blipFill>
        <p:spPr>
          <a:xfrm>
            <a:off x="45645749" y="31123380"/>
            <a:ext cx="4646251" cy="1361250"/>
          </a:xfrm>
          <a:prstGeom prst="rect">
            <a:avLst/>
          </a:prstGeom>
        </p:spPr>
      </p:pic>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504616" y="31089600"/>
            <a:ext cx="3270997" cy="1143000"/>
          </a:xfrm>
          <a:prstGeom prst="rect">
            <a:avLst/>
          </a:prstGeom>
        </p:spPr>
      </p:pic>
      <p:pic>
        <p:nvPicPr>
          <p:cNvPr id="15" name="Picture 14"/>
          <p:cNvPicPr>
            <a:picLocks noChangeAspect="1"/>
          </p:cNvPicPr>
          <p:nvPr/>
        </p:nvPicPr>
        <p:blipFill>
          <a:blip r:embed="rId5"/>
          <a:stretch>
            <a:fillRect/>
          </a:stretch>
        </p:blipFill>
        <p:spPr>
          <a:xfrm>
            <a:off x="41437487" y="26820951"/>
            <a:ext cx="3758184" cy="2372591"/>
          </a:xfrm>
          <a:prstGeom prst="rect">
            <a:avLst/>
          </a:prstGeom>
        </p:spPr>
      </p:pic>
      <p:pic>
        <p:nvPicPr>
          <p:cNvPr id="16" name="Picture 15"/>
          <p:cNvPicPr>
            <a:picLocks noChangeAspect="1"/>
          </p:cNvPicPr>
          <p:nvPr/>
        </p:nvPicPr>
        <p:blipFill>
          <a:blip r:embed="rId6"/>
          <a:stretch>
            <a:fillRect/>
          </a:stretch>
        </p:blipFill>
        <p:spPr>
          <a:xfrm>
            <a:off x="45564672" y="27443307"/>
            <a:ext cx="4489704" cy="1626566"/>
          </a:xfrm>
          <a:prstGeom prst="rect">
            <a:avLst/>
          </a:prstGeom>
        </p:spPr>
      </p:pic>
      <p:sp>
        <p:nvSpPr>
          <p:cNvPr id="19" name="TextBox 18"/>
          <p:cNvSpPr txBox="1"/>
          <p:nvPr/>
        </p:nvSpPr>
        <p:spPr>
          <a:xfrm>
            <a:off x="10429425" y="14927185"/>
            <a:ext cx="6315640" cy="861774"/>
          </a:xfrm>
          <a:prstGeom prst="rect">
            <a:avLst/>
          </a:prstGeom>
          <a:noFill/>
        </p:spPr>
        <p:txBody>
          <a:bodyPr wrap="none" rtlCol="0">
            <a:spAutoFit/>
          </a:bodyPr>
          <a:lstStyle/>
          <a:p>
            <a:r>
              <a:rPr lang="en-US" sz="5000" dirty="0">
                <a:latin typeface="Trebuchet MS" panose="020B0603020202020204" pitchFamily="34" charset="0"/>
              </a:rPr>
              <a:t>Table 1. Key findings </a:t>
            </a:r>
          </a:p>
        </p:txBody>
      </p:sp>
      <p:pic>
        <p:nvPicPr>
          <p:cNvPr id="25" name="Picture 24"/>
          <p:cNvPicPr>
            <a:picLocks noChangeAspect="1"/>
          </p:cNvPicPr>
          <p:nvPr/>
        </p:nvPicPr>
        <p:blipFill>
          <a:blip r:embed="rId7"/>
          <a:stretch>
            <a:fillRect/>
          </a:stretch>
        </p:blipFill>
        <p:spPr>
          <a:xfrm>
            <a:off x="914401" y="914400"/>
            <a:ext cx="11704320" cy="2618818"/>
          </a:xfrm>
          <a:prstGeom prst="rect">
            <a:avLst/>
          </a:prstGeom>
        </p:spPr>
      </p:pic>
      <p:graphicFrame>
        <p:nvGraphicFramePr>
          <p:cNvPr id="28" name="Table 27">
            <a:extLst>
              <a:ext uri="{FF2B5EF4-FFF2-40B4-BE49-F238E27FC236}">
                <a16:creationId xmlns:a16="http://schemas.microsoft.com/office/drawing/2014/main" id="{483E2252-AEE6-46BF-9437-5F98EF64A8DE}"/>
              </a:ext>
            </a:extLst>
          </p:cNvPr>
          <p:cNvGraphicFramePr>
            <a:graphicFrameLocks noGrp="1"/>
          </p:cNvGraphicFramePr>
          <p:nvPr>
            <p:extLst>
              <p:ext uri="{D42A27DB-BD31-4B8C-83A1-F6EECF244321}">
                <p14:modId xmlns:p14="http://schemas.microsoft.com/office/powerpoint/2010/main" val="2356078226"/>
              </p:ext>
            </p:extLst>
          </p:nvPr>
        </p:nvGraphicFramePr>
        <p:xfrm>
          <a:off x="10489374" y="16043872"/>
          <a:ext cx="30078948" cy="13665987"/>
        </p:xfrm>
        <a:graphic>
          <a:graphicData uri="http://schemas.openxmlformats.org/drawingml/2006/table">
            <a:tbl>
              <a:tblPr firstRow="1" bandRow="1">
                <a:tableStyleId>{5C22544A-7EE6-4342-B048-85BDC9FD1C3A}</a:tableStyleId>
              </a:tblPr>
              <a:tblGrid>
                <a:gridCol w="5925000">
                  <a:extLst>
                    <a:ext uri="{9D8B030D-6E8A-4147-A177-3AD203B41FA5}">
                      <a16:colId xmlns:a16="http://schemas.microsoft.com/office/drawing/2014/main" val="2940969678"/>
                    </a:ext>
                  </a:extLst>
                </a:gridCol>
                <a:gridCol w="24153948">
                  <a:extLst>
                    <a:ext uri="{9D8B030D-6E8A-4147-A177-3AD203B41FA5}">
                      <a16:colId xmlns:a16="http://schemas.microsoft.com/office/drawing/2014/main" val="2768140909"/>
                    </a:ext>
                  </a:extLst>
                </a:gridCol>
              </a:tblGrid>
              <a:tr h="1855943">
                <a:tc>
                  <a:txBody>
                    <a:bodyPr/>
                    <a:lstStyle/>
                    <a:p>
                      <a:pPr algn="ctr"/>
                      <a:r>
                        <a:rPr lang="en-US" sz="4200" b="0" dirty="0">
                          <a:solidFill>
                            <a:schemeClr val="tx1"/>
                          </a:solidFill>
                        </a:rPr>
                        <a:t>Select Aspects of PHC</a:t>
                      </a:r>
                      <a:endParaRPr lang="en-CA" sz="4200" b="0" dirty="0">
                        <a:solidFill>
                          <a:schemeClr val="tx1"/>
                        </a:solidFill>
                      </a:endParaRPr>
                    </a:p>
                  </a:txBody>
                  <a:tcPr anchor="ctr">
                    <a:lnL w="12700" cmpd="sng">
                      <a:noFill/>
                    </a:lnL>
                    <a:lnR w="12700" cap="flat" cmpd="sng" algn="ctr">
                      <a:solidFill>
                        <a:schemeClr val="bg1"/>
                      </a:solidFill>
                      <a:prstDash val="solid"/>
                      <a:round/>
                      <a:headEnd type="none" w="med" len="med"/>
                      <a:tailEnd type="none" w="med" len="med"/>
                    </a:lnR>
                    <a:lnT w="127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1A5C7"/>
                    </a:solidFill>
                  </a:tcPr>
                </a:tc>
                <a:tc>
                  <a:txBody>
                    <a:bodyPr/>
                    <a:lstStyle/>
                    <a:p>
                      <a:pPr algn="ctr"/>
                      <a:r>
                        <a:rPr lang="en-CA" sz="4200" b="0" dirty="0">
                          <a:solidFill>
                            <a:schemeClr val="tx1"/>
                          </a:solidFill>
                        </a:rPr>
                        <a:t>Considerations for Performance Measurement in a Rural Context</a:t>
                      </a:r>
                    </a:p>
                  </a:txBody>
                  <a:tcPr anchor="ctr">
                    <a:lnL w="12700" cap="flat" cmpd="sng" algn="ctr">
                      <a:solidFill>
                        <a:schemeClr val="bg1"/>
                      </a:solidFill>
                      <a:prstDash val="solid"/>
                      <a:round/>
                      <a:headEnd type="none" w="med" len="med"/>
                      <a:tailEnd type="none" w="med" len="med"/>
                    </a:lnL>
                    <a:lnR w="12700" cmpd="sng">
                      <a:noFill/>
                    </a:lnR>
                    <a:lnT w="127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1A5C7"/>
                    </a:solidFill>
                  </a:tcPr>
                </a:tc>
                <a:extLst>
                  <a:ext uri="{0D108BD9-81ED-4DB2-BD59-A6C34878D82A}">
                    <a16:rowId xmlns:a16="http://schemas.microsoft.com/office/drawing/2014/main" val="3076379715"/>
                  </a:ext>
                </a:extLst>
              </a:tr>
              <a:tr h="5844813">
                <a:tc>
                  <a:txBody>
                    <a:bodyPr/>
                    <a:lstStyle/>
                    <a:p>
                      <a:pPr algn="ctr">
                        <a:lnSpc>
                          <a:spcPct val="100000"/>
                        </a:lnSpc>
                      </a:pPr>
                      <a:r>
                        <a:rPr lang="en-US" sz="4000" b="0" u="none" kern="1200" dirty="0">
                          <a:solidFill>
                            <a:schemeClr val="tx1"/>
                          </a:solidFill>
                          <a:effectLst/>
                          <a:latin typeface="+mn-lt"/>
                          <a:ea typeface="+mn-ea"/>
                          <a:cs typeface="+mn-cs"/>
                        </a:rPr>
                        <a:t>Access</a:t>
                      </a:r>
                      <a:endParaRPr lang="en-CA" sz="4000" b="0" u="none" kern="1200" dirty="0">
                        <a:solidFill>
                          <a:schemeClr val="tx1"/>
                        </a:solidFill>
                        <a:effectLst/>
                        <a:latin typeface="+mn-lt"/>
                        <a:ea typeface="+mn-ea"/>
                        <a:cs typeface="+mn-cs"/>
                      </a:endParaRPr>
                    </a:p>
                  </a:txBody>
                  <a:tcPr anchor="ctr">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CE6EF"/>
                    </a:solidFill>
                  </a:tcPr>
                </a:tc>
                <a:tc>
                  <a:txBody>
                    <a:bodyPr/>
                    <a:lstStyle/>
                    <a:p>
                      <a:pPr marL="0" marR="0" lvl="0" indent="0" algn="l" defTabSz="3840480" rtl="0" eaLnBrk="1" fontAlgn="auto" latinLnBrk="0" hangingPunct="1">
                        <a:lnSpc>
                          <a:spcPct val="100000"/>
                        </a:lnSpc>
                        <a:spcBef>
                          <a:spcPts val="0"/>
                        </a:spcBef>
                        <a:spcAft>
                          <a:spcPts val="0"/>
                        </a:spcAft>
                        <a:buClrTx/>
                        <a:buSzTx/>
                        <a:buFontTx/>
                        <a:buNone/>
                        <a:tabLst/>
                        <a:defRPr/>
                      </a:pPr>
                      <a:r>
                        <a:rPr lang="en-US" sz="4000" kern="1200" dirty="0">
                          <a:solidFill>
                            <a:schemeClr val="dk1"/>
                          </a:solidFill>
                          <a:effectLst/>
                          <a:latin typeface="+mn-lt"/>
                          <a:ea typeface="+mn-ea"/>
                          <a:cs typeface="+mn-cs"/>
                        </a:rPr>
                        <a:t>There was a marked increase in the use of specialist services among urban residents and a greater likelihood of receiving care from allied health professionals, nursing, and community health centres among rural residents.</a:t>
                      </a:r>
                      <a:endParaRPr lang="en-CA" sz="4000" i="1" kern="1200" dirty="0">
                        <a:solidFill>
                          <a:schemeClr val="tx1"/>
                        </a:solidFill>
                        <a:effectLst/>
                        <a:latin typeface="+mn-lt"/>
                        <a:ea typeface="+mn-ea"/>
                        <a:cs typeface="+mn-cs"/>
                      </a:endParaRPr>
                    </a:p>
                    <a:p>
                      <a:pPr marL="0" marR="0" lvl="0" indent="0" algn="l" defTabSz="3840480" rtl="0" eaLnBrk="1" fontAlgn="auto" latinLnBrk="0" hangingPunct="1">
                        <a:lnSpc>
                          <a:spcPct val="100000"/>
                        </a:lnSpc>
                        <a:spcBef>
                          <a:spcPts val="0"/>
                        </a:spcBef>
                        <a:spcAft>
                          <a:spcPts val="0"/>
                        </a:spcAft>
                        <a:buClrTx/>
                        <a:buSzTx/>
                        <a:buFontTx/>
                        <a:buNone/>
                        <a:tabLst/>
                        <a:defRPr/>
                      </a:pPr>
                      <a:endParaRPr lang="en-CA" sz="2000" i="1" kern="1200" dirty="0">
                        <a:solidFill>
                          <a:schemeClr val="tx1"/>
                        </a:solidFill>
                        <a:effectLst/>
                        <a:latin typeface="+mn-lt"/>
                        <a:ea typeface="+mn-ea"/>
                        <a:cs typeface="+mn-cs"/>
                      </a:endParaRPr>
                    </a:p>
                    <a:p>
                      <a:pPr marL="0" marR="0" lvl="0" indent="0" algn="l" defTabSz="3840480" rtl="0" eaLnBrk="1" fontAlgn="auto" latinLnBrk="0" hangingPunct="1">
                        <a:lnSpc>
                          <a:spcPct val="100000"/>
                        </a:lnSpc>
                        <a:spcBef>
                          <a:spcPts val="0"/>
                        </a:spcBef>
                        <a:spcAft>
                          <a:spcPts val="0"/>
                        </a:spcAft>
                        <a:buClrTx/>
                        <a:buSzTx/>
                        <a:buFontTx/>
                        <a:buNone/>
                        <a:tabLst/>
                        <a:defRPr/>
                      </a:pPr>
                      <a:r>
                        <a:rPr lang="en-US" sz="4000" kern="1200" dirty="0">
                          <a:solidFill>
                            <a:schemeClr val="dk1"/>
                          </a:solidFill>
                          <a:effectLst/>
                          <a:latin typeface="+mn-lt"/>
                          <a:ea typeface="+mn-ea"/>
                          <a:cs typeface="+mn-cs"/>
                        </a:rPr>
                        <a:t>A greater number of rural residents than urban described receiving care from an emergency department (ED).</a:t>
                      </a:r>
                    </a:p>
                    <a:p>
                      <a:pPr marL="0" marR="0" lvl="0" indent="0" algn="l" defTabSz="3840480" rtl="0" eaLnBrk="1" fontAlgn="auto" latinLnBrk="0" hangingPunct="1">
                        <a:lnSpc>
                          <a:spcPct val="100000"/>
                        </a:lnSpc>
                        <a:spcBef>
                          <a:spcPts val="0"/>
                        </a:spcBef>
                        <a:spcAft>
                          <a:spcPts val="0"/>
                        </a:spcAft>
                        <a:buClrTx/>
                        <a:buSzTx/>
                        <a:buFontTx/>
                        <a:buNone/>
                        <a:tabLst/>
                        <a:defRPr/>
                      </a:pPr>
                      <a:endParaRPr lang="en-US" sz="2000" kern="1200" dirty="0">
                        <a:solidFill>
                          <a:schemeClr val="dk1"/>
                        </a:solidFill>
                        <a:effectLst/>
                        <a:latin typeface="+mn-lt"/>
                        <a:ea typeface="+mn-ea"/>
                        <a:cs typeface="+mn-cs"/>
                      </a:endParaRPr>
                    </a:p>
                    <a:p>
                      <a:pPr marL="0" marR="0" lvl="0" indent="0" algn="l" defTabSz="3840480" rtl="0" eaLnBrk="1" fontAlgn="auto" latinLnBrk="0" hangingPunct="1">
                        <a:lnSpc>
                          <a:spcPct val="100000"/>
                        </a:lnSpc>
                        <a:spcBef>
                          <a:spcPts val="0"/>
                        </a:spcBef>
                        <a:spcAft>
                          <a:spcPts val="0"/>
                        </a:spcAft>
                        <a:buClrTx/>
                        <a:buSzTx/>
                        <a:buFontTx/>
                        <a:buNone/>
                        <a:tabLst/>
                        <a:defRPr/>
                      </a:pPr>
                      <a:r>
                        <a:rPr lang="en-US" sz="4000" kern="1200" dirty="0">
                          <a:solidFill>
                            <a:schemeClr val="dk1"/>
                          </a:solidFill>
                          <a:effectLst/>
                          <a:latin typeface="+mn-lt"/>
                          <a:ea typeface="+mn-ea"/>
                          <a:cs typeface="+mn-cs"/>
                        </a:rPr>
                        <a:t>Most patients attending rural EDs or urgent care centres have primary care providers, but among urban patients attending an ED, this finding is reversed (i.e. urban patients in the ED are less likely to have a primary care provider).</a:t>
                      </a:r>
                    </a:p>
                    <a:p>
                      <a:pPr marL="0" marR="0" lvl="0" indent="0" algn="l" defTabSz="3840480" rtl="0" eaLnBrk="1" fontAlgn="auto" latinLnBrk="0" hangingPunct="1">
                        <a:lnSpc>
                          <a:spcPct val="100000"/>
                        </a:lnSpc>
                        <a:spcBef>
                          <a:spcPts val="0"/>
                        </a:spcBef>
                        <a:spcAft>
                          <a:spcPts val="0"/>
                        </a:spcAft>
                        <a:buClrTx/>
                        <a:buSzTx/>
                        <a:buFontTx/>
                        <a:buNone/>
                        <a:tabLst/>
                        <a:defRPr/>
                      </a:pPr>
                      <a:endParaRPr lang="en-US" sz="2000" kern="1200" dirty="0">
                        <a:solidFill>
                          <a:schemeClr val="dk1"/>
                        </a:solidFill>
                        <a:effectLst/>
                        <a:latin typeface="+mn-lt"/>
                        <a:ea typeface="+mn-ea"/>
                        <a:cs typeface="+mn-cs"/>
                      </a:endParaRPr>
                    </a:p>
                    <a:p>
                      <a:pPr marL="0" marR="0" lvl="0" indent="0" algn="l" defTabSz="3840480" rtl="0" eaLnBrk="1" fontAlgn="auto" latinLnBrk="0" hangingPunct="1">
                        <a:lnSpc>
                          <a:spcPct val="100000"/>
                        </a:lnSpc>
                        <a:spcBef>
                          <a:spcPts val="0"/>
                        </a:spcBef>
                        <a:spcAft>
                          <a:spcPts val="0"/>
                        </a:spcAft>
                        <a:buClrTx/>
                        <a:buSzTx/>
                        <a:buFontTx/>
                        <a:buNone/>
                        <a:tabLst/>
                        <a:defRPr/>
                      </a:pPr>
                      <a:r>
                        <a:rPr lang="en-US" sz="4000" kern="1200" dirty="0">
                          <a:solidFill>
                            <a:schemeClr val="dk1"/>
                          </a:solidFill>
                          <a:effectLst/>
                          <a:latin typeface="+mn-lt"/>
                          <a:ea typeface="+mn-ea"/>
                          <a:cs typeface="+mn-cs"/>
                        </a:rPr>
                        <a:t>The most urban and most rural residents were the least likely to have a primary care provider.</a:t>
                      </a:r>
                    </a:p>
                  </a:txBody>
                  <a:tcPr anchor="ct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CE6EF"/>
                    </a:solidFill>
                  </a:tcPr>
                </a:tc>
                <a:extLst>
                  <a:ext uri="{0D108BD9-81ED-4DB2-BD59-A6C34878D82A}">
                    <a16:rowId xmlns:a16="http://schemas.microsoft.com/office/drawing/2014/main" val="1494501101"/>
                  </a:ext>
                </a:extLst>
              </a:tr>
              <a:tr h="2089337">
                <a:tc>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US" sz="4000" b="0" u="none" kern="1200" dirty="0">
                          <a:solidFill>
                            <a:schemeClr val="tx1"/>
                          </a:solidFill>
                          <a:effectLst/>
                          <a:latin typeface="+mn-lt"/>
                          <a:ea typeface="+mn-ea"/>
                          <a:cs typeface="+mn-cs"/>
                        </a:rPr>
                        <a:t>Comprehensiveness</a:t>
                      </a:r>
                      <a:endParaRPr lang="en-CA" sz="4000" b="0" u="none" kern="1200" dirty="0">
                        <a:solidFill>
                          <a:schemeClr val="tx1"/>
                        </a:solidFill>
                        <a:effectLst/>
                        <a:latin typeface="+mn-lt"/>
                        <a:ea typeface="+mn-ea"/>
                        <a:cs typeface="+mn-cs"/>
                      </a:endParaRPr>
                    </a:p>
                  </a:txBody>
                  <a:tcPr anchor="ctr">
                    <a:lnT w="12700" cap="flat" cmpd="sng" algn="ctr">
                      <a:solidFill>
                        <a:schemeClr val="bg1"/>
                      </a:solidFill>
                      <a:prstDash val="solid"/>
                      <a:round/>
                      <a:headEnd type="none" w="med" len="med"/>
                      <a:tailEnd type="none" w="med" len="med"/>
                    </a:lnT>
                    <a:solidFill>
                      <a:srgbClr val="ECE6EF"/>
                    </a:solidFill>
                  </a:tcPr>
                </a:tc>
                <a:tc>
                  <a:txBody>
                    <a:bodyPr/>
                    <a:lstStyle/>
                    <a:p>
                      <a:pPr marL="0" marR="0" lvl="0" indent="0" algn="l" defTabSz="3840480" rtl="0" eaLnBrk="1" fontAlgn="auto" latinLnBrk="0" hangingPunct="1">
                        <a:lnSpc>
                          <a:spcPct val="100000"/>
                        </a:lnSpc>
                        <a:spcBef>
                          <a:spcPts val="0"/>
                        </a:spcBef>
                        <a:spcAft>
                          <a:spcPts val="0"/>
                        </a:spcAft>
                        <a:buClrTx/>
                        <a:buSzTx/>
                        <a:buFontTx/>
                        <a:buNone/>
                        <a:tabLst/>
                        <a:defRPr/>
                      </a:pPr>
                      <a:r>
                        <a:rPr lang="en-US" sz="4000" kern="1200" dirty="0">
                          <a:solidFill>
                            <a:schemeClr val="dk1"/>
                          </a:solidFill>
                          <a:effectLst/>
                          <a:latin typeface="+mn-lt"/>
                          <a:ea typeface="+mn-ea"/>
                          <a:cs typeface="+mn-cs"/>
                        </a:rPr>
                        <a:t>Increasing rurality is associated with an increase in primary care physicians’ scope of practice; geography is the main driver behind an individual physician’s scope of practice.</a:t>
                      </a:r>
                    </a:p>
                  </a:txBody>
                  <a:tcPr anchor="ctr">
                    <a:lnT w="12700" cap="flat" cmpd="sng" algn="ctr">
                      <a:solidFill>
                        <a:schemeClr val="bg1"/>
                      </a:solidFill>
                      <a:prstDash val="solid"/>
                      <a:round/>
                      <a:headEnd type="none" w="med" len="med"/>
                      <a:tailEnd type="none" w="med" len="med"/>
                    </a:lnT>
                    <a:solidFill>
                      <a:srgbClr val="ECE6EF"/>
                    </a:solidFill>
                  </a:tcPr>
                </a:tc>
                <a:extLst>
                  <a:ext uri="{0D108BD9-81ED-4DB2-BD59-A6C34878D82A}">
                    <a16:rowId xmlns:a16="http://schemas.microsoft.com/office/drawing/2014/main" val="1583042242"/>
                  </a:ext>
                </a:extLst>
              </a:tr>
              <a:tr h="1833734">
                <a:tc>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US" sz="4000" b="0" u="none" kern="1200" dirty="0">
                          <a:solidFill>
                            <a:schemeClr val="tx1"/>
                          </a:solidFill>
                          <a:effectLst/>
                          <a:latin typeface="+mn-lt"/>
                          <a:ea typeface="+mn-ea"/>
                          <a:cs typeface="+mn-cs"/>
                        </a:rPr>
                        <a:t>EMR use</a:t>
                      </a:r>
                      <a:endParaRPr lang="en-CA" sz="4000" b="0" u="none" kern="1200" dirty="0">
                        <a:solidFill>
                          <a:schemeClr val="tx1"/>
                        </a:solidFill>
                        <a:effectLst/>
                        <a:latin typeface="+mn-lt"/>
                        <a:ea typeface="+mn-ea"/>
                        <a:cs typeface="+mn-cs"/>
                      </a:endParaRPr>
                    </a:p>
                  </a:txBody>
                  <a:tcPr anchor="ctr">
                    <a:solidFill>
                      <a:srgbClr val="ECE6EF"/>
                    </a:solidFill>
                  </a:tcPr>
                </a:tc>
                <a:tc>
                  <a:txBody>
                    <a:bodyPr/>
                    <a:lstStyle/>
                    <a:p>
                      <a:pPr marL="0" marR="0" lvl="0" indent="0" algn="l" defTabSz="3840480" rtl="0" eaLnBrk="1" fontAlgn="auto" latinLnBrk="0" hangingPunct="1">
                        <a:lnSpc>
                          <a:spcPct val="100000"/>
                        </a:lnSpc>
                        <a:spcBef>
                          <a:spcPts val="0"/>
                        </a:spcBef>
                        <a:spcAft>
                          <a:spcPts val="0"/>
                        </a:spcAft>
                        <a:buClrTx/>
                        <a:buSzTx/>
                        <a:buFontTx/>
                        <a:buNone/>
                        <a:tabLst/>
                        <a:defRPr/>
                      </a:pPr>
                      <a:r>
                        <a:rPr lang="en-US" sz="4000" kern="1200" dirty="0">
                          <a:solidFill>
                            <a:schemeClr val="dk1"/>
                          </a:solidFill>
                          <a:effectLst/>
                          <a:latin typeface="+mn-lt"/>
                          <a:ea typeface="+mn-ea"/>
                          <a:cs typeface="+mn-cs"/>
                        </a:rPr>
                        <a:t>Rural-urban differences in EMR use were explained away by adjusting for practice size and type, and rates of use were roughly similar.</a:t>
                      </a:r>
                    </a:p>
                  </a:txBody>
                  <a:tcPr anchor="ctr">
                    <a:solidFill>
                      <a:srgbClr val="ECE6EF"/>
                    </a:solidFill>
                  </a:tcPr>
                </a:tc>
                <a:extLst>
                  <a:ext uri="{0D108BD9-81ED-4DB2-BD59-A6C34878D82A}">
                    <a16:rowId xmlns:a16="http://schemas.microsoft.com/office/drawing/2014/main" val="2732225209"/>
                  </a:ext>
                </a:extLst>
              </a:tr>
              <a:tr h="2042160">
                <a:tc>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CA" sz="4000" b="0" u="none" dirty="0">
                          <a:solidFill>
                            <a:schemeClr val="tx1"/>
                          </a:solidFill>
                        </a:rPr>
                        <a:t>Continuity</a:t>
                      </a:r>
                    </a:p>
                  </a:txBody>
                  <a:tcPr anchor="ctr">
                    <a:solidFill>
                      <a:srgbClr val="ECE6EF"/>
                    </a:solidFill>
                  </a:tcPr>
                </a:tc>
                <a:tc>
                  <a:txBody>
                    <a:bodyPr/>
                    <a:lstStyle/>
                    <a:p>
                      <a:pPr marL="0" marR="0" lvl="0" indent="0" algn="l" defTabSz="3840480" rtl="0" eaLnBrk="1" fontAlgn="auto" latinLnBrk="0" hangingPunct="1">
                        <a:lnSpc>
                          <a:spcPct val="100000"/>
                        </a:lnSpc>
                        <a:spcBef>
                          <a:spcPts val="0"/>
                        </a:spcBef>
                        <a:spcAft>
                          <a:spcPts val="0"/>
                        </a:spcAft>
                        <a:buClrTx/>
                        <a:buSzTx/>
                        <a:buFontTx/>
                        <a:buNone/>
                        <a:tabLst/>
                        <a:defRPr/>
                      </a:pPr>
                      <a:r>
                        <a:rPr lang="en-US" sz="4000" kern="1200" dirty="0">
                          <a:solidFill>
                            <a:schemeClr val="dk1"/>
                          </a:solidFill>
                          <a:effectLst/>
                          <a:latin typeface="+mn-lt"/>
                          <a:ea typeface="+mn-ea"/>
                          <a:cs typeface="+mn-cs"/>
                        </a:rPr>
                        <a:t>Practice factors associated with lower reported patient continuity included rural setting, a higher number of physicians in the practice, employing nurses as part of the practice staff, weekend appointments, and 24 hours or less per week of on-call services.</a:t>
                      </a:r>
                    </a:p>
                  </a:txBody>
                  <a:tcPr anchor="ctr">
                    <a:solidFill>
                      <a:srgbClr val="ECE6EF"/>
                    </a:solidFill>
                  </a:tcPr>
                </a:tc>
                <a:extLst>
                  <a:ext uri="{0D108BD9-81ED-4DB2-BD59-A6C34878D82A}">
                    <a16:rowId xmlns:a16="http://schemas.microsoft.com/office/drawing/2014/main" val="2958025701"/>
                  </a:ext>
                </a:extLst>
              </a:tr>
            </a:tbl>
          </a:graphicData>
        </a:graphic>
      </p:graphicFrame>
      <p:sp>
        <p:nvSpPr>
          <p:cNvPr id="17" name="TextBox 16"/>
          <p:cNvSpPr txBox="1"/>
          <p:nvPr/>
        </p:nvSpPr>
        <p:spPr>
          <a:xfrm>
            <a:off x="24653516" y="4884228"/>
            <a:ext cx="12551834" cy="1035150"/>
          </a:xfrm>
          <a:prstGeom prst="rect">
            <a:avLst/>
          </a:prstGeom>
          <a:noFill/>
        </p:spPr>
        <p:txBody>
          <a:bodyPr wrap="none" rtlCol="0">
            <a:spAutoFit/>
          </a:bodyPr>
          <a:lstStyle/>
          <a:p>
            <a:r>
              <a:rPr lang="en-US" sz="5000" dirty="0">
                <a:latin typeface="Trebuchet MS" panose="020B0603020202020204" pitchFamily="34" charset="0"/>
              </a:rPr>
              <a:t>Figure 2. Flow diagram of included articles</a:t>
            </a:r>
          </a:p>
        </p:txBody>
      </p:sp>
      <p:grpSp>
        <p:nvGrpSpPr>
          <p:cNvPr id="20" name="Group 19">
            <a:extLst>
              <a:ext uri="{FF2B5EF4-FFF2-40B4-BE49-F238E27FC236}">
                <a16:creationId xmlns:a16="http://schemas.microsoft.com/office/drawing/2014/main" id="{E799D6DC-20E9-479F-8742-965DE831B139}"/>
              </a:ext>
            </a:extLst>
          </p:cNvPr>
          <p:cNvGrpSpPr/>
          <p:nvPr/>
        </p:nvGrpSpPr>
        <p:grpSpPr>
          <a:xfrm>
            <a:off x="24716325" y="6303275"/>
            <a:ext cx="14923196" cy="7737190"/>
            <a:chOff x="114299" y="-190499"/>
            <a:chExt cx="8022599" cy="2676525"/>
          </a:xfrm>
          <a:solidFill>
            <a:srgbClr val="ECE6EF"/>
          </a:solidFill>
        </p:grpSpPr>
        <p:sp>
          <p:nvSpPr>
            <p:cNvPr id="21" name="Flowchart: Alternate Process 20">
              <a:extLst>
                <a:ext uri="{FF2B5EF4-FFF2-40B4-BE49-F238E27FC236}">
                  <a16:creationId xmlns:a16="http://schemas.microsoft.com/office/drawing/2014/main" id="{B3A92E6D-7B7C-4A63-838B-A4186DF95895}"/>
                </a:ext>
              </a:extLst>
            </p:cNvPr>
            <p:cNvSpPr/>
            <p:nvPr/>
          </p:nvSpPr>
          <p:spPr>
            <a:xfrm>
              <a:off x="114299" y="-180974"/>
              <a:ext cx="1670720" cy="1371391"/>
            </a:xfrm>
            <a:prstGeom prst="flowChartAlternateProcess">
              <a:avLst/>
            </a:prstGeom>
            <a:grpFill/>
            <a:ln>
              <a:solidFill>
                <a:srgbClr val="702A8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2400" dirty="0">
                  <a:solidFill>
                    <a:srgbClr val="000000"/>
                  </a:solidFill>
                  <a:effectLst/>
                  <a:ea typeface="SimSun" panose="02010600030101010101" pitchFamily="2" charset="-122"/>
                  <a:cs typeface="Times New Roman" panose="02020603050405020304" pitchFamily="18" charset="0"/>
                </a:rPr>
                <a:t>Studies identified through database searching</a:t>
              </a:r>
              <a:endParaRPr lang="en-US" sz="2400" dirty="0">
                <a:effectLst/>
                <a:ea typeface="SimSun" panose="02010600030101010101" pitchFamily="2" charset="-122"/>
                <a:cs typeface="Times New Roman" panose="02020603050405020304" pitchFamily="18" charset="0"/>
              </a:endParaRPr>
            </a:p>
            <a:p>
              <a:pPr marL="0" marR="0" algn="ctr">
                <a:lnSpc>
                  <a:spcPct val="107000"/>
                </a:lnSpc>
                <a:spcBef>
                  <a:spcPts val="0"/>
                </a:spcBef>
                <a:spcAft>
                  <a:spcPts val="800"/>
                </a:spcAft>
              </a:pPr>
              <a:r>
                <a:rPr lang="en-US" sz="2400" dirty="0">
                  <a:solidFill>
                    <a:srgbClr val="000000"/>
                  </a:solidFill>
                  <a:effectLst/>
                  <a:ea typeface="SimSun" panose="02010600030101010101" pitchFamily="2" charset="-122"/>
                  <a:cs typeface="Times New Roman" panose="02020603050405020304" pitchFamily="18" charset="0"/>
                </a:rPr>
                <a:t> (n=7,413)</a:t>
              </a:r>
              <a:endParaRPr lang="en-US" sz="2400" dirty="0">
                <a:effectLst/>
                <a:ea typeface="SimSun" panose="02010600030101010101" pitchFamily="2" charset="-122"/>
                <a:cs typeface="Times New Roman" panose="02020603050405020304" pitchFamily="18" charset="0"/>
              </a:endParaRPr>
            </a:p>
          </p:txBody>
        </p:sp>
        <p:sp>
          <p:nvSpPr>
            <p:cNvPr id="22" name="Flowchart: Alternate Process 21">
              <a:extLst>
                <a:ext uri="{FF2B5EF4-FFF2-40B4-BE49-F238E27FC236}">
                  <a16:creationId xmlns:a16="http://schemas.microsoft.com/office/drawing/2014/main" id="{35E81685-026D-4E30-856E-E82DC7604C52}"/>
                </a:ext>
              </a:extLst>
            </p:cNvPr>
            <p:cNvSpPr/>
            <p:nvPr/>
          </p:nvSpPr>
          <p:spPr>
            <a:xfrm>
              <a:off x="142874" y="1351950"/>
              <a:ext cx="3712016" cy="1134076"/>
            </a:xfrm>
            <a:prstGeom prst="flowChartAlternateProcess">
              <a:avLst/>
            </a:prstGeom>
            <a:grpFill/>
            <a:ln w="12700" cap="flat" cmpd="sng" algn="ctr">
              <a:solidFill>
                <a:srgbClr val="702A82"/>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2400" dirty="0">
                  <a:effectLst/>
                  <a:latin typeface="Calibri" panose="020F0502020204030204" pitchFamily="34" charset="0"/>
                  <a:ea typeface="SimSun" panose="02010600030101010101" pitchFamily="2" charset="-122"/>
                  <a:cs typeface="Times New Roman" panose="02020603050405020304" pitchFamily="18" charset="0"/>
                </a:rPr>
                <a:t>Studies identified through grey literature search and hand-search of remaining </a:t>
              </a:r>
              <a:br>
                <a:rPr lang="en-US" sz="2400" dirty="0">
                  <a:latin typeface="Calibri" panose="020F0502020204030204" pitchFamily="34" charset="0"/>
                  <a:ea typeface="SimSun" panose="02010600030101010101" pitchFamily="2" charset="-122"/>
                  <a:cs typeface="Times New Roman" panose="02020603050405020304" pitchFamily="18" charset="0"/>
                </a:rPr>
              </a:br>
              <a:r>
                <a:rPr lang="en-US" sz="2400" dirty="0">
                  <a:effectLst/>
                  <a:latin typeface="Calibri" panose="020F0502020204030204" pitchFamily="34" charset="0"/>
                  <a:ea typeface="SimSun" panose="02010600030101010101" pitchFamily="2" charset="-122"/>
                  <a:cs typeface="Times New Roman" panose="02020603050405020304" pitchFamily="18" charset="0"/>
                </a:rPr>
                <a:t>studies’ references</a:t>
              </a:r>
            </a:p>
            <a:p>
              <a:pPr marL="0" marR="0" algn="ctr">
                <a:lnSpc>
                  <a:spcPct val="107000"/>
                </a:lnSpc>
                <a:spcBef>
                  <a:spcPts val="0"/>
                </a:spcBef>
                <a:spcAft>
                  <a:spcPts val="800"/>
                </a:spcAft>
              </a:pPr>
              <a:r>
                <a:rPr lang="en-US" sz="2400" dirty="0">
                  <a:effectLst/>
                  <a:latin typeface="Calibri" panose="020F0502020204030204" pitchFamily="34" charset="0"/>
                  <a:ea typeface="SimSun" panose="02010600030101010101" pitchFamily="2" charset="-122"/>
                  <a:cs typeface="Times New Roman" panose="02020603050405020304" pitchFamily="18" charset="0"/>
                </a:rPr>
                <a:t> (n=5)</a:t>
              </a:r>
            </a:p>
          </p:txBody>
        </p:sp>
        <p:sp>
          <p:nvSpPr>
            <p:cNvPr id="23" name="Flowchart: Alternate Process 22">
              <a:extLst>
                <a:ext uri="{FF2B5EF4-FFF2-40B4-BE49-F238E27FC236}">
                  <a16:creationId xmlns:a16="http://schemas.microsoft.com/office/drawing/2014/main" id="{9C013BB1-7234-4BBA-9600-E7FA01849D93}"/>
                </a:ext>
              </a:extLst>
            </p:cNvPr>
            <p:cNvSpPr/>
            <p:nvPr/>
          </p:nvSpPr>
          <p:spPr>
            <a:xfrm>
              <a:off x="2114547" y="-190499"/>
              <a:ext cx="1731566" cy="1379476"/>
            </a:xfrm>
            <a:prstGeom prst="flowChartAlternateProcess">
              <a:avLst/>
            </a:prstGeom>
            <a:grpFill/>
            <a:ln w="12700" cap="flat" cmpd="sng" algn="ctr">
              <a:solidFill>
                <a:srgbClr val="702A82"/>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2400" dirty="0">
                  <a:effectLst/>
                  <a:latin typeface="Calibri" panose="020F0502020204030204" pitchFamily="34" charset="0"/>
                  <a:ea typeface="SimSun" panose="02010600030101010101" pitchFamily="2" charset="-122"/>
                  <a:cs typeface="Times New Roman" panose="02020603050405020304" pitchFamily="18" charset="0"/>
                </a:rPr>
                <a:t>Studies excluded based on title/abstract screening </a:t>
              </a:r>
            </a:p>
            <a:p>
              <a:pPr marL="0" marR="0" algn="ctr">
                <a:lnSpc>
                  <a:spcPct val="107000"/>
                </a:lnSpc>
                <a:spcBef>
                  <a:spcPts val="0"/>
                </a:spcBef>
                <a:spcAft>
                  <a:spcPts val="800"/>
                </a:spcAft>
              </a:pPr>
              <a:r>
                <a:rPr lang="en-US" sz="2400" dirty="0">
                  <a:effectLst/>
                  <a:latin typeface="Calibri" panose="020F0502020204030204" pitchFamily="34" charset="0"/>
                  <a:ea typeface="SimSun" panose="02010600030101010101" pitchFamily="2" charset="-122"/>
                  <a:cs typeface="Times New Roman" panose="02020603050405020304" pitchFamily="18" charset="0"/>
                </a:rPr>
                <a:t>(n=7,341) </a:t>
              </a:r>
            </a:p>
          </p:txBody>
        </p:sp>
        <p:sp>
          <p:nvSpPr>
            <p:cNvPr id="24" name="Flowchart: Alternate Process 23">
              <a:extLst>
                <a:ext uri="{FF2B5EF4-FFF2-40B4-BE49-F238E27FC236}">
                  <a16:creationId xmlns:a16="http://schemas.microsoft.com/office/drawing/2014/main" id="{1A5D7982-D872-4C89-96CE-5E6CC29A8CA9}"/>
                </a:ext>
              </a:extLst>
            </p:cNvPr>
            <p:cNvSpPr/>
            <p:nvPr/>
          </p:nvSpPr>
          <p:spPr>
            <a:xfrm>
              <a:off x="4190286" y="161758"/>
              <a:ext cx="1069802" cy="2009943"/>
            </a:xfrm>
            <a:prstGeom prst="flowChartAlternateProcess">
              <a:avLst/>
            </a:prstGeom>
            <a:grpFill/>
            <a:ln w="12700" cap="flat" cmpd="sng" algn="ctr">
              <a:solidFill>
                <a:srgbClr val="702A82"/>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2400" dirty="0">
                  <a:effectLst/>
                  <a:latin typeface="Calibri" panose="020F0502020204030204" pitchFamily="34" charset="0"/>
                  <a:ea typeface="SimSun" panose="02010600030101010101" pitchFamily="2" charset="-122"/>
                  <a:cs typeface="Times New Roman" panose="02020603050405020304" pitchFamily="18" charset="0"/>
                </a:rPr>
                <a:t>Studies assessed for eligibility </a:t>
              </a:r>
            </a:p>
            <a:p>
              <a:pPr marL="0" marR="0" algn="ctr">
                <a:lnSpc>
                  <a:spcPct val="107000"/>
                </a:lnSpc>
                <a:spcBef>
                  <a:spcPts val="0"/>
                </a:spcBef>
                <a:spcAft>
                  <a:spcPts val="800"/>
                </a:spcAft>
              </a:pPr>
              <a:r>
                <a:rPr lang="en-US" sz="2400" dirty="0">
                  <a:effectLst/>
                  <a:latin typeface="Calibri" panose="020F0502020204030204" pitchFamily="34" charset="0"/>
                  <a:ea typeface="SimSun" panose="02010600030101010101" pitchFamily="2" charset="-122"/>
                  <a:cs typeface="Times New Roman" panose="02020603050405020304" pitchFamily="18" charset="0"/>
                </a:rPr>
                <a:t>(n=79) </a:t>
              </a:r>
            </a:p>
          </p:txBody>
        </p:sp>
        <p:sp>
          <p:nvSpPr>
            <p:cNvPr id="26" name="Right Arrow 30">
              <a:extLst>
                <a:ext uri="{FF2B5EF4-FFF2-40B4-BE49-F238E27FC236}">
                  <a16:creationId xmlns:a16="http://schemas.microsoft.com/office/drawing/2014/main" id="{1F568B8E-74B5-4EAD-97A5-2BFC585E6B43}"/>
                </a:ext>
              </a:extLst>
            </p:cNvPr>
            <p:cNvSpPr/>
            <p:nvPr/>
          </p:nvSpPr>
          <p:spPr>
            <a:xfrm>
              <a:off x="1819273" y="409575"/>
              <a:ext cx="238126" cy="193215"/>
            </a:xfrm>
            <a:prstGeom prst="rightArrow">
              <a:avLst/>
            </a:prstGeom>
            <a:grpFill/>
            <a:ln w="12700" cap="flat" cmpd="sng" algn="ctr">
              <a:solidFill>
                <a:srgbClr val="702A82"/>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8000"/>
            </a:p>
          </p:txBody>
        </p:sp>
        <p:sp>
          <p:nvSpPr>
            <p:cNvPr id="27" name="Right Arrow 43">
              <a:extLst>
                <a:ext uri="{FF2B5EF4-FFF2-40B4-BE49-F238E27FC236}">
                  <a16:creationId xmlns:a16="http://schemas.microsoft.com/office/drawing/2014/main" id="{F9DE1495-940D-4889-865F-B53FFFE2ADE4}"/>
                </a:ext>
              </a:extLst>
            </p:cNvPr>
            <p:cNvSpPr/>
            <p:nvPr/>
          </p:nvSpPr>
          <p:spPr>
            <a:xfrm>
              <a:off x="3905250" y="457200"/>
              <a:ext cx="250869" cy="193215"/>
            </a:xfrm>
            <a:prstGeom prst="rightArrow">
              <a:avLst/>
            </a:prstGeom>
            <a:grpFill/>
            <a:ln w="12700" cap="flat" cmpd="sng" algn="ctr">
              <a:solidFill>
                <a:srgbClr val="702A82"/>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8000"/>
            </a:p>
          </p:txBody>
        </p:sp>
        <p:sp>
          <p:nvSpPr>
            <p:cNvPr id="29" name="Right Arrow 44">
              <a:extLst>
                <a:ext uri="{FF2B5EF4-FFF2-40B4-BE49-F238E27FC236}">
                  <a16:creationId xmlns:a16="http://schemas.microsoft.com/office/drawing/2014/main" id="{58BFF565-8AA7-4F4A-A739-9F4B6E609DBC}"/>
                </a:ext>
              </a:extLst>
            </p:cNvPr>
            <p:cNvSpPr/>
            <p:nvPr/>
          </p:nvSpPr>
          <p:spPr>
            <a:xfrm>
              <a:off x="3905250" y="1685925"/>
              <a:ext cx="250869" cy="204580"/>
            </a:xfrm>
            <a:prstGeom prst="rightArrow">
              <a:avLst/>
            </a:prstGeom>
            <a:grpFill/>
            <a:ln w="12700" cap="flat" cmpd="sng" algn="ctr">
              <a:solidFill>
                <a:srgbClr val="702A82"/>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8000"/>
            </a:p>
          </p:txBody>
        </p:sp>
        <p:sp>
          <p:nvSpPr>
            <p:cNvPr id="30" name="Flowchart: Alternate Process 29">
              <a:extLst>
                <a:ext uri="{FF2B5EF4-FFF2-40B4-BE49-F238E27FC236}">
                  <a16:creationId xmlns:a16="http://schemas.microsoft.com/office/drawing/2014/main" id="{97021C2D-241F-425E-98F4-D05918F53CBB}"/>
                </a:ext>
              </a:extLst>
            </p:cNvPr>
            <p:cNvSpPr/>
            <p:nvPr/>
          </p:nvSpPr>
          <p:spPr>
            <a:xfrm>
              <a:off x="5619112" y="171366"/>
              <a:ext cx="1069802" cy="2019386"/>
            </a:xfrm>
            <a:prstGeom prst="flowChartAlternateProcess">
              <a:avLst/>
            </a:prstGeom>
            <a:grpFill/>
            <a:ln w="12700" cap="flat" cmpd="sng" algn="ctr">
              <a:solidFill>
                <a:srgbClr val="702A82"/>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2400" dirty="0">
                  <a:effectLst/>
                  <a:latin typeface="Calibri" panose="020F0502020204030204" pitchFamily="34" charset="0"/>
                  <a:ea typeface="SimSun" panose="02010600030101010101" pitchFamily="2" charset="-122"/>
                  <a:cs typeface="Times New Roman" panose="02020603050405020304" pitchFamily="18" charset="0"/>
                </a:rPr>
                <a:t>Studies excluded after full-text review </a:t>
              </a:r>
            </a:p>
            <a:p>
              <a:pPr marL="0" marR="0" algn="ctr">
                <a:lnSpc>
                  <a:spcPct val="107000"/>
                </a:lnSpc>
                <a:spcBef>
                  <a:spcPts val="0"/>
                </a:spcBef>
                <a:spcAft>
                  <a:spcPts val="800"/>
                </a:spcAft>
              </a:pPr>
              <a:r>
                <a:rPr lang="en-US" sz="2400" dirty="0">
                  <a:effectLst/>
                  <a:latin typeface="Calibri" panose="020F0502020204030204" pitchFamily="34" charset="0"/>
                  <a:ea typeface="SimSun" panose="02010600030101010101" pitchFamily="2" charset="-122"/>
                  <a:cs typeface="Times New Roman" panose="02020603050405020304" pitchFamily="18" charset="0"/>
                </a:rPr>
                <a:t>(n=53)</a:t>
              </a:r>
            </a:p>
          </p:txBody>
        </p:sp>
        <p:sp>
          <p:nvSpPr>
            <p:cNvPr id="31" name="Flowchart: Alternate Process 30">
              <a:extLst>
                <a:ext uri="{FF2B5EF4-FFF2-40B4-BE49-F238E27FC236}">
                  <a16:creationId xmlns:a16="http://schemas.microsoft.com/office/drawing/2014/main" id="{D325BD99-DE99-431E-924E-E87E7B204AA7}"/>
                </a:ext>
              </a:extLst>
            </p:cNvPr>
            <p:cNvSpPr/>
            <p:nvPr/>
          </p:nvSpPr>
          <p:spPr>
            <a:xfrm>
              <a:off x="7067096" y="171194"/>
              <a:ext cx="1069802" cy="2018992"/>
            </a:xfrm>
            <a:prstGeom prst="flowChartAlternateProcess">
              <a:avLst/>
            </a:prstGeom>
            <a:grpFill/>
            <a:ln w="12700" cap="flat" cmpd="sng" algn="ctr">
              <a:solidFill>
                <a:srgbClr val="702A82"/>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2400" dirty="0">
                  <a:effectLst/>
                  <a:latin typeface="Calibri" panose="020F0502020204030204" pitchFamily="34" charset="0"/>
                  <a:ea typeface="SimSun" panose="02010600030101010101" pitchFamily="2" charset="-122"/>
                  <a:cs typeface="Times New Roman" panose="02020603050405020304" pitchFamily="18" charset="0"/>
                </a:rPr>
                <a:t>Studies included in final scoping review </a:t>
              </a:r>
            </a:p>
            <a:p>
              <a:pPr marL="0" marR="0" algn="ctr">
                <a:lnSpc>
                  <a:spcPct val="107000"/>
                </a:lnSpc>
                <a:spcBef>
                  <a:spcPts val="0"/>
                </a:spcBef>
                <a:spcAft>
                  <a:spcPts val="800"/>
                </a:spcAft>
              </a:pPr>
              <a:r>
                <a:rPr lang="en-US" sz="2400" dirty="0">
                  <a:effectLst/>
                  <a:latin typeface="Calibri" panose="020F0502020204030204" pitchFamily="34" charset="0"/>
                  <a:ea typeface="SimSun" panose="02010600030101010101" pitchFamily="2" charset="-122"/>
                  <a:cs typeface="Times New Roman" panose="02020603050405020304" pitchFamily="18" charset="0"/>
                </a:rPr>
                <a:t>(n=26)</a:t>
              </a:r>
            </a:p>
          </p:txBody>
        </p:sp>
        <p:sp>
          <p:nvSpPr>
            <p:cNvPr id="32" name="Right Arrow 47">
              <a:extLst>
                <a:ext uri="{FF2B5EF4-FFF2-40B4-BE49-F238E27FC236}">
                  <a16:creationId xmlns:a16="http://schemas.microsoft.com/office/drawing/2014/main" id="{80BE0E0A-295D-457D-BBBF-EE496BBC019E}"/>
                </a:ext>
              </a:extLst>
            </p:cNvPr>
            <p:cNvSpPr/>
            <p:nvPr/>
          </p:nvSpPr>
          <p:spPr>
            <a:xfrm>
              <a:off x="5305425" y="1000125"/>
              <a:ext cx="279815" cy="229323"/>
            </a:xfrm>
            <a:prstGeom prst="rightArrow">
              <a:avLst/>
            </a:prstGeom>
            <a:grpFill/>
            <a:ln w="12700" cap="flat" cmpd="sng" algn="ctr">
              <a:solidFill>
                <a:srgbClr val="702A82"/>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8000"/>
            </a:p>
          </p:txBody>
        </p:sp>
        <p:sp>
          <p:nvSpPr>
            <p:cNvPr id="33" name="Right Arrow 48">
              <a:extLst>
                <a:ext uri="{FF2B5EF4-FFF2-40B4-BE49-F238E27FC236}">
                  <a16:creationId xmlns:a16="http://schemas.microsoft.com/office/drawing/2014/main" id="{A006AA01-B3C5-4D1D-9F19-28388518179E}"/>
                </a:ext>
              </a:extLst>
            </p:cNvPr>
            <p:cNvSpPr/>
            <p:nvPr/>
          </p:nvSpPr>
          <p:spPr>
            <a:xfrm>
              <a:off x="6743700" y="1019175"/>
              <a:ext cx="279815" cy="229323"/>
            </a:xfrm>
            <a:prstGeom prst="rightArrow">
              <a:avLst/>
            </a:prstGeom>
            <a:grpFill/>
            <a:ln w="12700" cap="flat" cmpd="sng" algn="ctr">
              <a:solidFill>
                <a:srgbClr val="702A82"/>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8000"/>
            </a:p>
          </p:txBody>
        </p:sp>
      </p:grpSp>
      <p:sp>
        <p:nvSpPr>
          <p:cNvPr id="35" name="TextBox 34">
            <a:extLst>
              <a:ext uri="{FF2B5EF4-FFF2-40B4-BE49-F238E27FC236}">
                <a16:creationId xmlns:a16="http://schemas.microsoft.com/office/drawing/2014/main" id="{C981EE56-091F-466F-81F9-7195F65919AD}"/>
              </a:ext>
            </a:extLst>
          </p:cNvPr>
          <p:cNvSpPr txBox="1"/>
          <p:nvPr/>
        </p:nvSpPr>
        <p:spPr>
          <a:xfrm>
            <a:off x="10706970" y="4890501"/>
            <a:ext cx="11593174" cy="861774"/>
          </a:xfrm>
          <a:prstGeom prst="rect">
            <a:avLst/>
          </a:prstGeom>
          <a:noFill/>
        </p:spPr>
        <p:txBody>
          <a:bodyPr wrap="none" rtlCol="0">
            <a:spAutoFit/>
          </a:bodyPr>
          <a:lstStyle/>
          <a:p>
            <a:r>
              <a:rPr lang="en-US" sz="5000" dirty="0">
                <a:latin typeface="Trebuchet MS" panose="020B0603020202020204" pitchFamily="34" charset="0"/>
              </a:rPr>
              <a:t>Figure 1. Patient’s Medical Home Pillars</a:t>
            </a:r>
          </a:p>
        </p:txBody>
      </p:sp>
      <p:graphicFrame>
        <p:nvGraphicFramePr>
          <p:cNvPr id="36" name="Content Placeholder 3">
            <a:extLst>
              <a:ext uri="{FF2B5EF4-FFF2-40B4-BE49-F238E27FC236}">
                <a16:creationId xmlns:a16="http://schemas.microsoft.com/office/drawing/2014/main" id="{163776F1-6B1B-4A40-BF8F-807F1A1D0B85}"/>
              </a:ext>
            </a:extLst>
          </p:cNvPr>
          <p:cNvGraphicFramePr>
            <a:graphicFrameLocks/>
          </p:cNvGraphicFramePr>
          <p:nvPr>
            <p:extLst>
              <p:ext uri="{D42A27DB-BD31-4B8C-83A1-F6EECF244321}">
                <p14:modId xmlns:p14="http://schemas.microsoft.com/office/powerpoint/2010/main" val="58491840"/>
              </p:ext>
            </p:extLst>
          </p:nvPr>
        </p:nvGraphicFramePr>
        <p:xfrm>
          <a:off x="10964791" y="6046884"/>
          <a:ext cx="7518235" cy="844483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57" name="TextBox 56">
            <a:extLst>
              <a:ext uri="{FF2B5EF4-FFF2-40B4-BE49-F238E27FC236}">
                <a16:creationId xmlns:a16="http://schemas.microsoft.com/office/drawing/2014/main" id="{048DC6E3-5F0F-4D2E-9974-E6AACDC87A40}"/>
              </a:ext>
            </a:extLst>
          </p:cNvPr>
          <p:cNvSpPr txBox="1"/>
          <p:nvPr/>
        </p:nvSpPr>
        <p:spPr>
          <a:xfrm>
            <a:off x="19347217" y="8888235"/>
            <a:ext cx="3797820" cy="2554545"/>
          </a:xfrm>
          <a:prstGeom prst="rect">
            <a:avLst/>
          </a:prstGeom>
          <a:noFill/>
        </p:spPr>
        <p:txBody>
          <a:bodyPr wrap="square" rtlCol="0">
            <a:spAutoFit/>
          </a:bodyPr>
          <a:lstStyle/>
          <a:p>
            <a:pPr algn="ctr"/>
            <a:r>
              <a:rPr lang="en-US" sz="3200" i="1" dirty="0">
                <a:solidFill>
                  <a:srgbClr val="702A82"/>
                </a:solidFill>
                <a:latin typeface="Trebuchet MS" panose="020B0603020202020204" pitchFamily="34" charset="0"/>
              </a:rPr>
              <a:t>4 key pillars emerged during the initial search and were used to focus the scope</a:t>
            </a:r>
          </a:p>
        </p:txBody>
      </p:sp>
    </p:spTree>
    <p:extLst>
      <p:ext uri="{BB962C8B-B14F-4D97-AF65-F5344CB8AC3E}">
        <p14:creationId xmlns:p14="http://schemas.microsoft.com/office/powerpoint/2010/main" val="264861815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RANSFORMATION research poster template 36x56" id="{E6151334-3874-4543-AA42-A32446B14938}" vid="{C53E3D10-ACC2-418A-A505-528485AFBB2C}"/>
    </a:ext>
  </a:extLst>
</a:theme>
</file>

<file path=docProps/app.xml><?xml version="1.0" encoding="utf-8"?>
<Properties xmlns="http://schemas.openxmlformats.org/officeDocument/2006/extended-properties" xmlns:vt="http://schemas.openxmlformats.org/officeDocument/2006/docPropsVTypes">
  <Template>TRANSFORMATION research poster template 36x56 (1)</Template>
  <TotalTime>279</TotalTime>
  <Words>789</Words>
  <Application>Microsoft Office PowerPoint</Application>
  <PresentationFormat>Custom</PresentationFormat>
  <Paragraphs>83</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SimSun</vt:lpstr>
      <vt:lpstr>Arial</vt:lpstr>
      <vt:lpstr>Calibri</vt:lpstr>
      <vt:lpstr>Calibri Light</vt:lpstr>
      <vt:lpstr>Times New Roman</vt:lpstr>
      <vt:lpstr>Trebuchet MS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Patrick Murphy</dc:creator>
  <cp:lastModifiedBy>Foley, Martha</cp:lastModifiedBy>
  <cp:revision>42</cp:revision>
  <cp:lastPrinted>2017-11-14T19:16:45Z</cp:lastPrinted>
  <dcterms:created xsi:type="dcterms:W3CDTF">2017-11-06T13:50:17Z</dcterms:created>
  <dcterms:modified xsi:type="dcterms:W3CDTF">2017-11-14T20:04:18Z</dcterms:modified>
</cp:coreProperties>
</file>