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5"/>
  </p:notesMasterIdLst>
  <p:sldIdLst>
    <p:sldId id="256" r:id="rId2"/>
    <p:sldId id="264" r:id="rId3"/>
    <p:sldId id="276" r:id="rId4"/>
    <p:sldId id="277" r:id="rId5"/>
    <p:sldId id="267" r:id="rId6"/>
    <p:sldId id="278" r:id="rId7"/>
    <p:sldId id="282" r:id="rId8"/>
    <p:sldId id="279" r:id="rId9"/>
    <p:sldId id="270" r:id="rId10"/>
    <p:sldId id="273" r:id="rId11"/>
    <p:sldId id="274" r:id="rId12"/>
    <p:sldId id="275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ckman, Stephanie" initials="S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2A82"/>
    <a:srgbClr val="297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68421" autoAdjust="0"/>
  </p:normalViewPr>
  <p:slideViewPr>
    <p:cSldViewPr snapToGrid="0">
      <p:cViewPr varScale="1">
        <p:scale>
          <a:sx n="79" d="100"/>
          <a:sy n="79" d="100"/>
        </p:scale>
        <p:origin x="22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9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BCC9D-16D1-4BBF-85BE-B31670E3D7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B94934-7C49-4A9D-AF9A-956280BFDE4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PMH: Timely Access</a:t>
          </a:r>
          <a:r>
            <a:rPr lang="en-US" dirty="0"/>
            <a:t>	Accessibility orientation</a:t>
          </a:r>
        </a:p>
      </dgm:t>
    </dgm:pt>
    <dgm:pt modelId="{5A61D156-C033-48DE-BE4B-6005AE56437C}" type="parTrans" cxnId="{EA78A053-21A2-4FFA-AA76-2B878FA738CD}">
      <dgm:prSet/>
      <dgm:spPr/>
      <dgm:t>
        <a:bodyPr/>
        <a:lstStyle/>
        <a:p>
          <a:endParaRPr lang="en-US"/>
        </a:p>
      </dgm:t>
    </dgm:pt>
    <dgm:pt modelId="{DCE60BE4-21A2-4ECC-9ED5-3A4D08B5F992}" type="sibTrans" cxnId="{EA78A053-21A2-4FFA-AA76-2B878FA738CD}">
      <dgm:prSet/>
      <dgm:spPr/>
      <dgm:t>
        <a:bodyPr/>
        <a:lstStyle/>
        <a:p>
          <a:endParaRPr lang="en-US"/>
        </a:p>
      </dgm:t>
    </dgm:pt>
    <dgm:pt modelId="{55F6E311-D64E-4BAB-BAF8-9E115E3FE0D3}">
      <dgm:prSet phldrT="[Text]"/>
      <dgm:spPr/>
      <dgm:t>
        <a:bodyPr/>
        <a:lstStyle/>
        <a:p>
          <a:r>
            <a:rPr lang="en-US" dirty="0"/>
            <a:t>			Promoting Health</a:t>
          </a:r>
        </a:p>
      </dgm:t>
    </dgm:pt>
    <dgm:pt modelId="{8CD8A6CD-429D-41ED-9EB7-DAC1DAAA45C8}" type="parTrans" cxnId="{A0ACE31A-591E-4436-B4C6-C59F747E9B9A}">
      <dgm:prSet/>
      <dgm:spPr/>
      <dgm:t>
        <a:bodyPr/>
        <a:lstStyle/>
        <a:p>
          <a:endParaRPr lang="en-US"/>
        </a:p>
      </dgm:t>
    </dgm:pt>
    <dgm:pt modelId="{348492F4-7BF1-442A-8E10-E6A60FD31928}" type="sibTrans" cxnId="{A0ACE31A-591E-4436-B4C6-C59F747E9B9A}">
      <dgm:prSet/>
      <dgm:spPr/>
      <dgm:t>
        <a:bodyPr/>
        <a:lstStyle/>
        <a:p>
          <a:endParaRPr lang="en-US"/>
        </a:p>
      </dgm:t>
    </dgm:pt>
    <dgm:pt modelId="{39E762F4-3F08-47C7-9D71-5D2BB9836430}">
      <dgm:prSet phldrT="[Text]"/>
      <dgm:spPr/>
      <dgm:t>
        <a:bodyPr/>
        <a:lstStyle/>
        <a:p>
          <a:r>
            <a:rPr lang="en-US" dirty="0"/>
            <a:t>			Self-management support</a:t>
          </a:r>
        </a:p>
      </dgm:t>
    </dgm:pt>
    <dgm:pt modelId="{B852DC2A-B248-45AB-9F70-847FE6A0D8DD}" type="parTrans" cxnId="{C6074F15-E1FB-4F9B-B5A5-5B3261A5EF18}">
      <dgm:prSet/>
      <dgm:spPr/>
      <dgm:t>
        <a:bodyPr/>
        <a:lstStyle/>
        <a:p>
          <a:endParaRPr lang="en-US"/>
        </a:p>
      </dgm:t>
    </dgm:pt>
    <dgm:pt modelId="{CBB2A35C-5642-49FC-AFED-DB7B27E5D769}" type="sibTrans" cxnId="{C6074F15-E1FB-4F9B-B5A5-5B3261A5EF18}">
      <dgm:prSet/>
      <dgm:spPr/>
      <dgm:t>
        <a:bodyPr/>
        <a:lstStyle/>
        <a:p>
          <a:endParaRPr lang="en-US"/>
        </a:p>
      </dgm:t>
    </dgm:pt>
    <dgm:pt modelId="{54551C7F-F833-4318-8FB9-5F77F8083A0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PMH: Patient Centered</a:t>
          </a:r>
          <a:r>
            <a:rPr lang="en-US" dirty="0"/>
            <a:t>	Relationship-based care</a:t>
          </a:r>
        </a:p>
      </dgm:t>
    </dgm:pt>
    <dgm:pt modelId="{D1DCCA9B-B594-4BC5-BAB6-E8C59571C535}" type="sibTrans" cxnId="{9A8E28E9-F9D7-4941-88BE-627F6E040787}">
      <dgm:prSet/>
      <dgm:spPr/>
      <dgm:t>
        <a:bodyPr/>
        <a:lstStyle/>
        <a:p>
          <a:endParaRPr lang="en-US"/>
        </a:p>
      </dgm:t>
    </dgm:pt>
    <dgm:pt modelId="{985DB0A8-75F6-40CF-83DD-7707C9487072}" type="parTrans" cxnId="{9A8E28E9-F9D7-4941-88BE-627F6E040787}">
      <dgm:prSet/>
      <dgm:spPr/>
      <dgm:t>
        <a:bodyPr/>
        <a:lstStyle/>
        <a:p>
          <a:endParaRPr lang="en-US"/>
        </a:p>
      </dgm:t>
    </dgm:pt>
    <dgm:pt modelId="{717DA9A8-7734-4AA7-AF1A-38A0A66AE01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PMH: Continuity </a:t>
          </a:r>
          <a:r>
            <a:rPr lang="en-US" dirty="0"/>
            <a:t>		Coordination orientation</a:t>
          </a:r>
        </a:p>
      </dgm:t>
    </dgm:pt>
    <dgm:pt modelId="{FFB7CA0D-A294-4EC2-8C30-2EE2318CA213}" type="parTrans" cxnId="{37977544-7C5A-4830-9230-EDA737FFD1A7}">
      <dgm:prSet/>
      <dgm:spPr/>
      <dgm:t>
        <a:bodyPr/>
        <a:lstStyle/>
        <a:p>
          <a:endParaRPr lang="en-US"/>
        </a:p>
      </dgm:t>
    </dgm:pt>
    <dgm:pt modelId="{23710B31-1D35-4F0C-B244-3468EF6800C0}" type="sibTrans" cxnId="{37977544-7C5A-4830-9230-EDA737FFD1A7}">
      <dgm:prSet/>
      <dgm:spPr/>
      <dgm:t>
        <a:bodyPr/>
        <a:lstStyle/>
        <a:p>
          <a:endParaRPr lang="en-US"/>
        </a:p>
      </dgm:t>
    </dgm:pt>
    <dgm:pt modelId="{6C2104EE-23AE-4A0E-904D-91A20BF58BB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Patient reported impact:</a:t>
          </a:r>
          <a:r>
            <a:rPr lang="en-US" dirty="0"/>
            <a:t>	Safe healthcare system</a:t>
          </a:r>
        </a:p>
      </dgm:t>
    </dgm:pt>
    <dgm:pt modelId="{CE5C8AA8-B504-4D35-8DD2-EA7A3EEAF241}" type="parTrans" cxnId="{3D82F77E-A1ED-466F-BE00-DF8E17253C6C}">
      <dgm:prSet/>
      <dgm:spPr/>
      <dgm:t>
        <a:bodyPr/>
        <a:lstStyle/>
        <a:p>
          <a:endParaRPr lang="en-US"/>
        </a:p>
      </dgm:t>
    </dgm:pt>
    <dgm:pt modelId="{EFEEBE39-439E-41EE-9AFD-A7BAADD8C0B3}" type="sibTrans" cxnId="{3D82F77E-A1ED-466F-BE00-DF8E17253C6C}">
      <dgm:prSet/>
      <dgm:spPr/>
      <dgm:t>
        <a:bodyPr/>
        <a:lstStyle/>
        <a:p>
          <a:endParaRPr lang="en-US"/>
        </a:p>
      </dgm:t>
    </dgm:pt>
    <dgm:pt modelId="{D2FD04FC-01AA-41BD-A1C3-B92029ED1B3F}">
      <dgm:prSet phldrT="[Text]"/>
      <dgm:spPr/>
      <dgm:t>
        <a:bodyPr/>
        <a:lstStyle/>
        <a:p>
          <a:r>
            <a:rPr lang="en-US" dirty="0"/>
            <a:t>			Equity orientation</a:t>
          </a:r>
        </a:p>
      </dgm:t>
    </dgm:pt>
    <dgm:pt modelId="{8C58601F-EADC-4768-B8C8-3934CAAD7B2B}" type="parTrans" cxnId="{ACB06334-8BF6-44A6-8884-C5859F501970}">
      <dgm:prSet/>
      <dgm:spPr/>
      <dgm:t>
        <a:bodyPr/>
        <a:lstStyle/>
        <a:p>
          <a:endParaRPr lang="en-US"/>
        </a:p>
      </dgm:t>
    </dgm:pt>
    <dgm:pt modelId="{692134DF-E696-49EB-BFB4-6723513F93A0}" type="sibTrans" cxnId="{ACB06334-8BF6-44A6-8884-C5859F501970}">
      <dgm:prSet/>
      <dgm:spPr/>
      <dgm:t>
        <a:bodyPr/>
        <a:lstStyle/>
        <a:p>
          <a:endParaRPr lang="en-US"/>
        </a:p>
      </dgm:t>
    </dgm:pt>
    <dgm:pt modelId="{4E3CF1A0-C3EF-45ED-AEBF-17B3FC7FD94E}" type="pres">
      <dgm:prSet presAssocID="{CC0BCC9D-16D1-4BBF-85BE-B31670E3D7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F3A4A-69F8-47DF-9EAC-CA2FECB76224}" type="pres">
      <dgm:prSet presAssocID="{06B94934-7C49-4A9D-AF9A-956280BFDE4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F198D-318C-4319-89AC-3BCC64710DF7}" type="pres">
      <dgm:prSet presAssocID="{DCE60BE4-21A2-4ECC-9ED5-3A4D08B5F992}" presName="spacer" presStyleCnt="0"/>
      <dgm:spPr/>
    </dgm:pt>
    <dgm:pt modelId="{48550F53-1DB6-4318-9B66-5653A6B5692E}" type="pres">
      <dgm:prSet presAssocID="{54551C7F-F833-4318-8FB9-5F77F8083A0A}" presName="parentText" presStyleLbl="node1" presStyleIdx="1" presStyleCnt="7" custLinFactNeighborX="197" custLinFactNeighborY="-443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B4407-BC4C-485C-9E9F-D725BBEE6298}" type="pres">
      <dgm:prSet presAssocID="{D1DCCA9B-B594-4BC5-BAB6-E8C59571C535}" presName="spacer" presStyleCnt="0"/>
      <dgm:spPr/>
    </dgm:pt>
    <dgm:pt modelId="{C3D7F38D-965A-4CF1-ACE4-7AADDA0487CC}" type="pres">
      <dgm:prSet presAssocID="{55F6E311-D64E-4BAB-BAF8-9E115E3FE0D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622EF-F5F0-42E5-8382-47CF5C19DC9A}" type="pres">
      <dgm:prSet presAssocID="{348492F4-7BF1-442A-8E10-E6A60FD31928}" presName="spacer" presStyleCnt="0"/>
      <dgm:spPr/>
    </dgm:pt>
    <dgm:pt modelId="{9088A78E-BA86-46DC-BE5D-015FA8539DBC}" type="pres">
      <dgm:prSet presAssocID="{39E762F4-3F08-47C7-9D71-5D2BB983643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2631F-5196-4DF6-8305-4B488EFA78AE}" type="pres">
      <dgm:prSet presAssocID="{CBB2A35C-5642-49FC-AFED-DB7B27E5D769}" presName="spacer" presStyleCnt="0"/>
      <dgm:spPr/>
    </dgm:pt>
    <dgm:pt modelId="{B8CE92B7-1837-427B-8EC1-6AC59ABAE004}" type="pres">
      <dgm:prSet presAssocID="{717DA9A8-7734-4AA7-AF1A-38A0A66AE01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1C02B-A5B1-458F-BC2B-6944953C3542}" type="pres">
      <dgm:prSet presAssocID="{23710B31-1D35-4F0C-B244-3468EF6800C0}" presName="spacer" presStyleCnt="0"/>
      <dgm:spPr/>
    </dgm:pt>
    <dgm:pt modelId="{BB4FDB61-65E4-405A-99E7-D0EF41B1ABE9}" type="pres">
      <dgm:prSet presAssocID="{6C2104EE-23AE-4A0E-904D-91A20BF58BB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165A0-9F80-4F7C-9764-5FF161BFB999}" type="pres">
      <dgm:prSet presAssocID="{EFEEBE39-439E-41EE-9AFD-A7BAADD8C0B3}" presName="spacer" presStyleCnt="0"/>
      <dgm:spPr/>
    </dgm:pt>
    <dgm:pt modelId="{6D44CF30-BA90-4CA4-B2F0-E8FE95DE7E9B}" type="pres">
      <dgm:prSet presAssocID="{D2FD04FC-01AA-41BD-A1C3-B92029ED1B3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E6D89C-06AC-4541-8CB0-BD166B5B4536}" type="presOf" srcId="{39E762F4-3F08-47C7-9D71-5D2BB9836430}" destId="{9088A78E-BA86-46DC-BE5D-015FA8539DBC}" srcOrd="0" destOrd="0" presId="urn:microsoft.com/office/officeart/2005/8/layout/vList2"/>
    <dgm:cxn modelId="{EA78A053-21A2-4FFA-AA76-2B878FA738CD}" srcId="{CC0BCC9D-16D1-4BBF-85BE-B31670E3D7D5}" destId="{06B94934-7C49-4A9D-AF9A-956280BFDE4E}" srcOrd="0" destOrd="0" parTransId="{5A61D156-C033-48DE-BE4B-6005AE56437C}" sibTransId="{DCE60BE4-21A2-4ECC-9ED5-3A4D08B5F992}"/>
    <dgm:cxn modelId="{9A8E28E9-F9D7-4941-88BE-627F6E040787}" srcId="{CC0BCC9D-16D1-4BBF-85BE-B31670E3D7D5}" destId="{54551C7F-F833-4318-8FB9-5F77F8083A0A}" srcOrd="1" destOrd="0" parTransId="{985DB0A8-75F6-40CF-83DD-7707C9487072}" sibTransId="{D1DCCA9B-B594-4BC5-BAB6-E8C59571C535}"/>
    <dgm:cxn modelId="{3D82F77E-A1ED-466F-BE00-DF8E17253C6C}" srcId="{CC0BCC9D-16D1-4BBF-85BE-B31670E3D7D5}" destId="{6C2104EE-23AE-4A0E-904D-91A20BF58BB9}" srcOrd="5" destOrd="0" parTransId="{CE5C8AA8-B504-4D35-8DD2-EA7A3EEAF241}" sibTransId="{EFEEBE39-439E-41EE-9AFD-A7BAADD8C0B3}"/>
    <dgm:cxn modelId="{9CE529FA-3F47-4BA6-810D-F35CF116A2D1}" type="presOf" srcId="{55F6E311-D64E-4BAB-BAF8-9E115E3FE0D3}" destId="{C3D7F38D-965A-4CF1-ACE4-7AADDA0487CC}" srcOrd="0" destOrd="0" presId="urn:microsoft.com/office/officeart/2005/8/layout/vList2"/>
    <dgm:cxn modelId="{A0ACE31A-591E-4436-B4C6-C59F747E9B9A}" srcId="{CC0BCC9D-16D1-4BBF-85BE-B31670E3D7D5}" destId="{55F6E311-D64E-4BAB-BAF8-9E115E3FE0D3}" srcOrd="2" destOrd="0" parTransId="{8CD8A6CD-429D-41ED-9EB7-DAC1DAAA45C8}" sibTransId="{348492F4-7BF1-442A-8E10-E6A60FD31928}"/>
    <dgm:cxn modelId="{B322B9B1-7B72-4688-A988-B6F038E21408}" type="presOf" srcId="{CC0BCC9D-16D1-4BBF-85BE-B31670E3D7D5}" destId="{4E3CF1A0-C3EF-45ED-AEBF-17B3FC7FD94E}" srcOrd="0" destOrd="0" presId="urn:microsoft.com/office/officeart/2005/8/layout/vList2"/>
    <dgm:cxn modelId="{93B59A5A-3E29-4F47-BFF4-AD494A7C7A6E}" type="presOf" srcId="{54551C7F-F833-4318-8FB9-5F77F8083A0A}" destId="{48550F53-1DB6-4318-9B66-5653A6B5692E}" srcOrd="0" destOrd="0" presId="urn:microsoft.com/office/officeart/2005/8/layout/vList2"/>
    <dgm:cxn modelId="{2E37C32F-93A6-4C85-8FD9-76AC2539EA02}" type="presOf" srcId="{06B94934-7C49-4A9D-AF9A-956280BFDE4E}" destId="{E0FF3A4A-69F8-47DF-9EAC-CA2FECB76224}" srcOrd="0" destOrd="0" presId="urn:microsoft.com/office/officeart/2005/8/layout/vList2"/>
    <dgm:cxn modelId="{C6074F15-E1FB-4F9B-B5A5-5B3261A5EF18}" srcId="{CC0BCC9D-16D1-4BBF-85BE-B31670E3D7D5}" destId="{39E762F4-3F08-47C7-9D71-5D2BB9836430}" srcOrd="3" destOrd="0" parTransId="{B852DC2A-B248-45AB-9F70-847FE6A0D8DD}" sibTransId="{CBB2A35C-5642-49FC-AFED-DB7B27E5D769}"/>
    <dgm:cxn modelId="{F937DC5C-61B9-4FA6-9231-9F94F6121E16}" type="presOf" srcId="{D2FD04FC-01AA-41BD-A1C3-B92029ED1B3F}" destId="{6D44CF30-BA90-4CA4-B2F0-E8FE95DE7E9B}" srcOrd="0" destOrd="0" presId="urn:microsoft.com/office/officeart/2005/8/layout/vList2"/>
    <dgm:cxn modelId="{32ADFE25-EB0C-46B1-9935-CD5BCC2D553E}" type="presOf" srcId="{717DA9A8-7734-4AA7-AF1A-38A0A66AE014}" destId="{B8CE92B7-1837-427B-8EC1-6AC59ABAE004}" srcOrd="0" destOrd="0" presId="urn:microsoft.com/office/officeart/2005/8/layout/vList2"/>
    <dgm:cxn modelId="{ABC7EF38-910F-4210-A11D-FCEC9E1656C5}" type="presOf" srcId="{6C2104EE-23AE-4A0E-904D-91A20BF58BB9}" destId="{BB4FDB61-65E4-405A-99E7-D0EF41B1ABE9}" srcOrd="0" destOrd="0" presId="urn:microsoft.com/office/officeart/2005/8/layout/vList2"/>
    <dgm:cxn modelId="{37977544-7C5A-4830-9230-EDA737FFD1A7}" srcId="{CC0BCC9D-16D1-4BBF-85BE-B31670E3D7D5}" destId="{717DA9A8-7734-4AA7-AF1A-38A0A66AE014}" srcOrd="4" destOrd="0" parTransId="{FFB7CA0D-A294-4EC2-8C30-2EE2318CA213}" sibTransId="{23710B31-1D35-4F0C-B244-3468EF6800C0}"/>
    <dgm:cxn modelId="{ACB06334-8BF6-44A6-8884-C5859F501970}" srcId="{CC0BCC9D-16D1-4BBF-85BE-B31670E3D7D5}" destId="{D2FD04FC-01AA-41BD-A1C3-B92029ED1B3F}" srcOrd="6" destOrd="0" parTransId="{8C58601F-EADC-4768-B8C8-3934CAAD7B2B}" sibTransId="{692134DF-E696-49EB-BFB4-6723513F93A0}"/>
    <dgm:cxn modelId="{F47B3EC9-5AE4-4823-ADD4-B7ABDE084C04}" type="presParOf" srcId="{4E3CF1A0-C3EF-45ED-AEBF-17B3FC7FD94E}" destId="{E0FF3A4A-69F8-47DF-9EAC-CA2FECB76224}" srcOrd="0" destOrd="0" presId="urn:microsoft.com/office/officeart/2005/8/layout/vList2"/>
    <dgm:cxn modelId="{BCCCD87F-286B-417E-8650-2F046C8C4B43}" type="presParOf" srcId="{4E3CF1A0-C3EF-45ED-AEBF-17B3FC7FD94E}" destId="{532F198D-318C-4319-89AC-3BCC64710DF7}" srcOrd="1" destOrd="0" presId="urn:microsoft.com/office/officeart/2005/8/layout/vList2"/>
    <dgm:cxn modelId="{9AB4A16A-7B96-4A4D-B145-FC40D0B1A63A}" type="presParOf" srcId="{4E3CF1A0-C3EF-45ED-AEBF-17B3FC7FD94E}" destId="{48550F53-1DB6-4318-9B66-5653A6B5692E}" srcOrd="2" destOrd="0" presId="urn:microsoft.com/office/officeart/2005/8/layout/vList2"/>
    <dgm:cxn modelId="{58DA6858-8346-43FE-B936-C60D676DE382}" type="presParOf" srcId="{4E3CF1A0-C3EF-45ED-AEBF-17B3FC7FD94E}" destId="{745B4407-BC4C-485C-9E9F-D725BBEE6298}" srcOrd="3" destOrd="0" presId="urn:microsoft.com/office/officeart/2005/8/layout/vList2"/>
    <dgm:cxn modelId="{BF665719-FF79-4244-81A2-8CB8C602E4C0}" type="presParOf" srcId="{4E3CF1A0-C3EF-45ED-AEBF-17B3FC7FD94E}" destId="{C3D7F38D-965A-4CF1-ACE4-7AADDA0487CC}" srcOrd="4" destOrd="0" presId="urn:microsoft.com/office/officeart/2005/8/layout/vList2"/>
    <dgm:cxn modelId="{21680F15-199C-4390-AB8B-39B9A225475C}" type="presParOf" srcId="{4E3CF1A0-C3EF-45ED-AEBF-17B3FC7FD94E}" destId="{95D622EF-F5F0-42E5-8382-47CF5C19DC9A}" srcOrd="5" destOrd="0" presId="urn:microsoft.com/office/officeart/2005/8/layout/vList2"/>
    <dgm:cxn modelId="{61498290-8FB2-4084-80C7-C9544D4753C0}" type="presParOf" srcId="{4E3CF1A0-C3EF-45ED-AEBF-17B3FC7FD94E}" destId="{9088A78E-BA86-46DC-BE5D-015FA8539DBC}" srcOrd="6" destOrd="0" presId="urn:microsoft.com/office/officeart/2005/8/layout/vList2"/>
    <dgm:cxn modelId="{3D90A7C1-45BD-4257-A14A-20FCE70BA267}" type="presParOf" srcId="{4E3CF1A0-C3EF-45ED-AEBF-17B3FC7FD94E}" destId="{CB32631F-5196-4DF6-8305-4B488EFA78AE}" srcOrd="7" destOrd="0" presId="urn:microsoft.com/office/officeart/2005/8/layout/vList2"/>
    <dgm:cxn modelId="{65FCD3EE-4424-4208-866E-1260EA9FB18B}" type="presParOf" srcId="{4E3CF1A0-C3EF-45ED-AEBF-17B3FC7FD94E}" destId="{B8CE92B7-1837-427B-8EC1-6AC59ABAE004}" srcOrd="8" destOrd="0" presId="urn:microsoft.com/office/officeart/2005/8/layout/vList2"/>
    <dgm:cxn modelId="{293FC098-88AC-4C61-B02C-D3413DA02816}" type="presParOf" srcId="{4E3CF1A0-C3EF-45ED-AEBF-17B3FC7FD94E}" destId="{39E1C02B-A5B1-458F-BC2B-6944953C3542}" srcOrd="9" destOrd="0" presId="urn:microsoft.com/office/officeart/2005/8/layout/vList2"/>
    <dgm:cxn modelId="{14D1FBC9-8DF7-4A4F-8B6F-6287693F0BCF}" type="presParOf" srcId="{4E3CF1A0-C3EF-45ED-AEBF-17B3FC7FD94E}" destId="{BB4FDB61-65E4-405A-99E7-D0EF41B1ABE9}" srcOrd="10" destOrd="0" presId="urn:microsoft.com/office/officeart/2005/8/layout/vList2"/>
    <dgm:cxn modelId="{74CAE97A-8BA4-4B1E-AEB2-68727A36F699}" type="presParOf" srcId="{4E3CF1A0-C3EF-45ED-AEBF-17B3FC7FD94E}" destId="{CC9165A0-9F80-4F7C-9764-5FF161BFB999}" srcOrd="11" destOrd="0" presId="urn:microsoft.com/office/officeart/2005/8/layout/vList2"/>
    <dgm:cxn modelId="{BF05EFA6-415D-4F04-A9E1-2F58D92FE03F}" type="presParOf" srcId="{4E3CF1A0-C3EF-45ED-AEBF-17B3FC7FD94E}" destId="{6D44CF30-BA90-4CA4-B2F0-E8FE95DE7E9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F3A4A-69F8-47DF-9EAC-CA2FECB76224}">
      <dsp:nvSpPr>
        <dsp:cNvPr id="0" name=""/>
        <dsp:cNvSpPr/>
      </dsp:nvSpPr>
      <dsp:spPr>
        <a:xfrm>
          <a:off x="0" y="17005"/>
          <a:ext cx="8229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PMH: Timely Access</a:t>
          </a:r>
          <a:r>
            <a:rPr lang="en-US" sz="2700" kern="1200" dirty="0"/>
            <a:t>	Accessibility orientation</a:t>
          </a:r>
        </a:p>
      </dsp:txBody>
      <dsp:txXfrm>
        <a:off x="31613" y="48618"/>
        <a:ext cx="8166374" cy="584369"/>
      </dsp:txXfrm>
    </dsp:sp>
    <dsp:sp modelId="{48550F53-1DB6-4318-9B66-5653A6B5692E}">
      <dsp:nvSpPr>
        <dsp:cNvPr id="0" name=""/>
        <dsp:cNvSpPr/>
      </dsp:nvSpPr>
      <dsp:spPr>
        <a:xfrm>
          <a:off x="0" y="707863"/>
          <a:ext cx="8229600" cy="647595"/>
        </a:xfrm>
        <a:prstGeom prst="roundRect">
          <a:avLst/>
        </a:prstGeom>
        <a:solidFill>
          <a:schemeClr val="accent2">
            <a:hueOff val="1061077"/>
            <a:satOff val="1800"/>
            <a:lumOff val="-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PMH: Patient Centered</a:t>
          </a:r>
          <a:r>
            <a:rPr lang="en-US" sz="2700" kern="1200" dirty="0"/>
            <a:t>	Relationship-based care</a:t>
          </a:r>
        </a:p>
      </dsp:txBody>
      <dsp:txXfrm>
        <a:off x="31613" y="739476"/>
        <a:ext cx="8166374" cy="584369"/>
      </dsp:txXfrm>
    </dsp:sp>
    <dsp:sp modelId="{C3D7F38D-965A-4CF1-ACE4-7AADDA0487CC}">
      <dsp:nvSpPr>
        <dsp:cNvPr id="0" name=""/>
        <dsp:cNvSpPr/>
      </dsp:nvSpPr>
      <dsp:spPr>
        <a:xfrm>
          <a:off x="0" y="1467715"/>
          <a:ext cx="8229600" cy="647595"/>
        </a:xfrm>
        <a:prstGeom prst="roundRect">
          <a:avLst/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			Promoting Health</a:t>
          </a:r>
        </a:p>
      </dsp:txBody>
      <dsp:txXfrm>
        <a:off x="31613" y="1499328"/>
        <a:ext cx="8166374" cy="584369"/>
      </dsp:txXfrm>
    </dsp:sp>
    <dsp:sp modelId="{9088A78E-BA86-46DC-BE5D-015FA8539DBC}">
      <dsp:nvSpPr>
        <dsp:cNvPr id="0" name=""/>
        <dsp:cNvSpPr/>
      </dsp:nvSpPr>
      <dsp:spPr>
        <a:xfrm>
          <a:off x="0" y="2193070"/>
          <a:ext cx="8229600" cy="647595"/>
        </a:xfrm>
        <a:prstGeom prst="roundRect">
          <a:avLst/>
        </a:prstGeom>
        <a:solidFill>
          <a:schemeClr val="accent2">
            <a:hueOff val="3183231"/>
            <a:satOff val="5400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			Self-management support</a:t>
          </a:r>
        </a:p>
      </dsp:txBody>
      <dsp:txXfrm>
        <a:off x="31613" y="2224683"/>
        <a:ext cx="8166374" cy="584369"/>
      </dsp:txXfrm>
    </dsp:sp>
    <dsp:sp modelId="{B8CE92B7-1837-427B-8EC1-6AC59ABAE004}">
      <dsp:nvSpPr>
        <dsp:cNvPr id="0" name=""/>
        <dsp:cNvSpPr/>
      </dsp:nvSpPr>
      <dsp:spPr>
        <a:xfrm>
          <a:off x="0" y="2918425"/>
          <a:ext cx="8229600" cy="647595"/>
        </a:xfrm>
        <a:prstGeom prst="roundRect">
          <a:avLst/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PMH: Continuity </a:t>
          </a:r>
          <a:r>
            <a:rPr lang="en-US" sz="2700" kern="1200" dirty="0"/>
            <a:t>		Coordination orientation</a:t>
          </a:r>
        </a:p>
      </dsp:txBody>
      <dsp:txXfrm>
        <a:off x="31613" y="2950038"/>
        <a:ext cx="8166374" cy="584369"/>
      </dsp:txXfrm>
    </dsp:sp>
    <dsp:sp modelId="{BB4FDB61-65E4-405A-99E7-D0EF41B1ABE9}">
      <dsp:nvSpPr>
        <dsp:cNvPr id="0" name=""/>
        <dsp:cNvSpPr/>
      </dsp:nvSpPr>
      <dsp:spPr>
        <a:xfrm>
          <a:off x="0" y="3643780"/>
          <a:ext cx="8229600" cy="647595"/>
        </a:xfrm>
        <a:prstGeom prst="roundRect">
          <a:avLst/>
        </a:prstGeom>
        <a:solidFill>
          <a:schemeClr val="accent2">
            <a:hueOff val="5305384"/>
            <a:satOff val="9000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Patient reported impact:</a:t>
          </a:r>
          <a:r>
            <a:rPr lang="en-US" sz="2700" kern="1200" dirty="0"/>
            <a:t>	Safe healthcare system</a:t>
          </a:r>
        </a:p>
      </dsp:txBody>
      <dsp:txXfrm>
        <a:off x="31613" y="3675393"/>
        <a:ext cx="8166374" cy="584369"/>
      </dsp:txXfrm>
    </dsp:sp>
    <dsp:sp modelId="{6D44CF30-BA90-4CA4-B2F0-E8FE95DE7E9B}">
      <dsp:nvSpPr>
        <dsp:cNvPr id="0" name=""/>
        <dsp:cNvSpPr/>
      </dsp:nvSpPr>
      <dsp:spPr>
        <a:xfrm>
          <a:off x="0" y="4369135"/>
          <a:ext cx="8229600" cy="647595"/>
        </a:xfrm>
        <a:prstGeom prst="roundRect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			Equity orientation</a:t>
          </a:r>
        </a:p>
      </dsp:txBody>
      <dsp:txXfrm>
        <a:off x="31613" y="4400748"/>
        <a:ext cx="81663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59E24-0E94-45E6-8891-E784667DFD4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8321C-64A9-4EA0-8539-42F5AD75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4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Canadian primary care performance measurement and reporting is still developing</a:t>
            </a:r>
          </a:p>
          <a:p>
            <a:r>
              <a:rPr lang="en-US" dirty="0"/>
              <a:t>Need for improved science and meaningfulness in performance measurement</a:t>
            </a:r>
          </a:p>
          <a:p>
            <a:r>
              <a:rPr lang="en-US" dirty="0"/>
              <a:t>Multiple ways to measure a variety of primary care dimensions</a:t>
            </a:r>
          </a:p>
          <a:p>
            <a:r>
              <a:rPr lang="en-US" dirty="0"/>
              <a:t>Patient experience a key component of comprehensive performance measurement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8321C-64A9-4EA0-8539-42F5AD75D7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Scoring</a:t>
            </a:r>
          </a:p>
          <a:p>
            <a:r>
              <a:rPr lang="en-US" dirty="0"/>
              <a:t>1.	Telephone accessibility.  The measure is anchored in a single question on the patient report of how easy it is get health advice over the phone? when needed.</a:t>
            </a:r>
          </a:p>
          <a:p>
            <a:endParaRPr lang="en-US" dirty="0"/>
          </a:p>
          <a:p>
            <a:r>
              <a:rPr lang="en-US" dirty="0"/>
              <a:t>2.	Timeliness.  Based on the premise that accessibility is most important for patients who have time-sensitive reasons for a visit, the following points are applied if patient indicated a time-sensitive reason for their visit that day (new problem, urgent, prescription renewal); </a:t>
            </a:r>
          </a:p>
          <a:p>
            <a:r>
              <a:rPr lang="en-US" dirty="0"/>
              <a:t>o	+1 if appointment in 1-to-2 days, including walk-in appointments </a:t>
            </a:r>
          </a:p>
          <a:p>
            <a:r>
              <a:rPr lang="en-US" dirty="0"/>
              <a:t>o	0 if patient waited between 3 to 7 days (or if reason-for-visit not time-sensitive)</a:t>
            </a:r>
          </a:p>
          <a:p>
            <a:r>
              <a:rPr lang="en-US" dirty="0"/>
              <a:t>o	-1 if the patient waited longer than 1 weeks </a:t>
            </a:r>
          </a:p>
          <a:p>
            <a:r>
              <a:rPr lang="en-US" dirty="0"/>
              <a:t>o	 2 if the patient waited longer than 2 weeks.</a:t>
            </a:r>
          </a:p>
          <a:p>
            <a:endParaRPr lang="en-US" dirty="0"/>
          </a:p>
          <a:p>
            <a:r>
              <a:rPr lang="en-US" dirty="0"/>
              <a:t>3.	Access difficulty.  If the patient reported having difficulty accessing care at the clinic over the previous 12 months, the following points are further applied:</a:t>
            </a:r>
          </a:p>
          <a:p>
            <a:r>
              <a:rPr lang="en-US" dirty="0"/>
              <a:t>o	0 no difficulty reported</a:t>
            </a:r>
          </a:p>
          <a:p>
            <a:r>
              <a:rPr lang="en-US" dirty="0"/>
              <a:t>o	-1 for ‘yes, once’</a:t>
            </a:r>
          </a:p>
          <a:p>
            <a:r>
              <a:rPr lang="en-US" dirty="0"/>
              <a:t>o	-2 for ‘several times’ </a:t>
            </a:r>
          </a:p>
          <a:p>
            <a:endParaRPr lang="en-US" dirty="0"/>
          </a:p>
          <a:p>
            <a:r>
              <a:rPr lang="en-US" dirty="0"/>
              <a:t>NB: If the patient did not have a time-sensitive reason for the visit or did not report any difficulties, their score reflects only the reported ease of getting health advice over the phone.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E83E5-090A-461E-B075-1663ADF0E4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 patient dimension scores averaged to the practice level, where </a:t>
            </a:r>
            <a:r>
              <a:rPr lang="en-US" dirty="0" err="1"/>
              <a:t>actionability</a:t>
            </a:r>
            <a:r>
              <a:rPr lang="en-US" dirty="0"/>
              <a:t> for improved performance is expected to happen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8321C-64A9-4EA0-8539-42F5AD75D7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12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8321C-64A9-4EA0-8539-42F5AD75D7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Limitations: practice based surveys</a:t>
            </a:r>
            <a:r>
              <a:rPr lang="en-US" baseline="0" dirty="0"/>
              <a:t> are expensive, only 3 areas in Canada, infrastructure to support ongoing work is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8321C-64A9-4EA0-8539-42F5AD75D7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" y="0"/>
            <a:ext cx="5038588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697" y="6060891"/>
            <a:ext cx="3066640" cy="68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1172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697" y="6060891"/>
            <a:ext cx="3066640" cy="68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785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697" y="6060891"/>
            <a:ext cx="3066640" cy="68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7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5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" y="0"/>
            <a:ext cx="5038589" cy="1390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9025" y="1716278"/>
            <a:ext cx="2777923" cy="864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41774" y="1902293"/>
            <a:ext cx="2496842" cy="73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579" y="1857108"/>
            <a:ext cx="2393564" cy="836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248912" y="4752297"/>
            <a:ext cx="4489704" cy="16265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29025" y="4407409"/>
            <a:ext cx="3192488" cy="203466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1292087" y="1227834"/>
            <a:ext cx="6861311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 userDrawn="1"/>
        </p:nvSpPr>
        <p:spPr>
          <a:xfrm>
            <a:off x="384048" y="3637722"/>
            <a:ext cx="438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Funded by</a:t>
            </a:r>
          </a:p>
        </p:txBody>
      </p:sp>
    </p:spTree>
    <p:extLst>
      <p:ext uri="{BB962C8B-B14F-4D97-AF65-F5344CB8AC3E}">
        <p14:creationId xmlns:p14="http://schemas.microsoft.com/office/powerpoint/2010/main" val="31942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90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24589" y="6301410"/>
            <a:ext cx="868680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dirty="0">
                <a:solidFill>
                  <a:schemeClr val="bg1">
                    <a:alpha val="70000"/>
                  </a:schemeClr>
                </a:solidFill>
                <a:latin typeface="+mj-lt"/>
              </a:rPr>
              <a:t>MEASURING AND IMPROVING THE PERFORMANCE OF PRIMARY HEALTH CARE IN CANADA</a:t>
            </a:r>
          </a:p>
        </p:txBody>
      </p:sp>
    </p:spTree>
    <p:extLst>
      <p:ext uri="{BB962C8B-B14F-4D97-AF65-F5344CB8AC3E}">
        <p14:creationId xmlns:p14="http://schemas.microsoft.com/office/powerpoint/2010/main" val="268626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841248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4592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77" r:id="rId2"/>
    <p:sldLayoutId id="2147483769" r:id="rId3"/>
    <p:sldLayoutId id="2147483778" r:id="rId4"/>
    <p:sldLayoutId id="2147483773" r:id="rId5"/>
    <p:sldLayoutId id="2147483775" r:id="rId6"/>
    <p:sldLayoutId id="2147483774" r:id="rId7"/>
    <p:sldLayoutId id="2147483779" r:id="rId8"/>
    <p:sldLayoutId id="21474837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702A8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 txBox="1">
            <a:spLocks/>
          </p:cNvSpPr>
          <p:nvPr/>
        </p:nvSpPr>
        <p:spPr>
          <a:xfrm>
            <a:off x="685800" y="1939433"/>
            <a:ext cx="7772400" cy="182354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29776F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702A82"/>
                </a:solidFill>
              </a:rPr>
              <a:t>Improving the performance reporting of primary care patient experience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3859920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24589" y="6400800"/>
            <a:ext cx="868680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dirty="0">
                <a:solidFill>
                  <a:srgbClr val="702A82">
                    <a:alpha val="70000"/>
                  </a:srgbClr>
                </a:solidFill>
                <a:latin typeface="+mj-lt"/>
              </a:rPr>
              <a:t>MEASURING AND IMPROVING THE PERFORMANCE OF PRIMARY HEALTH CARE IN CANADA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xmlns="" id="{E27AEA99-1CEE-41B1-B8F4-A71C91897EF5}"/>
              </a:ext>
            </a:extLst>
          </p:cNvPr>
          <p:cNvSpPr txBox="1">
            <a:spLocks/>
          </p:cNvSpPr>
          <p:nvPr/>
        </p:nvSpPr>
        <p:spPr>
          <a:xfrm>
            <a:off x="685800" y="4065130"/>
            <a:ext cx="7772400" cy="19085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Wong, S. T., Burge, F., Hogg, W., Johnston, S., Bouharaoui, F., Haggerty, J.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November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NAPCRG,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Montreal,QC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clinic scores for each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378066"/>
            <a:ext cx="8229600" cy="73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Ontario practices scored highest across all 7 patient reported dimensions of primary care; BC and NS have most room for improvement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E5AF2D-7A44-4686-BF32-814E6499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203" y="1999013"/>
            <a:ext cx="6310539" cy="456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0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7670061" cy="822960"/>
          </a:xfrm>
        </p:spPr>
        <p:txBody>
          <a:bodyPr>
            <a:normAutofit/>
          </a:bodyPr>
          <a:lstStyle/>
          <a:p>
            <a:r>
              <a:rPr lang="en-US" dirty="0"/>
              <a:t>A closer look: Accessibility, Equity Orientation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32" y="1433917"/>
            <a:ext cx="7773074" cy="53405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44908" y="2995707"/>
            <a:ext cx="17990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Though limited patient sampling per practice detects significant between-practice difference, more patients per practice would increase reliability for individual practice feedback</a:t>
            </a:r>
          </a:p>
        </p:txBody>
      </p:sp>
    </p:spTree>
    <p:extLst>
      <p:ext uri="{BB962C8B-B14F-4D97-AF65-F5344CB8AC3E}">
        <p14:creationId xmlns:p14="http://schemas.microsoft.com/office/powerpoint/2010/main" val="2085580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645920"/>
            <a:ext cx="8394192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Synthesizing </a:t>
            </a:r>
            <a:r>
              <a:rPr lang="en-US" dirty="0"/>
              <a:t>multiple measures of patient or practice-reported experiences provides </a:t>
            </a:r>
            <a:r>
              <a:rPr lang="en-US" dirty="0" smtClean="0"/>
              <a:t>can convey high level information about performance</a:t>
            </a:r>
          </a:p>
          <a:p>
            <a:r>
              <a:rPr lang="en-US" dirty="0" smtClean="0"/>
              <a:t>Information from single items or scales provide greater detail on where action may be needed</a:t>
            </a:r>
            <a:endParaRPr lang="en-US" dirty="0"/>
          </a:p>
          <a:p>
            <a:r>
              <a:rPr lang="en-US" dirty="0"/>
              <a:t>Policy interventions and support aimed at practice-level, rather than individual clinicians, could lead to more impact on strengthening patient experience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steps: examining what practice characteristics are related to improved patient reported experiences; whether patient experiences are related to outcomes</a:t>
            </a:r>
          </a:p>
        </p:txBody>
      </p:sp>
    </p:spTree>
    <p:extLst>
      <p:ext uri="{BB962C8B-B14F-4D97-AF65-F5344CB8AC3E}">
        <p14:creationId xmlns:p14="http://schemas.microsoft.com/office/powerpoint/2010/main" val="620094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00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68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Develop infrastructure for comprehensive reporting of PHC regional performance </a:t>
            </a:r>
          </a:p>
          <a:p>
            <a:pPr lvl="1"/>
            <a:r>
              <a:rPr lang="en-US" dirty="0"/>
              <a:t>Obtain insights from patients, clinician and decision-makers on PHC performance measurement and reporting</a:t>
            </a:r>
          </a:p>
          <a:p>
            <a:r>
              <a:rPr lang="en-US" dirty="0"/>
              <a:t>Study regions</a:t>
            </a:r>
          </a:p>
          <a:p>
            <a:pPr lvl="1"/>
            <a:r>
              <a:rPr lang="en-US" dirty="0"/>
              <a:t>Fraser East, BC; Eastern ON Health Unit, ON; Central Zone, NS</a:t>
            </a:r>
          </a:p>
          <a:p>
            <a:r>
              <a:rPr lang="en-US" dirty="0"/>
              <a:t>Study components</a:t>
            </a:r>
          </a:p>
          <a:p>
            <a:pPr lvl="1"/>
            <a:r>
              <a:rPr lang="en-US" dirty="0"/>
              <a:t>Regional case studies (context)</a:t>
            </a:r>
          </a:p>
          <a:p>
            <a:pPr lvl="1"/>
            <a:r>
              <a:rPr lang="en-US" i="1" dirty="0">
                <a:solidFill>
                  <a:srgbClr val="702A82"/>
                </a:solidFill>
              </a:rPr>
              <a:t>Practice-based patient and provider/organizational surveys linked to administrative data</a:t>
            </a:r>
          </a:p>
          <a:p>
            <a:pPr lvl="1"/>
            <a:r>
              <a:rPr lang="en-US" dirty="0"/>
              <a:t>Day-long deliberative dialogues</a:t>
            </a:r>
          </a:p>
        </p:txBody>
      </p:sp>
    </p:spTree>
    <p:extLst>
      <p:ext uri="{BB962C8B-B14F-4D97-AF65-F5344CB8AC3E}">
        <p14:creationId xmlns:p14="http://schemas.microsoft.com/office/powerpoint/2010/main" val="5070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105663"/>
            <a:ext cx="8412480" cy="822960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Reporting Framework: Portrait of Patients’ Medical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6671" y="2320030"/>
            <a:ext cx="2569029" cy="1491926"/>
          </a:xfrm>
        </p:spPr>
        <p:txBody>
          <a:bodyPr>
            <a:normAutofit/>
          </a:bodyPr>
          <a:lstStyle/>
          <a:p>
            <a:r>
              <a:rPr lang="en-US" sz="2000" dirty="0"/>
              <a:t>Create </a:t>
            </a:r>
            <a:r>
              <a:rPr lang="en-US" sz="2000" b="1" dirty="0"/>
              <a:t>regional</a:t>
            </a:r>
            <a:r>
              <a:rPr lang="en-US" sz="2000" dirty="0"/>
              <a:t> level performance portraits using case study, survey, administrative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0" y="915563"/>
            <a:ext cx="5871027" cy="577697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88336" y="2004421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9654" y="1990194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6030677" y="5134204"/>
            <a:ext cx="159657" cy="1306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0964" y="4941669"/>
            <a:ext cx="247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Patient </a:t>
            </a:r>
            <a:r>
              <a:rPr lang="en-US" dirty="0" smtClean="0">
                <a:latin typeface="+mj-lt"/>
              </a:rPr>
              <a:t>data</a:t>
            </a:r>
            <a:endParaRPr lang="en-US" dirty="0"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9655" y="3817111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9653" y="4640071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9653" y="5629801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57710" y="4723456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5140" y="2914608"/>
            <a:ext cx="2598057" cy="1075799"/>
          </a:xfrm>
          <a:prstGeom prst="ellipse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Developing Patient-Reported Dimensions of Primary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Design: Cross-sectional practice-based waiting room survey of patient experience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Participants: a minimum of 20 patients in each participating practice (n=87 practices, n=1929 patient experience surveys)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Patient survey: 116 questions – validated subscales and items</a:t>
            </a:r>
          </a:p>
        </p:txBody>
      </p:sp>
    </p:spTree>
    <p:extLst>
      <p:ext uri="{BB962C8B-B14F-4D97-AF65-F5344CB8AC3E}">
        <p14:creationId xmlns:p14="http://schemas.microsoft.com/office/powerpoint/2010/main" val="274517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Objective: Construct patient reported dimensions of primary care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666568"/>
            <a:ext cx="8229600" cy="4070555"/>
          </a:xfrm>
        </p:spPr>
        <p:txBody>
          <a:bodyPr>
            <a:noAutofit/>
          </a:bodyPr>
          <a:lstStyle/>
          <a:p>
            <a:r>
              <a:rPr lang="en-US" dirty="0"/>
              <a:t>Iterative, theory-driven process </a:t>
            </a:r>
          </a:p>
          <a:p>
            <a:r>
              <a:rPr lang="en-US" dirty="0"/>
              <a:t>Simplify reporting of a large patient survey dataset</a:t>
            </a:r>
          </a:p>
          <a:p>
            <a:r>
              <a:rPr lang="en-US" dirty="0"/>
              <a:t>Used a factor analytic framework (items and scales)</a:t>
            </a:r>
          </a:p>
          <a:p>
            <a:r>
              <a:rPr lang="en-US" dirty="0"/>
              <a:t>Developed composite measure for ease of reporting</a:t>
            </a:r>
          </a:p>
        </p:txBody>
      </p:sp>
    </p:spTree>
    <p:extLst>
      <p:ext uri="{BB962C8B-B14F-4D97-AF65-F5344CB8AC3E}">
        <p14:creationId xmlns:p14="http://schemas.microsoft.com/office/powerpoint/2010/main" val="341301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Orientation Scoring: Technical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64" y="1365504"/>
            <a:ext cx="8766048" cy="48524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 smtClean="0"/>
              <a:t>1. </a:t>
            </a:r>
            <a:r>
              <a:rPr lang="en-US" sz="6400" b="1" dirty="0" smtClean="0"/>
              <a:t>Telephone </a:t>
            </a:r>
            <a:r>
              <a:rPr lang="en-US" sz="6400" b="1" dirty="0"/>
              <a:t>accessibility</a:t>
            </a:r>
            <a:r>
              <a:rPr lang="en-US" sz="6400" dirty="0"/>
              <a:t>.  The measure is anchored in a single question on the patient report of how easy it is get health advice over the phone? when needed.</a:t>
            </a:r>
          </a:p>
          <a:p>
            <a:endParaRPr lang="en-US" sz="6400" dirty="0"/>
          </a:p>
          <a:p>
            <a:pPr marL="0" indent="0">
              <a:buNone/>
            </a:pPr>
            <a:r>
              <a:rPr lang="en-US" sz="6400" dirty="0"/>
              <a:t>2</a:t>
            </a:r>
            <a:r>
              <a:rPr lang="en-US" sz="6400" dirty="0" smtClean="0"/>
              <a:t>. </a:t>
            </a:r>
            <a:r>
              <a:rPr lang="en-US" sz="6400" b="1" dirty="0" smtClean="0"/>
              <a:t>Timeliness</a:t>
            </a:r>
            <a:r>
              <a:rPr lang="en-US" sz="6400" b="1" dirty="0"/>
              <a:t>.</a:t>
            </a:r>
            <a:r>
              <a:rPr lang="en-US" sz="6400" dirty="0"/>
              <a:t>  Based on the premise that accessibility is most important for patients who have time-sensitive reasons for a visit, the following points are applied if patient indicated a time-sensitive reason for their visit that day (new problem, urgent, prescription renewal); </a:t>
            </a:r>
          </a:p>
          <a:p>
            <a:r>
              <a:rPr lang="en-US" sz="6400" dirty="0" smtClean="0"/>
              <a:t>+1 </a:t>
            </a:r>
            <a:r>
              <a:rPr lang="en-US" sz="6400" dirty="0"/>
              <a:t>if appointment in 1-to-2 days, including walk-in appointments </a:t>
            </a:r>
          </a:p>
          <a:p>
            <a:r>
              <a:rPr lang="en-US" sz="6400" dirty="0" smtClean="0"/>
              <a:t>0 </a:t>
            </a:r>
            <a:r>
              <a:rPr lang="en-US" sz="6400" dirty="0"/>
              <a:t>if patient waited between 3 to 7 days (or if reason-for-visit not time-sensitive)</a:t>
            </a:r>
          </a:p>
          <a:p>
            <a:r>
              <a:rPr lang="en-US" sz="6400" dirty="0" smtClean="0"/>
              <a:t>-1 </a:t>
            </a:r>
            <a:r>
              <a:rPr lang="en-US" sz="6400" dirty="0"/>
              <a:t>if the patient waited longer than 1 weeks </a:t>
            </a:r>
          </a:p>
          <a:p>
            <a:r>
              <a:rPr lang="en-US" sz="6400" dirty="0" smtClean="0"/>
              <a:t>2 </a:t>
            </a:r>
            <a:r>
              <a:rPr lang="en-US" sz="6400" dirty="0"/>
              <a:t>if the patient waited longer than 2 weeks.</a:t>
            </a:r>
          </a:p>
          <a:p>
            <a:endParaRPr lang="en-US" sz="6400" dirty="0"/>
          </a:p>
          <a:p>
            <a:pPr marL="0" indent="0">
              <a:buNone/>
            </a:pPr>
            <a:r>
              <a:rPr lang="en-US" sz="6400" dirty="0"/>
              <a:t>3</a:t>
            </a:r>
            <a:r>
              <a:rPr lang="en-US" sz="6400" dirty="0" smtClean="0"/>
              <a:t>. </a:t>
            </a:r>
            <a:r>
              <a:rPr lang="en-US" sz="6400" b="1" dirty="0" smtClean="0"/>
              <a:t>Access </a:t>
            </a:r>
            <a:r>
              <a:rPr lang="en-US" sz="6400" b="1" dirty="0"/>
              <a:t>difficulty</a:t>
            </a:r>
            <a:r>
              <a:rPr lang="en-US" sz="6400" dirty="0"/>
              <a:t>.  If the patient reported having difficulty accessing care at the clinic over the previous 12 months, the following points are further applied:</a:t>
            </a:r>
          </a:p>
          <a:p>
            <a:r>
              <a:rPr lang="en-US" sz="6400" dirty="0" smtClean="0"/>
              <a:t>0 </a:t>
            </a:r>
            <a:r>
              <a:rPr lang="en-US" sz="6400" dirty="0"/>
              <a:t>no difficulty reported</a:t>
            </a:r>
          </a:p>
          <a:p>
            <a:r>
              <a:rPr lang="en-US" sz="6400" dirty="0" smtClean="0"/>
              <a:t>-1 </a:t>
            </a:r>
            <a:r>
              <a:rPr lang="en-US" sz="6400" dirty="0"/>
              <a:t>for ‘yes, once’</a:t>
            </a:r>
          </a:p>
          <a:p>
            <a:r>
              <a:rPr lang="en-US" sz="6400" dirty="0" smtClean="0"/>
              <a:t>-2 </a:t>
            </a:r>
            <a:r>
              <a:rPr lang="en-US" sz="6400" dirty="0"/>
              <a:t>for ‘several times’ </a:t>
            </a:r>
          </a:p>
          <a:p>
            <a:endParaRPr lang="en-US" sz="6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/>
              <a:t>If </a:t>
            </a:r>
            <a:r>
              <a:rPr lang="en-US" sz="6400" dirty="0"/>
              <a:t>the patient did not have a time-sensitive reason for the visit or did not report any difficulties, their score reflects only the reported ease of getting </a:t>
            </a:r>
            <a:r>
              <a:rPr lang="en-US" sz="6400" dirty="0" smtClean="0"/>
              <a:t>health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/>
              <a:t> </a:t>
            </a:r>
            <a:r>
              <a:rPr lang="en-US" sz="6400" dirty="0"/>
              <a:t>advice over the phone.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dimension example: Accessibility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377906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Definition</a:t>
            </a:r>
            <a:r>
              <a:rPr lang="en-CA" dirty="0"/>
              <a:t>: The clinic’s organizational procedures make it </a:t>
            </a:r>
            <a:r>
              <a:rPr lang="en-CA" u="sng" dirty="0"/>
              <a:t>easy for patients to get timely visits for health problems</a:t>
            </a:r>
            <a:r>
              <a:rPr lang="en-CA" dirty="0"/>
              <a:t>, and </a:t>
            </a:r>
            <a:r>
              <a:rPr lang="en-CA" u="sng" dirty="0"/>
              <a:t>to get information (including advice) by telephone</a:t>
            </a:r>
            <a:r>
              <a:rPr lang="en-CA" dirty="0"/>
              <a:t>; patients don’t report frequent </a:t>
            </a:r>
            <a:r>
              <a:rPr lang="en-CA" u="sng" dirty="0"/>
              <a:t>difficulties in accessing primary care</a:t>
            </a:r>
            <a:r>
              <a:rPr lang="en-CA" dirty="0"/>
              <a:t>. </a:t>
            </a:r>
            <a:endParaRPr lang="en-US" dirty="0"/>
          </a:p>
          <a:p>
            <a:r>
              <a:rPr lang="en-CA" dirty="0"/>
              <a:t> </a:t>
            </a:r>
            <a:r>
              <a:rPr lang="en-US" dirty="0"/>
              <a:t>Performance reflects the expectation that primary care clinics are principally responsible for first contact care in the health system; they should be organized to accommodate the abilities of a wide range of patients to seek and obtain care appropriate to the urgency of perceived health need.</a:t>
            </a:r>
          </a:p>
          <a:p>
            <a:r>
              <a:rPr lang="en-US" dirty="0"/>
              <a:t>The clinic score is the average of the individual scores of its patients. The individual patient score in this dimension is composed of 3 indicators (above). The final score is transformed to a 1-to-10 scale.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0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3964" y="384048"/>
            <a:ext cx="8793018" cy="82296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Seven Patient-Reported Dimensions of Primary 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704030"/>
              </p:ext>
            </p:extLst>
          </p:nvPr>
        </p:nvGraphicFramePr>
        <p:xfrm>
          <a:off x="484538" y="1302328"/>
          <a:ext cx="8229600" cy="5033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3440881"/>
      </p:ext>
    </p:extLst>
  </p:cSld>
  <p:clrMapOvr>
    <a:masterClrMapping/>
  </p:clrMapOvr>
</p:sld>
</file>

<file path=ppt/theme/theme1.xml><?xml version="1.0" encoding="utf-8"?>
<a:theme xmlns:a="http://schemas.openxmlformats.org/drawingml/2006/main" name="TRANSFORMATION slide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NSFORMATION slide template.potx" id="{E9EE212F-749A-4D99-AA6F-3FA3CBCDF2A0}" vid="{8BB20F2A-EE21-459C-99AB-8E54843C24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TRANSFORMATION slide template</Template>
  <TotalTime>4545</TotalTime>
  <Words>729</Words>
  <Application>Microsoft Office PowerPoint</Application>
  <PresentationFormat>On-screen Show (4:3)</PresentationFormat>
  <Paragraphs>95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TRANSFORMATION slide template</vt:lpstr>
      <vt:lpstr>PowerPoint Presentation</vt:lpstr>
      <vt:lpstr>PowerPoint Presentation</vt:lpstr>
      <vt:lpstr>TRANSFORMATION Study</vt:lpstr>
      <vt:lpstr>Reporting Framework: Portrait of Patients’ Medical Home</vt:lpstr>
      <vt:lpstr>Developing Patient-Reported Dimensions of Primary Care</vt:lpstr>
      <vt:lpstr>Objective: Construct patient reported dimensions of primary care performance</vt:lpstr>
      <vt:lpstr>Accessibility Orientation Scoring: Technical Stuff</vt:lpstr>
      <vt:lpstr>Performance dimension example: Accessibility orientation</vt:lpstr>
      <vt:lpstr>Results: Seven Patient-Reported Dimensions of Primary Care</vt:lpstr>
      <vt:lpstr>Mean clinic scores for each region</vt:lpstr>
      <vt:lpstr>A closer look: Accessibility, Equity Orientation</vt:lpstr>
      <vt:lpstr>Conclusions</vt:lpstr>
      <vt:lpstr>PowerPoint Presentation</vt:lpstr>
    </vt:vector>
  </TitlesOfParts>
  <Company>NSHA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Blackman, Stephanie</dc:creator>
  <cp:lastModifiedBy>Wong, Sabrina</cp:lastModifiedBy>
  <cp:revision>31</cp:revision>
  <dcterms:created xsi:type="dcterms:W3CDTF">2017-05-09T12:57:59Z</dcterms:created>
  <dcterms:modified xsi:type="dcterms:W3CDTF">2017-11-14T19:13:22Z</dcterms:modified>
</cp:coreProperties>
</file>