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7" r:id="rId1"/>
  </p:sldMasterIdLst>
  <p:notesMasterIdLst>
    <p:notesMasterId r:id="rId15"/>
  </p:notesMasterIdLst>
  <p:sldIdLst>
    <p:sldId id="256" r:id="rId2"/>
    <p:sldId id="261" r:id="rId3"/>
    <p:sldId id="263" r:id="rId4"/>
    <p:sldId id="289" r:id="rId5"/>
    <p:sldId id="284" r:id="rId6"/>
    <p:sldId id="287" r:id="rId7"/>
    <p:sldId id="288" r:id="rId8"/>
    <p:sldId id="283" r:id="rId9"/>
    <p:sldId id="290" r:id="rId10"/>
    <p:sldId id="291" r:id="rId11"/>
    <p:sldId id="292" r:id="rId12"/>
    <p:sldId id="264" r:id="rId13"/>
    <p:sldId id="26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Sharon Johnston" initials="SJ [5]" lastIdx="1" clrIdx="6">
    <p:extLst/>
  </p:cmAuthor>
  <p:cmAuthor id="1" name="Foley, Martha" initials="FM" lastIdx="10" clrIdx="0">
    <p:extLst/>
  </p:cmAuthor>
  <p:cmAuthor id="2" name="Blackman, Stephanie" initials="BS" lastIdx="1" clrIdx="1">
    <p:extLst/>
  </p:cmAuthor>
  <p:cmAuthor id="3" name="Sharon Johnston" initials="SJ" lastIdx="3" clrIdx="2">
    <p:extLst/>
  </p:cmAuthor>
  <p:cmAuthor id="4" name="Sharon Johnston" initials="SJ [2]" lastIdx="1" clrIdx="3">
    <p:extLst/>
  </p:cmAuthor>
  <p:cmAuthor id="5" name="Sharon Johnston" initials="SJ [3]" lastIdx="1" clrIdx="4">
    <p:extLst/>
  </p:cmAuthor>
  <p:cmAuthor id="6" name="Sharon Johnston" initials="SJ [4]" lastIdx="1" clrIdx="5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8EF"/>
    <a:srgbClr val="702A82"/>
    <a:srgbClr val="2977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88" autoAdjust="0"/>
    <p:restoredTop sz="74454" autoAdjust="0"/>
  </p:normalViewPr>
  <p:slideViewPr>
    <p:cSldViewPr snapToGrid="0">
      <p:cViewPr varScale="1">
        <p:scale>
          <a:sx n="87" d="100"/>
          <a:sy n="87" d="100"/>
        </p:scale>
        <p:origin x="1200" y="1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21" Type="http://schemas.microsoft.com/office/2015/10/relationships/revisionInfo" Target="revisionInfo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commentAuthors" Target="commentAuthors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3" dt="2017-11-18T09:21:20.387" idx="3">
    <p:pos x="10" y="10"/>
    <p:text/>
    <p:extLst>
      <p:ext uri="{C676402C-5697-4E1C-873F-D02D1690AC5C}">
        <p15:threadingInfo xmlns:p15="http://schemas.microsoft.com/office/powerpoint/2012/main" timeZoneBias="30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A1AD7A-ED17-447B-A33A-6485C4C432F8}" type="datetimeFigureOut">
              <a:rPr lang="en-CA" smtClean="0"/>
              <a:t>2017-11-17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9FC926-8F4F-4BC2-A3D0-42C55E27DF2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65214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9FC926-8F4F-4BC2-A3D0-42C55E27DF29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4774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9FC926-8F4F-4BC2-A3D0-42C55E27DF29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35816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9FC926-8F4F-4BC2-A3D0-42C55E27DF29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183628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9FC926-8F4F-4BC2-A3D0-42C55E27DF29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68064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9FC926-8F4F-4BC2-A3D0-42C55E27DF29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727344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9FC926-8F4F-4BC2-A3D0-42C55E27DF29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320819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9FC926-8F4F-4BC2-A3D0-42C55E27DF29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021911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9FC926-8F4F-4BC2-A3D0-42C55E27DF29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082339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9FC926-8F4F-4BC2-A3D0-42C55E27DF29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505646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9FC926-8F4F-4BC2-A3D0-42C55E27DF29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861070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9FC926-8F4F-4BC2-A3D0-42C55E27DF29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615856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9FC926-8F4F-4BC2-A3D0-42C55E27DF29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0202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5" Type="http://schemas.openxmlformats.org/officeDocument/2006/relationships/image" Target="../media/image5.jpeg"/><Relationship Id="rId6" Type="http://schemas.openxmlformats.org/officeDocument/2006/relationships/image" Target="../media/image6.emf"/><Relationship Id="rId7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07" y="0"/>
            <a:ext cx="5038588" cy="139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2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 bwMode="auto">
          <a:xfrm>
            <a:off x="380998" y="1227834"/>
            <a:ext cx="7772400" cy="0"/>
          </a:xfrm>
          <a:prstGeom prst="line">
            <a:avLst/>
          </a:prstGeom>
          <a:noFill/>
          <a:ln w="12700" cap="flat" cmpd="sng" algn="ctr">
            <a:solidFill>
              <a:srgbClr val="702A8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46697" y="6060891"/>
            <a:ext cx="3066640" cy="686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1876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no log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 bwMode="auto">
          <a:xfrm>
            <a:off x="380998" y="1227834"/>
            <a:ext cx="7772400" cy="0"/>
          </a:xfrm>
          <a:prstGeom prst="line">
            <a:avLst/>
          </a:prstGeom>
          <a:noFill/>
          <a:ln w="12700" cap="flat" cmpd="sng" algn="ctr">
            <a:solidFill>
              <a:srgbClr val="702A8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611725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6" name="Straight Connector 5"/>
          <p:cNvCxnSpPr/>
          <p:nvPr userDrawn="1"/>
        </p:nvCxnSpPr>
        <p:spPr bwMode="auto">
          <a:xfrm>
            <a:off x="380998" y="1227834"/>
            <a:ext cx="7772400" cy="0"/>
          </a:xfrm>
          <a:prstGeom prst="line">
            <a:avLst/>
          </a:prstGeom>
          <a:noFill/>
          <a:ln w="12700" cap="flat" cmpd="sng" algn="ctr">
            <a:solidFill>
              <a:srgbClr val="702A8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46697" y="6060891"/>
            <a:ext cx="3066640" cy="686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3275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(no log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6" name="Straight Connector 5"/>
          <p:cNvCxnSpPr/>
          <p:nvPr userDrawn="1"/>
        </p:nvCxnSpPr>
        <p:spPr bwMode="auto">
          <a:xfrm>
            <a:off x="380998" y="1227834"/>
            <a:ext cx="7772400" cy="0"/>
          </a:xfrm>
          <a:prstGeom prst="line">
            <a:avLst/>
          </a:prstGeom>
          <a:noFill/>
          <a:ln w="12700" cap="flat" cmpd="sng" algn="ctr">
            <a:solidFill>
              <a:srgbClr val="702A8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157850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46697" y="6060891"/>
            <a:ext cx="3066640" cy="686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1779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(no log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8500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m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07" y="0"/>
            <a:ext cx="5038589" cy="13906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29025" y="1716278"/>
            <a:ext cx="2777923" cy="86408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241774" y="1902293"/>
            <a:ext cx="2496842" cy="73152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7579" y="1857108"/>
            <a:ext cx="2393564" cy="83639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248912" y="4752297"/>
            <a:ext cx="4489704" cy="162656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529025" y="4407409"/>
            <a:ext cx="3192488" cy="2034666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 bwMode="auto">
          <a:xfrm>
            <a:off x="1292087" y="1227834"/>
            <a:ext cx="6861311" cy="0"/>
          </a:xfrm>
          <a:prstGeom prst="line">
            <a:avLst/>
          </a:prstGeom>
          <a:noFill/>
          <a:ln w="12700" cap="flat" cmpd="sng" algn="ctr">
            <a:solidFill>
              <a:srgbClr val="702A8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TextBox 14"/>
          <p:cNvSpPr txBox="1"/>
          <p:nvPr userDrawn="1"/>
        </p:nvSpPr>
        <p:spPr>
          <a:xfrm>
            <a:off x="384048" y="3637722"/>
            <a:ext cx="43821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Funded by</a:t>
            </a:r>
          </a:p>
        </p:txBody>
      </p:sp>
    </p:spTree>
    <p:extLst>
      <p:ext uri="{BB962C8B-B14F-4D97-AF65-F5344CB8AC3E}">
        <p14:creationId xmlns:p14="http://schemas.microsoft.com/office/powerpoint/2010/main" val="3194209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9041" cy="6858000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224589" y="6301410"/>
            <a:ext cx="8686800" cy="3770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50" dirty="0">
                <a:solidFill>
                  <a:schemeClr val="bg1">
                    <a:alpha val="70000"/>
                  </a:schemeClr>
                </a:solidFill>
                <a:latin typeface="+mj-lt"/>
              </a:rPr>
              <a:t>MEASURING AND IMPROVING THE PERFORMANCE OF PRIMARY HEALTH CARE IN CANADA</a:t>
            </a:r>
          </a:p>
        </p:txBody>
      </p:sp>
    </p:spTree>
    <p:extLst>
      <p:ext uri="{BB962C8B-B14F-4D97-AF65-F5344CB8AC3E}">
        <p14:creationId xmlns:p14="http://schemas.microsoft.com/office/powerpoint/2010/main" val="2686263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4048" y="384048"/>
            <a:ext cx="8412480" cy="8229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645920"/>
            <a:ext cx="8229600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311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77" r:id="rId2"/>
    <p:sldLayoutId id="2147483769" r:id="rId3"/>
    <p:sldLayoutId id="2147483778" r:id="rId4"/>
    <p:sldLayoutId id="2147483773" r:id="rId5"/>
    <p:sldLayoutId id="2147483775" r:id="rId6"/>
    <p:sldLayoutId id="2147483774" r:id="rId7"/>
    <p:sldLayoutId id="2147483779" r:id="rId8"/>
    <p:sldLayoutId id="2147483776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rgbClr val="702A82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2">
              <a:lumMod val="25000"/>
            </a:schemeClr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2">
              <a:lumMod val="25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2">
              <a:lumMod val="25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>
              <a:lumMod val="25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>
              <a:lumMod val="25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Relationship Id="rId3" Type="http://schemas.openxmlformats.org/officeDocument/2006/relationships/comments" Target="../comments/commen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8"/>
          <p:cNvSpPr txBox="1">
            <a:spLocks/>
          </p:cNvSpPr>
          <p:nvPr/>
        </p:nvSpPr>
        <p:spPr>
          <a:xfrm>
            <a:off x="685800" y="4065130"/>
            <a:ext cx="7772400" cy="190859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2">
                    <a:lumMod val="2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Sharon Johnston, Sabrina Wong, Fred Burge, William Hogg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highlight>
                <a:srgbClr val="FFFF00"/>
              </a:highlight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highlight>
                <a:srgbClr val="FFFF00"/>
              </a:highlight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North American Primary Care Research Group Annual Conference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Montreal, QC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November 18, 2017</a:t>
            </a:r>
          </a:p>
          <a:p>
            <a:pPr marL="0" indent="0">
              <a:buNone/>
            </a:pP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Title 7"/>
          <p:cNvSpPr txBox="1">
            <a:spLocks/>
          </p:cNvSpPr>
          <p:nvPr/>
        </p:nvSpPr>
        <p:spPr>
          <a:xfrm>
            <a:off x="685800" y="2036373"/>
            <a:ext cx="7772400" cy="1823547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kern="1200">
                <a:solidFill>
                  <a:srgbClr val="29776F"/>
                </a:solidFill>
                <a:latin typeface="+mn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4000" dirty="0">
                <a:solidFill>
                  <a:srgbClr val="702A82"/>
                </a:solidFill>
              </a:rPr>
              <a:t>A feasibility study of an automated practice-based survey</a:t>
            </a:r>
            <a:endParaRPr lang="en-US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685800" y="3859920"/>
            <a:ext cx="7772400" cy="0"/>
          </a:xfrm>
          <a:prstGeom prst="line">
            <a:avLst/>
          </a:prstGeom>
          <a:noFill/>
          <a:ln w="12700" cap="flat" cmpd="sng" algn="ctr">
            <a:solidFill>
              <a:srgbClr val="702A8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224589" y="6400800"/>
            <a:ext cx="8686800" cy="3770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50" dirty="0">
                <a:solidFill>
                  <a:srgbClr val="702A82">
                    <a:alpha val="70000"/>
                  </a:srgbClr>
                </a:solidFill>
                <a:latin typeface="+mj-lt"/>
              </a:rPr>
              <a:t>MEASURING AND IMPROVING THE PERFORMANCE OF PRIMARY HEALTH CARE IN CANADA</a:t>
            </a:r>
          </a:p>
        </p:txBody>
      </p:sp>
    </p:spTree>
    <p:extLst>
      <p:ext uri="{BB962C8B-B14F-4D97-AF65-F5344CB8AC3E}">
        <p14:creationId xmlns:p14="http://schemas.microsoft.com/office/powerpoint/2010/main" val="33633886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Lessons learned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3A76FDC4-59B9-45EA-B277-B31679072F12}"/>
              </a:ext>
            </a:extLst>
          </p:cNvPr>
          <p:cNvSpPr txBox="1">
            <a:spLocks/>
          </p:cNvSpPr>
          <p:nvPr/>
        </p:nvSpPr>
        <p:spPr>
          <a:xfrm>
            <a:off x="548640" y="1645920"/>
            <a:ext cx="8229600" cy="45720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2">
                    <a:lumMod val="2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400" dirty="0">
                <a:ea typeface="ＭＳ Ｐゴシック" panose="020B0600070205080204" pitchFamily="34" charset="-128"/>
              </a:rPr>
              <a:t>Automated survey is feasible</a:t>
            </a:r>
          </a:p>
          <a:p>
            <a:endParaRPr lang="en-US" altLang="en-US" sz="2400" dirty="0">
              <a:ea typeface="ＭＳ Ｐゴシック" panose="020B0600070205080204" pitchFamily="34" charset="-128"/>
            </a:endParaRPr>
          </a:p>
          <a:p>
            <a:r>
              <a:rPr lang="en-US" altLang="en-US" sz="2400" dirty="0">
                <a:ea typeface="ＭＳ Ｐゴシック" panose="020B0600070205080204" pitchFamily="34" charset="-128"/>
              </a:rPr>
              <a:t>Language preference easy to incorporate</a:t>
            </a:r>
          </a:p>
          <a:p>
            <a:endParaRPr lang="en-US" altLang="en-US" sz="2400" dirty="0">
              <a:ea typeface="ＭＳ Ｐゴシック" panose="020B0600070205080204" pitchFamily="34" charset="-128"/>
            </a:endParaRPr>
          </a:p>
          <a:p>
            <a:r>
              <a:rPr lang="en-US" altLang="en-US" sz="2400" dirty="0">
                <a:ea typeface="ＭＳ Ｐゴシック" panose="020B0600070205080204" pitchFamily="34" charset="-128"/>
              </a:rPr>
              <a:t>Email response rates appear significantly better than phone</a:t>
            </a:r>
          </a:p>
          <a:p>
            <a:endParaRPr lang="en-US" altLang="en-US" sz="2400" dirty="0">
              <a:ea typeface="ＭＳ Ｐゴシック" panose="020B0600070205080204" pitchFamily="34" charset="-128"/>
            </a:endParaRPr>
          </a:p>
          <a:p>
            <a:r>
              <a:rPr lang="en-US" altLang="en-US" sz="2400" dirty="0">
                <a:ea typeface="ＭＳ Ｐゴシック" panose="020B0600070205080204" pitchFamily="34" charset="-128"/>
              </a:rPr>
              <a:t>Age and income differences in email vs phone preference as well as response rates</a:t>
            </a:r>
          </a:p>
          <a:p>
            <a:endParaRPr lang="en-US" altLang="en-US" sz="2400" dirty="0">
              <a:ea typeface="ＭＳ Ｐゴシック" panose="020B0600070205080204" pitchFamily="34" charset="-128"/>
            </a:endParaRPr>
          </a:p>
          <a:p>
            <a:r>
              <a:rPr lang="en-US" altLang="en-US" sz="2400" dirty="0">
                <a:ea typeface="ＭＳ Ｐゴシック" panose="020B0600070205080204" pitchFamily="34" charset="-128"/>
              </a:rPr>
              <a:t>Potential mode effects</a:t>
            </a:r>
          </a:p>
          <a:p>
            <a:endParaRPr lang="en-US" altLang="en-US" sz="2400" dirty="0">
              <a:ea typeface="ＭＳ Ｐゴシック" panose="020B0600070205080204" pitchFamily="34" charset="-12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5621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Future directions: Direct from EMR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3A76FDC4-59B9-45EA-B277-B31679072F12}"/>
              </a:ext>
            </a:extLst>
          </p:cNvPr>
          <p:cNvSpPr txBox="1">
            <a:spLocks/>
          </p:cNvSpPr>
          <p:nvPr/>
        </p:nvSpPr>
        <p:spPr>
          <a:xfrm>
            <a:off x="548640" y="1645920"/>
            <a:ext cx="8229600" cy="45720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2">
                    <a:lumMod val="2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x-none" dirty="0">
                <a:ea typeface="ＭＳ Ｐゴシック" charset="-128"/>
              </a:rPr>
              <a:t>Deploy survey directly from EMR like appointment reminder systems or from patient registries:</a:t>
            </a:r>
          </a:p>
          <a:p>
            <a:pPr lvl="1">
              <a:defRPr/>
            </a:pPr>
            <a:r>
              <a:rPr lang="en-US" altLang="x-none" dirty="0">
                <a:ea typeface="ＭＳ Ｐゴシック" charset="-128"/>
              </a:rPr>
              <a:t>Deployed by preset parameters at specified times and intervals, e.g.:</a:t>
            </a:r>
          </a:p>
          <a:p>
            <a:pPr lvl="2">
              <a:defRPr/>
            </a:pPr>
            <a:r>
              <a:rPr lang="en-US" altLang="x-none" dirty="0">
                <a:ea typeface="ＭＳ Ｐゴシック" charset="-128"/>
              </a:rPr>
              <a:t>All or random random selection within age group</a:t>
            </a:r>
          </a:p>
          <a:p>
            <a:pPr lvl="2">
              <a:defRPr/>
            </a:pPr>
            <a:r>
              <a:rPr lang="en-US" altLang="x-none" dirty="0">
                <a:ea typeface="ＭＳ Ｐゴシック" charset="-128"/>
              </a:rPr>
              <a:t>If not seen in two years or missing recommended screening</a:t>
            </a:r>
          </a:p>
          <a:p>
            <a:pPr lvl="2">
              <a:defRPr/>
            </a:pPr>
            <a:r>
              <a:rPr lang="en-US" altLang="x-none" dirty="0">
                <a:ea typeface="ＭＳ Ｐゴシック" charset="-128"/>
              </a:rPr>
              <a:t>After visit for PHE</a:t>
            </a:r>
          </a:p>
          <a:p>
            <a:r>
              <a:rPr lang="en-US" altLang="en-US" sz="2400" dirty="0">
                <a:ea typeface="ＭＳ Ｐゴシック" panose="020B0600070205080204" pitchFamily="34" charset="-128"/>
              </a:rPr>
              <a:t>APS linked to routine automated patient outreach: </a:t>
            </a:r>
          </a:p>
          <a:p>
            <a:pPr lvl="1"/>
            <a:r>
              <a:rPr lang="en-US" altLang="en-US" sz="2000" dirty="0">
                <a:ea typeface="ＭＳ Ｐゴシック" panose="020B0600070205080204" pitchFamily="34" charset="-128"/>
              </a:rPr>
              <a:t>Appointment reminders</a:t>
            </a:r>
          </a:p>
          <a:p>
            <a:pPr lvl="1"/>
            <a:r>
              <a:rPr lang="en-US" altLang="en-US" sz="2000" dirty="0">
                <a:ea typeface="ＭＳ Ｐゴシック" panose="020B0600070205080204" pitchFamily="34" charset="-128"/>
              </a:rPr>
              <a:t>Preventive care reminders</a:t>
            </a:r>
          </a:p>
          <a:p>
            <a:endParaRPr lang="en-US" altLang="en-US" sz="2400" dirty="0">
              <a:ea typeface="ＭＳ Ｐゴシック" panose="020B0600070205080204" pitchFamily="34" charset="-12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2300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16809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3007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195" y="384048"/>
            <a:ext cx="8715737" cy="822960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Challenge: sustainable patient experience data collection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40" y="1645920"/>
            <a:ext cx="8229600" cy="4572000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CA" b="1" dirty="0"/>
              <a:t>Study objective</a:t>
            </a:r>
            <a:r>
              <a:rPr lang="en-CA" dirty="0"/>
              <a:t>: demonstrate the feasibility and acceptability of an automated patient survey system (</a:t>
            </a:r>
            <a:r>
              <a:rPr lang="en-US" dirty="0"/>
              <a:t>adopted from an existing automated appointment reminder system)</a:t>
            </a:r>
          </a:p>
        </p:txBody>
      </p:sp>
    </p:spTree>
    <p:extLst>
      <p:ext uri="{BB962C8B-B14F-4D97-AF65-F5344CB8AC3E}">
        <p14:creationId xmlns:p14="http://schemas.microsoft.com/office/powerpoint/2010/main" val="1119938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48" y="384048"/>
            <a:ext cx="8412480" cy="822960"/>
          </a:xfrm>
        </p:spPr>
        <p:txBody>
          <a:bodyPr>
            <a:normAutofit/>
          </a:bodyPr>
          <a:lstStyle/>
          <a:p>
            <a:r>
              <a:rPr lang="en-US" sz="3200" dirty="0"/>
              <a:t>Methods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xmlns="" id="{1D0AAEB2-58A7-4DDE-8539-530482902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0" y="1645919"/>
            <a:ext cx="8229600" cy="4905351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b="1" dirty="0"/>
              <a:t>Setting: </a:t>
            </a:r>
            <a:r>
              <a:rPr lang="en-US" dirty="0"/>
              <a:t>Three Canadian health regions in BC, ON, &amp; NS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b="1" dirty="0"/>
              <a:t>Recruitment: </a:t>
            </a:r>
            <a:r>
              <a:rPr lang="en-US" dirty="0"/>
              <a:t>Patients completing paper-based waiting room survey at their practices (n=87 practices)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b="1" dirty="0"/>
              <a:t>Automated survey</a:t>
            </a:r>
          </a:p>
          <a:p>
            <a:pPr lvl="1"/>
            <a:r>
              <a:rPr lang="en-US" dirty="0"/>
              <a:t>5 questions administered within 72 hours of patient visit</a:t>
            </a:r>
          </a:p>
          <a:p>
            <a:pPr lvl="1"/>
            <a:r>
              <a:rPr lang="en-US" dirty="0"/>
              <a:t>Offered in English/French and phone/email formats</a:t>
            </a:r>
          </a:p>
          <a:p>
            <a:pPr marL="0" indent="0">
              <a:buNone/>
            </a:pPr>
            <a:r>
              <a:rPr lang="en-US" b="1" dirty="0"/>
              <a:t>Outcomes</a:t>
            </a:r>
          </a:p>
          <a:p>
            <a:pPr lvl="1"/>
            <a:r>
              <a:rPr lang="en-US" dirty="0"/>
              <a:t>Response rates: mode, age group, gender, &amp; income</a:t>
            </a:r>
          </a:p>
          <a:p>
            <a:pPr lvl="1"/>
            <a:r>
              <a:rPr lang="en-US" dirty="0"/>
              <a:t>Concordance between paper and APS survey responses</a:t>
            </a:r>
          </a:p>
          <a:p>
            <a:pPr marL="0" indent="0">
              <a:buNone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3A76FDC4-59B9-45EA-B277-B31679072F12}"/>
              </a:ext>
            </a:extLst>
          </p:cNvPr>
          <p:cNvSpPr txBox="1">
            <a:spLocks/>
          </p:cNvSpPr>
          <p:nvPr/>
        </p:nvSpPr>
        <p:spPr>
          <a:xfrm>
            <a:off x="548640" y="1645920"/>
            <a:ext cx="8229600" cy="45720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2">
                    <a:lumMod val="2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01396941-B401-492F-8E74-33FB5887DA22}"/>
              </a:ext>
            </a:extLst>
          </p:cNvPr>
          <p:cNvSpPr txBox="1">
            <a:spLocks/>
          </p:cNvSpPr>
          <p:nvPr/>
        </p:nvSpPr>
        <p:spPr>
          <a:xfrm>
            <a:off x="384048" y="1645919"/>
            <a:ext cx="841248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2">
                    <a:lumMod val="2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endParaRPr lang="en-US" dirty="0"/>
          </a:p>
          <a:p>
            <a:pPr marL="0" indent="0">
              <a:spcAft>
                <a:spcPts val="120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409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Automated Survey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923" y="1484416"/>
            <a:ext cx="8394192" cy="4989536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1800"/>
              </a:spcBef>
              <a:buFont typeface="+mj-lt"/>
              <a:buAutoNum type="arabicPeriod"/>
            </a:pPr>
            <a:r>
              <a:rPr lang="en-CA" sz="2400" dirty="0"/>
              <a:t>How good was your family doctor or nurse at giving you enough time?</a:t>
            </a:r>
          </a:p>
          <a:p>
            <a:pPr marL="514350" indent="-514350">
              <a:spcBef>
                <a:spcPts val="1800"/>
              </a:spcBef>
              <a:buFont typeface="+mj-lt"/>
              <a:buAutoNum type="arabicPeriod"/>
            </a:pPr>
            <a:r>
              <a:rPr lang="en-CA" sz="2400" dirty="0"/>
              <a:t>How good was your family doctor or nurse at explaining tests and treatments?</a:t>
            </a:r>
          </a:p>
          <a:p>
            <a:pPr marL="514350" indent="-514350">
              <a:spcBef>
                <a:spcPts val="1800"/>
              </a:spcBef>
              <a:buFont typeface="+mj-lt"/>
              <a:buAutoNum type="arabicPeriod"/>
            </a:pPr>
            <a:r>
              <a:rPr lang="en-CA" sz="2400" dirty="0"/>
              <a:t>Does your family doctor or nurse tell you about side effects you might get from a medicine?</a:t>
            </a:r>
          </a:p>
          <a:p>
            <a:pPr marL="514350" indent="-514350">
              <a:spcBef>
                <a:spcPts val="1800"/>
              </a:spcBef>
              <a:buFont typeface="+mj-lt"/>
              <a:buAutoNum type="arabicPeriod"/>
            </a:pPr>
            <a:r>
              <a:rPr lang="en-CA" sz="2400" dirty="0"/>
              <a:t>Were there times when the person you were seeing did not know about changes in your treatment plan that another person recommended?</a:t>
            </a:r>
          </a:p>
          <a:p>
            <a:pPr marL="514350" indent="-514350">
              <a:spcBef>
                <a:spcPts val="1800"/>
              </a:spcBef>
              <a:buFont typeface="+mj-lt"/>
              <a:buAutoNum type="arabicPeriod"/>
            </a:pPr>
            <a:r>
              <a:rPr lang="en-CA" sz="2400" dirty="0"/>
              <a:t>Were there times when the person you were seeing did not have access to your recent tests or exam results?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5962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B80EE5-19C1-404F-9F7A-B34B4C808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APS Respondents &amp; Mode Preference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FD31AC2-69D1-40C9-B0BE-C679BED99AC0}"/>
              </a:ext>
            </a:extLst>
          </p:cNvPr>
          <p:cNvSpPr txBox="1">
            <a:spLocks/>
          </p:cNvSpPr>
          <p:nvPr/>
        </p:nvSpPr>
        <p:spPr>
          <a:xfrm>
            <a:off x="3525180" y="1334391"/>
            <a:ext cx="5373287" cy="477007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2">
                    <a:lumMod val="2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en-US" sz="2400" dirty="0">
              <a:ea typeface="ＭＳ Ｐゴシック" panose="020B0600070205080204" pitchFamily="34" charset="-128"/>
            </a:endParaRPr>
          </a:p>
          <a:p>
            <a:endParaRPr lang="en-US" dirty="0"/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xmlns="" id="{EC20EA40-C767-4242-B5DF-2A47976E7A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5446064"/>
              </p:ext>
            </p:extLst>
          </p:nvPr>
        </p:nvGraphicFramePr>
        <p:xfrm>
          <a:off x="1771367" y="1488568"/>
          <a:ext cx="5601265" cy="4461719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3461302">
                  <a:extLst>
                    <a:ext uri="{9D8B030D-6E8A-4147-A177-3AD203B41FA5}">
                      <a16:colId xmlns:a16="http://schemas.microsoft.com/office/drawing/2014/main" xmlns="" val="2209707236"/>
                    </a:ext>
                  </a:extLst>
                </a:gridCol>
                <a:gridCol w="2139963">
                  <a:extLst>
                    <a:ext uri="{9D8B030D-6E8A-4147-A177-3AD203B41FA5}">
                      <a16:colId xmlns:a16="http://schemas.microsoft.com/office/drawing/2014/main" xmlns="" val="3931207525"/>
                    </a:ext>
                  </a:extLst>
                </a:gridCol>
              </a:tblGrid>
              <a:tr h="7658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rgbClr val="702A82"/>
                          </a:solidFill>
                          <a:effectLst/>
                        </a:rPr>
                        <a:t>APS Respondents</a:t>
                      </a:r>
                      <a:endParaRPr lang="en-US" sz="2000" b="1" i="0" u="none" strike="noStrike" dirty="0">
                        <a:solidFill>
                          <a:srgbClr val="702A8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n (%)</a:t>
                      </a:r>
                      <a:endParaRPr lang="en-US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30502380"/>
                  </a:ext>
                </a:extLst>
              </a:tr>
              <a:tr h="65643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Eligible to participate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1929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3684962476"/>
                  </a:ext>
                </a:extLst>
              </a:tr>
              <a:tr h="37604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Number of who consented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871 (56%)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245394537"/>
                  </a:ext>
                </a:extLst>
              </a:tr>
              <a:tr h="173704">
                <a:tc>
                  <a:txBody>
                    <a:bodyPr/>
                    <a:lstStyle/>
                    <a:p>
                      <a:pPr marL="914400" lvl="2" indent="0" algn="l" fontAlgn="b">
                        <a:buFont typeface="Arial" panose="020B0604020202020204" pitchFamily="34" charset="0"/>
                        <a:buNone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Mode preference: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indent="0" algn="ctr" fontAlgn="b">
                        <a:buNone/>
                      </a:pPr>
                      <a:endParaRPr lang="en-US" sz="1800" u="none" strike="noStrike" dirty="0">
                        <a:effectLst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435736843"/>
                  </a:ext>
                </a:extLst>
              </a:tr>
              <a:tr h="173704">
                <a:tc>
                  <a:txBody>
                    <a:bodyPr/>
                    <a:lstStyle/>
                    <a:p>
                      <a:pPr marL="1828800" lvl="4" indent="0" algn="l" fontAlgn="b">
                        <a:buFont typeface="Arial" panose="020B0604020202020204" pitchFamily="34" charset="0"/>
                        <a:buNone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Email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>
                          <a:effectLst/>
                        </a:rPr>
                        <a:t>606 (69.6%)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346210460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1828800" lvl="4" indent="0" algn="l" fontAlgn="b">
                        <a:buFont typeface="Arial" panose="020B0604020202020204" pitchFamily="34" charset="0"/>
                        <a:buNone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Phone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indent="0" algn="ctr" fontAlgn="b">
                        <a:buNone/>
                      </a:pPr>
                      <a:r>
                        <a:rPr lang="en-US" sz="1800" u="none" strike="noStrike" dirty="0">
                          <a:effectLst/>
                        </a:rPr>
                        <a:t>265 (30.4%)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2434369518"/>
                  </a:ext>
                </a:extLst>
              </a:tr>
              <a:tr h="800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Response rate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342900" indent="-342900" algn="ctr" fontAlgn="b">
                        <a:buAutoNum type="arabicPlain" startAt="484"/>
                      </a:pPr>
                      <a:r>
                        <a:rPr lang="en-US" sz="1800" u="none" strike="noStrike" dirty="0">
                          <a:effectLst/>
                        </a:rPr>
                        <a:t> (55.6%)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546000855"/>
                  </a:ext>
                </a:extLst>
              </a:tr>
              <a:tr h="86764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Completion rate*</a:t>
                      </a:r>
                    </a:p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(% of those who responded to APS survey)</a:t>
                      </a: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470 (97.1%)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76958517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44E9B33B-0D4F-42D7-B941-C44C2C1BF443}"/>
              </a:ext>
            </a:extLst>
          </p:cNvPr>
          <p:cNvSpPr txBox="1"/>
          <p:nvPr/>
        </p:nvSpPr>
        <p:spPr>
          <a:xfrm>
            <a:off x="1771367" y="5944751"/>
            <a:ext cx="52397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Note: *surveys were complete if participants answered 5/5 questions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E08FB57C-A4D7-4736-9C99-87AECF1DFC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9070806"/>
              </p:ext>
            </p:extLst>
          </p:nvPr>
        </p:nvGraphicFramePr>
        <p:xfrm>
          <a:off x="1208021" y="7182132"/>
          <a:ext cx="7666569" cy="35038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4295">
                  <a:extLst>
                    <a:ext uri="{9D8B030D-6E8A-4147-A177-3AD203B41FA5}">
                      <a16:colId xmlns:a16="http://schemas.microsoft.com/office/drawing/2014/main" xmlns="" val="2736383056"/>
                    </a:ext>
                  </a:extLst>
                </a:gridCol>
                <a:gridCol w="782995">
                  <a:extLst>
                    <a:ext uri="{9D8B030D-6E8A-4147-A177-3AD203B41FA5}">
                      <a16:colId xmlns:a16="http://schemas.microsoft.com/office/drawing/2014/main" xmlns="" val="4042001743"/>
                    </a:ext>
                  </a:extLst>
                </a:gridCol>
                <a:gridCol w="1511300">
                  <a:extLst>
                    <a:ext uri="{9D8B030D-6E8A-4147-A177-3AD203B41FA5}">
                      <a16:colId xmlns:a16="http://schemas.microsoft.com/office/drawing/2014/main" xmlns="" val="840144242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xmlns="" val="1264415470"/>
                    </a:ext>
                  </a:extLst>
                </a:gridCol>
                <a:gridCol w="1477779">
                  <a:extLst>
                    <a:ext uri="{9D8B030D-6E8A-4147-A177-3AD203B41FA5}">
                      <a16:colId xmlns:a16="http://schemas.microsoft.com/office/drawing/2014/main" xmlns="" val="41879598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rgbClr val="702A82"/>
                          </a:solidFill>
                          <a:effectLst/>
                        </a:rPr>
                        <a:t>APS Respondents</a:t>
                      </a:r>
                      <a:endParaRPr lang="en-US" sz="1800" b="1" i="0" u="none" strike="noStrike" dirty="0">
                        <a:solidFill>
                          <a:srgbClr val="702A8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800" b="1" i="0" u="none" strike="noStrike" dirty="0">
                        <a:solidFill>
                          <a:srgbClr val="702A8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CA" dirty="0">
                          <a:solidFill>
                            <a:srgbClr val="702A82"/>
                          </a:solidFill>
                        </a:rPr>
                        <a:t>Mode Preference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37568263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u="none" strike="noStrike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n (%)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  <a:p>
                      <a:pPr algn="ctr"/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n(%)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  <a:p>
                      <a:pPr algn="ctr"/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n(%)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60942902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>
                          <a:effectLst/>
                        </a:rPr>
                        <a:t>Eligible to participate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>
                          <a:effectLst/>
                        </a:rPr>
                        <a:t>1929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/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53113732"/>
                  </a:ext>
                </a:extLst>
              </a:tr>
              <a:tr h="46858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>
                          <a:effectLst/>
                        </a:rPr>
                        <a:t>Consented to participate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>
                          <a:effectLst/>
                        </a:rPr>
                        <a:t>871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>
                          <a:effectLst/>
                        </a:rPr>
                        <a:t>606 (69.6%)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>
                          <a:effectLst/>
                        </a:rPr>
                        <a:t>265 (30.4%)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68168739"/>
                  </a:ext>
                </a:extLst>
              </a:tr>
              <a:tr h="469900">
                <a:tc gridSpan="2"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Response rate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484 </a:t>
                      </a:r>
                      <a:r>
                        <a:rPr lang="en-US" sz="1800" u="none" strike="noStrike" dirty="0">
                          <a:effectLst/>
                        </a:rPr>
                        <a:t> (55.6%)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26336557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Completion rate*</a:t>
                      </a:r>
                    </a:p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(% of those who agreed to APS survey)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>
                          <a:effectLst/>
                        </a:rPr>
                        <a:t>470 (97.1%)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369 (60.9%)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101 (38.1%)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601108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4613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B80EE5-19C1-404F-9F7A-B34B4C808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APS Respondents &amp; Mode Preference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FD31AC2-69D1-40C9-B0BE-C679BED99AC0}"/>
              </a:ext>
            </a:extLst>
          </p:cNvPr>
          <p:cNvSpPr txBox="1">
            <a:spLocks/>
          </p:cNvSpPr>
          <p:nvPr/>
        </p:nvSpPr>
        <p:spPr>
          <a:xfrm>
            <a:off x="3525180" y="1334391"/>
            <a:ext cx="5373287" cy="477007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2">
                    <a:lumMod val="2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en-US" sz="2400" dirty="0">
              <a:ea typeface="ＭＳ Ｐゴシック" panose="020B0600070205080204" pitchFamily="34" charset="-128"/>
            </a:endParaRPr>
          </a:p>
          <a:p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83BB3D32-29BC-4DD9-9616-ABB2D890CA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0075218"/>
              </p:ext>
            </p:extLst>
          </p:nvPr>
        </p:nvGraphicFramePr>
        <p:xfrm>
          <a:off x="3653366" y="1591365"/>
          <a:ext cx="4560460" cy="4256126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1990956">
                  <a:extLst>
                    <a:ext uri="{9D8B030D-6E8A-4147-A177-3AD203B41FA5}">
                      <a16:colId xmlns:a16="http://schemas.microsoft.com/office/drawing/2014/main" xmlns="" val="1708463111"/>
                    </a:ext>
                  </a:extLst>
                </a:gridCol>
                <a:gridCol w="974812">
                  <a:extLst>
                    <a:ext uri="{9D8B030D-6E8A-4147-A177-3AD203B41FA5}">
                      <a16:colId xmlns:a16="http://schemas.microsoft.com/office/drawing/2014/main" xmlns="" val="2983375404"/>
                    </a:ext>
                  </a:extLst>
                </a:gridCol>
                <a:gridCol w="1594692">
                  <a:extLst>
                    <a:ext uri="{9D8B030D-6E8A-4147-A177-3AD203B41FA5}">
                      <a16:colId xmlns:a16="http://schemas.microsoft.com/office/drawing/2014/main" xmlns="" val="1113444260"/>
                    </a:ext>
                  </a:extLst>
                </a:gridCol>
              </a:tblGrid>
              <a:tr h="4328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702A82"/>
                          </a:solidFill>
                          <a:effectLst/>
                          <a:latin typeface="+mn-lt"/>
                        </a:rPr>
                        <a:t>Mode Preference</a:t>
                      </a:r>
                    </a:p>
                  </a:txBody>
                  <a:tcPr marL="2935" marR="2935" marT="293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Phone </a:t>
                      </a:r>
                      <a:br>
                        <a:rPr lang="en-US" sz="1200" u="none" strike="noStrike" dirty="0">
                          <a:effectLst/>
                          <a:latin typeface="+mn-lt"/>
                        </a:rPr>
                      </a:br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n (%)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2935" marR="2935" marT="293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Email</a:t>
                      </a:r>
                      <a:br>
                        <a:rPr lang="en-US" sz="1200" u="none" strike="noStrike" dirty="0">
                          <a:effectLst/>
                          <a:latin typeface="+mn-lt"/>
                        </a:rPr>
                      </a:br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n (%)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2935" marR="2935" marT="293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57804180"/>
                  </a:ext>
                </a:extLst>
              </a:tr>
              <a:tr h="26223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18-24 years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35" marR="2935" marT="293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3 (10.3%)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35" marR="2935" marT="293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rgbClr val="702A82"/>
                          </a:solidFill>
                          <a:effectLst/>
                        </a:rPr>
                        <a:t>26 (89.7%)</a:t>
                      </a:r>
                      <a:endParaRPr lang="en-US" sz="1200" b="0" i="0" u="none" strike="noStrike" dirty="0">
                        <a:solidFill>
                          <a:srgbClr val="702A8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35" marR="2935" marT="293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3988433"/>
                  </a:ext>
                </a:extLst>
              </a:tr>
              <a:tr h="24949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25-64 years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35" marR="2935" marT="293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133 (24.1%)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35" marR="2935" marT="2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rgbClr val="702A82"/>
                          </a:solidFill>
                          <a:effectLst/>
                        </a:rPr>
                        <a:t>420 (75.9%)</a:t>
                      </a:r>
                      <a:endParaRPr lang="en-US" sz="1200" b="0" i="0" u="none" strike="noStrike" dirty="0">
                        <a:solidFill>
                          <a:srgbClr val="702A8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35" marR="2935" marT="293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09057229"/>
                  </a:ext>
                </a:extLst>
              </a:tr>
              <a:tr h="24949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65-74 years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35" marR="2935" marT="293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78 (42.2%)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35" marR="2935" marT="2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rgbClr val="702A82"/>
                          </a:solidFill>
                          <a:effectLst/>
                        </a:rPr>
                        <a:t>107 (57.8%)</a:t>
                      </a:r>
                      <a:endParaRPr lang="en-US" sz="1200" b="0" i="0" u="none" strike="noStrike" dirty="0">
                        <a:solidFill>
                          <a:srgbClr val="702A8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35" marR="2935" marT="293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32717356"/>
                  </a:ext>
                </a:extLst>
              </a:tr>
              <a:tr h="24949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75+ years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35" marR="2935" marT="293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rgbClr val="702A82"/>
                          </a:solidFill>
                          <a:effectLst/>
                        </a:rPr>
                        <a:t>45 (53.6%)</a:t>
                      </a:r>
                      <a:endParaRPr lang="en-US" sz="1200" b="0" i="0" u="none" strike="noStrike" dirty="0">
                        <a:solidFill>
                          <a:srgbClr val="702A8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35" marR="2935" marT="2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39 (46.4%)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35" marR="2935" marT="293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138636310"/>
                  </a:ext>
                </a:extLst>
              </a:tr>
              <a:tr h="24949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Male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35" marR="2935" marT="293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101 (38.5%)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35" marR="2935" marT="293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rgbClr val="702A82"/>
                          </a:solidFill>
                          <a:effectLst/>
                        </a:rPr>
                        <a:t>161 (61.5%)</a:t>
                      </a:r>
                      <a:endParaRPr lang="en-US" sz="1200" b="0" i="0" u="none" strike="noStrike" dirty="0">
                        <a:solidFill>
                          <a:srgbClr val="702A8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35" marR="2935" marT="293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19490659"/>
                  </a:ext>
                </a:extLst>
              </a:tr>
              <a:tr h="24949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Female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35" marR="2935" marT="293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154 (26.5%)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35" marR="2935" marT="2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rgbClr val="702A82"/>
                          </a:solidFill>
                          <a:effectLst/>
                        </a:rPr>
                        <a:t>427 (73.5%)</a:t>
                      </a:r>
                      <a:endParaRPr lang="en-US" sz="1200" b="0" i="0" u="none" strike="noStrike" dirty="0">
                        <a:solidFill>
                          <a:srgbClr val="702A8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35" marR="2935" marT="293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86277279"/>
                  </a:ext>
                </a:extLst>
              </a:tr>
              <a:tr h="24949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Transgender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35" marR="2935" marT="293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--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35" marR="2935" marT="2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--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35" marR="2935" marT="293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604181789"/>
                  </a:ext>
                </a:extLst>
              </a:tr>
              <a:tr h="30490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Income &lt; $20K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35" marR="2935" marT="293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50 (44.2%)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35" marR="2935" marT="293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rgbClr val="702A82"/>
                          </a:solidFill>
                          <a:effectLst/>
                        </a:rPr>
                        <a:t>63 (55.8%)</a:t>
                      </a:r>
                      <a:endParaRPr lang="en-US" sz="1200" b="0" i="0" u="none" strike="noStrike" dirty="0">
                        <a:solidFill>
                          <a:srgbClr val="702A8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35" marR="2935" marT="293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23783478"/>
                  </a:ext>
                </a:extLst>
              </a:tr>
              <a:tr h="24949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Income $20K - $40K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35" marR="2935" marT="293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64 (38.8%)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35" marR="2935" marT="2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rgbClr val="702A82"/>
                          </a:solidFill>
                          <a:effectLst/>
                        </a:rPr>
                        <a:t>101 (61.2%)</a:t>
                      </a:r>
                      <a:endParaRPr lang="en-US" sz="1200" b="0" i="0" u="none" strike="noStrike" dirty="0">
                        <a:solidFill>
                          <a:srgbClr val="702A8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35" marR="2935" marT="293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05069549"/>
                  </a:ext>
                </a:extLst>
              </a:tr>
              <a:tr h="24949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Income $40K - $60K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35" marR="2935" marT="293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47 (29.0%)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35" marR="2935" marT="2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rgbClr val="702A82"/>
                          </a:solidFill>
                          <a:effectLst/>
                        </a:rPr>
                        <a:t>115 (71.0%)</a:t>
                      </a:r>
                      <a:endParaRPr lang="en-US" sz="1200" b="0" i="0" u="none" strike="noStrike" dirty="0">
                        <a:solidFill>
                          <a:srgbClr val="702A8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35" marR="2935" marT="293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36492569"/>
                  </a:ext>
                </a:extLst>
              </a:tr>
              <a:tr h="24949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Income $60K - $100K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35" marR="2935" marT="293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43 (20.9%)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35" marR="2935" marT="2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rgbClr val="702A82"/>
                          </a:solidFill>
                          <a:effectLst/>
                        </a:rPr>
                        <a:t>163 (79.1%)</a:t>
                      </a:r>
                      <a:endParaRPr lang="en-US" sz="1200" b="0" i="0" u="none" strike="noStrike" dirty="0">
                        <a:solidFill>
                          <a:srgbClr val="702A8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35" marR="2935" marT="293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85543268"/>
                  </a:ext>
                </a:extLst>
              </a:tr>
              <a:tr h="24949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Income $100K +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35" marR="2935" marT="293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23 (16.9%)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35" marR="2935" marT="2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rgbClr val="702A82"/>
                          </a:solidFill>
                          <a:effectLst/>
                        </a:rPr>
                        <a:t>113 (83.1%)</a:t>
                      </a:r>
                      <a:endParaRPr lang="en-US" sz="1200" b="0" i="0" u="none" strike="noStrike" dirty="0">
                        <a:solidFill>
                          <a:srgbClr val="702A8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35" marR="2935" marT="293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63512680"/>
                  </a:ext>
                </a:extLst>
              </a:tr>
              <a:tr h="26223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0 or 1 chronic conditions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35" marR="2935" marT="293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43 (17.8%)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35" marR="2935" marT="293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rgbClr val="702A82"/>
                          </a:solidFill>
                          <a:effectLst/>
                        </a:rPr>
                        <a:t>199 (82.2%)</a:t>
                      </a:r>
                      <a:endParaRPr lang="en-US" sz="1200" b="0" i="0" u="none" strike="noStrike" dirty="0">
                        <a:solidFill>
                          <a:srgbClr val="702A8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35" marR="2935" marT="293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46707291"/>
                  </a:ext>
                </a:extLst>
              </a:tr>
              <a:tr h="24949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2 chronic conditions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35" marR="2935" marT="293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42 (33.3%)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35" marR="2935" marT="2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rgbClr val="702A82"/>
                          </a:solidFill>
                          <a:effectLst/>
                        </a:rPr>
                        <a:t>84 (66.7%)</a:t>
                      </a:r>
                      <a:endParaRPr lang="en-US" sz="1200" b="0" i="0" u="none" strike="noStrike" dirty="0">
                        <a:solidFill>
                          <a:srgbClr val="702A8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35" marR="2935" marT="293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41008758"/>
                  </a:ext>
                </a:extLst>
              </a:tr>
              <a:tr h="24949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3 or more chronic conditions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35" marR="2935" marT="293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170 (35.8%)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35" marR="2935" marT="29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rgbClr val="702A82"/>
                          </a:solidFill>
                          <a:effectLst/>
                        </a:rPr>
                        <a:t>305 (64.2%)</a:t>
                      </a:r>
                      <a:endParaRPr lang="en-US" sz="1200" b="0" i="0" u="none" strike="noStrike" dirty="0">
                        <a:solidFill>
                          <a:srgbClr val="702A8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35" marR="2935" marT="293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74558776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57BB3A52-A99D-4081-9036-0E64F05E60CE}"/>
              </a:ext>
            </a:extLst>
          </p:cNvPr>
          <p:cNvSpPr txBox="1"/>
          <p:nvPr/>
        </p:nvSpPr>
        <p:spPr>
          <a:xfrm>
            <a:off x="384048" y="2421428"/>
            <a:ext cx="329048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500" dirty="0"/>
          </a:p>
          <a:p>
            <a:endParaRPr lang="en-US" sz="1500" dirty="0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xmlns="" id="{0ED2E595-86A9-46C0-B520-6C1A455E62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408" y="1767840"/>
            <a:ext cx="2584677" cy="2827020"/>
          </a:xfrm>
        </p:spPr>
        <p:txBody>
          <a:bodyPr>
            <a:normAutofit/>
          </a:bodyPr>
          <a:lstStyle/>
          <a:p>
            <a:r>
              <a:rPr lang="en-US" sz="2000" dirty="0"/>
              <a:t>Respondents significantly preferred email over phone for all age groups, except for those aged 75+</a:t>
            </a:r>
          </a:p>
        </p:txBody>
      </p:sp>
    </p:spTree>
    <p:extLst>
      <p:ext uri="{BB962C8B-B14F-4D97-AF65-F5344CB8AC3E}">
        <p14:creationId xmlns:p14="http://schemas.microsoft.com/office/powerpoint/2010/main" val="1801512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3F726461-65DF-4167-9F85-43E4EF015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APS Completion Rates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D19530E-531F-460A-B0A0-C548D94CD2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048" y="1493757"/>
            <a:ext cx="3417993" cy="4081780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2400" dirty="0"/>
              <a:t>S</a:t>
            </a:r>
            <a:r>
              <a:rPr lang="en-US" sz="2400" dirty="0" smtClean="0"/>
              <a:t>ignificantly </a:t>
            </a:r>
            <a:r>
              <a:rPr lang="en-US" sz="2400" dirty="0"/>
              <a:t>better completion rates among email responders for: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400" dirty="0"/>
              <a:t>Age groups 25-64 years and 75+ years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400" dirty="0"/>
              <a:t>Sexes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400" dirty="0"/>
              <a:t>For most income groups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400" dirty="0"/>
              <a:t>For all chronic conditions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endParaRPr lang="en-US" sz="2400" dirty="0"/>
          </a:p>
          <a:p>
            <a:endParaRPr lang="en-US" sz="240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B3D379CC-2407-43E7-90C6-20A14A192C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8648914"/>
              </p:ext>
            </p:extLst>
          </p:nvPr>
        </p:nvGraphicFramePr>
        <p:xfrm>
          <a:off x="4324864" y="1493757"/>
          <a:ext cx="4147580" cy="4999939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1693510">
                  <a:extLst>
                    <a:ext uri="{9D8B030D-6E8A-4147-A177-3AD203B41FA5}">
                      <a16:colId xmlns:a16="http://schemas.microsoft.com/office/drawing/2014/main" xmlns="" val="2593417155"/>
                    </a:ext>
                  </a:extLst>
                </a:gridCol>
                <a:gridCol w="1227035">
                  <a:extLst>
                    <a:ext uri="{9D8B030D-6E8A-4147-A177-3AD203B41FA5}">
                      <a16:colId xmlns:a16="http://schemas.microsoft.com/office/drawing/2014/main" xmlns="" val="2111862268"/>
                    </a:ext>
                  </a:extLst>
                </a:gridCol>
                <a:gridCol w="1227035">
                  <a:extLst>
                    <a:ext uri="{9D8B030D-6E8A-4147-A177-3AD203B41FA5}">
                      <a16:colId xmlns:a16="http://schemas.microsoft.com/office/drawing/2014/main" xmlns="" val="4215580732"/>
                    </a:ext>
                  </a:extLst>
                </a:gridCol>
              </a:tblGrid>
              <a:tr h="6802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702A82"/>
                          </a:solidFill>
                          <a:effectLst/>
                          <a:latin typeface="Calibri" panose="020F0502020204030204" pitchFamily="34" charset="0"/>
                        </a:rPr>
                        <a:t>Completed APS</a:t>
                      </a:r>
                    </a:p>
                  </a:txBody>
                  <a:tcPr marL="72000" marR="4130" marT="413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/>
                        <a:t>Phone</a:t>
                      </a:r>
                    </a:p>
                    <a:p>
                      <a:pPr algn="ctr"/>
                      <a:r>
                        <a:rPr lang="en-US" sz="1200" b="0" dirty="0"/>
                        <a:t>n (%)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/>
                        <a:t>Email</a:t>
                      </a:r>
                    </a:p>
                    <a:p>
                      <a:pPr algn="ctr"/>
                      <a:r>
                        <a:rPr lang="en-US" sz="1200" b="0" dirty="0"/>
                        <a:t>n (%)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18767146"/>
                  </a:ext>
                </a:extLst>
              </a:tr>
              <a:tr h="27825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Overall</a:t>
                      </a:r>
                    </a:p>
                  </a:txBody>
                  <a:tcPr marL="72000" marR="4130" marT="413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 dirty="0">
                          <a:solidFill>
                            <a:srgbClr val="702A82"/>
                          </a:solidFill>
                          <a:effectLst/>
                          <a:latin typeface="Calibri" panose="020F0502020204030204" pitchFamily="34" charset="0"/>
                        </a:rPr>
                        <a:t>101 (38.1%)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 dirty="0">
                          <a:solidFill>
                            <a:srgbClr val="702A82"/>
                          </a:solidFill>
                          <a:effectLst/>
                          <a:latin typeface="Calibri" panose="020F0502020204030204" pitchFamily="34" charset="0"/>
                        </a:rPr>
                        <a:t>369 (60.9%)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97026111"/>
                  </a:ext>
                </a:extLst>
              </a:tr>
              <a:tr h="27825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18-24 years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4130" marT="413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(0%)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(42.3%)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5094218"/>
                  </a:ext>
                </a:extLst>
              </a:tr>
              <a:tr h="27825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25-64 years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4130" marT="4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 dirty="0">
                          <a:solidFill>
                            <a:srgbClr val="702A82"/>
                          </a:solidFill>
                          <a:effectLst/>
                          <a:latin typeface="Calibri" panose="020F0502020204030204" pitchFamily="34" charset="0"/>
                        </a:rPr>
                        <a:t>50 (37.6%)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 dirty="0">
                          <a:solidFill>
                            <a:srgbClr val="702A82"/>
                          </a:solidFill>
                          <a:effectLst/>
                          <a:latin typeface="Calibri" panose="020F0502020204030204" pitchFamily="34" charset="0"/>
                        </a:rPr>
                        <a:t>263 (62.6%)</a:t>
                      </a:r>
                    </a:p>
                  </a:txBody>
                  <a:tcPr marL="9525" marR="9525" marT="9525" marB="0" anchor="ctr">
                    <a:solidFill>
                      <a:srgbClr val="E8E8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96833968"/>
                  </a:ext>
                </a:extLst>
              </a:tr>
              <a:tr h="27825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65-74 years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4130" marT="4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 (44.9%)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 (57.9%)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7660600"/>
                  </a:ext>
                </a:extLst>
              </a:tr>
              <a:tr h="27825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75+ years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4130" marT="413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 dirty="0">
                          <a:solidFill>
                            <a:srgbClr val="702A82"/>
                          </a:solidFill>
                          <a:effectLst/>
                          <a:latin typeface="Calibri" panose="020F0502020204030204" pitchFamily="34" charset="0"/>
                        </a:rPr>
                        <a:t>12 (26.7%)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 dirty="0">
                          <a:solidFill>
                            <a:srgbClr val="702A82"/>
                          </a:solidFill>
                          <a:effectLst/>
                          <a:latin typeface="Calibri" panose="020F0502020204030204" pitchFamily="34" charset="0"/>
                        </a:rPr>
                        <a:t>25 (64.1%)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89876899"/>
                  </a:ext>
                </a:extLst>
              </a:tr>
              <a:tr h="20131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Male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4130" marT="413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702A82"/>
                          </a:solidFill>
                          <a:effectLst/>
                          <a:latin typeface="+mn-lt"/>
                        </a:rPr>
                        <a:t>28 (27.7%)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702A82"/>
                          </a:solidFill>
                          <a:effectLst/>
                          <a:latin typeface="+mn-lt"/>
                        </a:rPr>
                        <a:t>97 (60.2%)</a:t>
                      </a:r>
                      <a:endParaRPr lang="en-US" sz="1100" b="0" i="0" u="none" strike="noStrike" dirty="0">
                        <a:solidFill>
                          <a:srgbClr val="702A82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82980488"/>
                  </a:ext>
                </a:extLst>
              </a:tr>
              <a:tr h="20131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Female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4130" marT="4130" marB="0"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702A82"/>
                          </a:solidFill>
                          <a:effectLst/>
                          <a:latin typeface="+mn-lt"/>
                        </a:rPr>
                        <a:t>68 (44.2%)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smtClean="0">
                          <a:solidFill>
                            <a:srgbClr val="702A82"/>
                          </a:solidFill>
                          <a:effectLst/>
                          <a:latin typeface="+mn-lt"/>
                        </a:rPr>
                        <a:t>262 </a:t>
                      </a:r>
                      <a:r>
                        <a:rPr lang="en-US" sz="1100" b="0" i="0" u="none" strike="noStrike" dirty="0" smtClean="0">
                          <a:solidFill>
                            <a:srgbClr val="702A82"/>
                          </a:solidFill>
                          <a:effectLst/>
                          <a:latin typeface="+mn-lt"/>
                        </a:rPr>
                        <a:t>(61.4%)</a:t>
                      </a:r>
                      <a:endParaRPr lang="en-US" sz="1100" b="0" i="0" u="none" strike="noStrike" dirty="0">
                        <a:solidFill>
                          <a:srgbClr val="702A82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33040365"/>
                  </a:ext>
                </a:extLst>
              </a:tr>
              <a:tr h="29975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Transgender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4130" marT="413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n-lt"/>
                        </a:rPr>
                        <a:t>-</a:t>
                      </a:r>
                    </a:p>
                  </a:txBody>
                  <a:tcPr marL="4130" marR="4130" marT="4130" marB="0" anchor="ctr"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n-lt"/>
                        </a:rPr>
                        <a:t>-</a:t>
                      </a:r>
                    </a:p>
                  </a:txBody>
                  <a:tcPr marL="4130" marR="4130" marT="4130" marB="0" anchor="ctr"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7825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&lt; $20K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4130" marT="413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(46%)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(46%)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6557293"/>
                  </a:ext>
                </a:extLst>
              </a:tr>
              <a:tr h="27825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$20K - $40K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4130" marT="4130" marB="0" anchor="b"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 dirty="0">
                          <a:solidFill>
                            <a:srgbClr val="702A82"/>
                          </a:solidFill>
                          <a:effectLst/>
                          <a:latin typeface="Calibri" panose="020F0502020204030204" pitchFamily="34" charset="0"/>
                        </a:rPr>
                        <a:t>23 (35.9%)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 dirty="0">
                          <a:solidFill>
                            <a:srgbClr val="702A82"/>
                          </a:solidFill>
                          <a:effectLst/>
                          <a:latin typeface="Calibri" panose="020F0502020204030204" pitchFamily="34" charset="0"/>
                        </a:rPr>
                        <a:t>58 (57.4%)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solidFill>
                      <a:srgbClr val="E8E8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93571742"/>
                  </a:ext>
                </a:extLst>
              </a:tr>
              <a:tr h="27825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$40K - $60K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4130" marT="4130" marB="0" anchor="b"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 dirty="0">
                          <a:solidFill>
                            <a:srgbClr val="702A82"/>
                          </a:solidFill>
                          <a:effectLst/>
                          <a:latin typeface="Calibri" panose="020F0502020204030204" pitchFamily="34" charset="0"/>
                        </a:rPr>
                        <a:t>18 (38.3%)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 dirty="0">
                          <a:solidFill>
                            <a:srgbClr val="702A82"/>
                          </a:solidFill>
                          <a:effectLst/>
                          <a:latin typeface="Calibri" panose="020F0502020204030204" pitchFamily="34" charset="0"/>
                        </a:rPr>
                        <a:t>74 (64.3%)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solidFill>
                      <a:srgbClr val="E8E8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70584709"/>
                  </a:ext>
                </a:extLst>
              </a:tr>
              <a:tr h="27825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$60K - $100K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4130" marT="4130" marB="0" anchor="b"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 dirty="0">
                          <a:solidFill>
                            <a:srgbClr val="702A82"/>
                          </a:solidFill>
                          <a:effectLst/>
                          <a:latin typeface="Calibri" panose="020F0502020204030204" pitchFamily="34" charset="0"/>
                        </a:rPr>
                        <a:t>16 (37.2%)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 dirty="0">
                          <a:solidFill>
                            <a:srgbClr val="702A82"/>
                          </a:solidFill>
                          <a:effectLst/>
                          <a:latin typeface="Calibri" panose="020F0502020204030204" pitchFamily="34" charset="0"/>
                        </a:rPr>
                        <a:t>108 (66.3%)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solidFill>
                      <a:srgbClr val="E8E8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09812133"/>
                  </a:ext>
                </a:extLst>
              </a:tr>
              <a:tr h="27825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$100K +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4130" marT="413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(43.5%)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 (64.6%)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11648072"/>
                  </a:ext>
                </a:extLst>
              </a:tr>
              <a:tr h="27825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0-1 chronic conditions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4130" marT="413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702A82"/>
                          </a:solidFill>
                          <a:effectLst/>
                          <a:latin typeface="Calibri" panose="020F0502020204030204" pitchFamily="34" charset="0"/>
                        </a:rPr>
                        <a:t>12 (27.9%)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 dirty="0">
                          <a:solidFill>
                            <a:srgbClr val="702A82"/>
                          </a:solidFill>
                          <a:effectLst/>
                          <a:latin typeface="Calibri" panose="020F0502020204030204" pitchFamily="34" charset="0"/>
                        </a:rPr>
                        <a:t>115 (57.8%)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93887287"/>
                  </a:ext>
                </a:extLst>
              </a:tr>
              <a:tr h="27825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2 chronic conditions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4130" marT="4130" marB="0" anchor="b"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 dirty="0">
                          <a:solidFill>
                            <a:srgbClr val="702A82"/>
                          </a:solidFill>
                          <a:effectLst/>
                          <a:latin typeface="Calibri" panose="020F0502020204030204" pitchFamily="34" charset="0"/>
                        </a:rPr>
                        <a:t>14 (33.3%)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 dirty="0">
                          <a:solidFill>
                            <a:srgbClr val="702A82"/>
                          </a:solidFill>
                          <a:effectLst/>
                          <a:latin typeface="Calibri" panose="020F0502020204030204" pitchFamily="34" charset="0"/>
                        </a:rPr>
                        <a:t>48 (57.1%)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16135170"/>
                  </a:ext>
                </a:extLst>
              </a:tr>
              <a:tr h="27825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3+ chronic conditions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4130" marT="413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 dirty="0">
                          <a:solidFill>
                            <a:srgbClr val="702A82"/>
                          </a:solidFill>
                          <a:effectLst/>
                          <a:latin typeface="Calibri" panose="020F0502020204030204" pitchFamily="34" charset="0"/>
                        </a:rPr>
                        <a:t>71 (41.8%)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 dirty="0">
                          <a:solidFill>
                            <a:srgbClr val="702A82"/>
                          </a:solidFill>
                          <a:effectLst/>
                          <a:latin typeface="Calibri" panose="020F0502020204030204" pitchFamily="34" charset="0"/>
                        </a:rPr>
                        <a:t>197 (64.6%)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287006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4988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CA0A89-C343-41C8-98A8-281333F96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Agreement between paper and APS responses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8334AAA-84F5-42CA-8275-7A39F6EA69C7}"/>
              </a:ext>
            </a:extLst>
          </p:cNvPr>
          <p:cNvSpPr txBox="1">
            <a:spLocks/>
          </p:cNvSpPr>
          <p:nvPr/>
        </p:nvSpPr>
        <p:spPr>
          <a:xfrm>
            <a:off x="471003" y="2198010"/>
            <a:ext cx="3502660" cy="345737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2">
                    <a:lumMod val="2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CA" sz="2400" dirty="0"/>
              <a:t>For 3 questions, moderate concordance was seen between the waiting room paper survey and the APS</a:t>
            </a:r>
            <a:br>
              <a:rPr lang="en-CA" sz="2400" dirty="0"/>
            </a:br>
            <a:endParaRPr lang="en-CA" sz="2400" dirty="0"/>
          </a:p>
          <a:p>
            <a:pPr>
              <a:spcAft>
                <a:spcPts val="1200"/>
              </a:spcAft>
            </a:pPr>
            <a:r>
              <a:rPr lang="en-CA" sz="2400" dirty="0"/>
              <a:t>Two questions saw slight agreement</a:t>
            </a:r>
          </a:p>
          <a:p>
            <a:pPr marL="0" indent="0">
              <a:spcAft>
                <a:spcPts val="1200"/>
              </a:spcAft>
              <a:buNone/>
            </a:pPr>
            <a:endParaRPr lang="en-CA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51EB413F-6165-40DE-8FF9-4DF6799703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2843432"/>
              </p:ext>
            </p:extLst>
          </p:nvPr>
        </p:nvGraphicFramePr>
        <p:xfrm>
          <a:off x="4253273" y="1530047"/>
          <a:ext cx="3917976" cy="4388497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1926958">
                  <a:extLst>
                    <a:ext uri="{9D8B030D-6E8A-4147-A177-3AD203B41FA5}">
                      <a16:colId xmlns:a16="http://schemas.microsoft.com/office/drawing/2014/main" xmlns="" val="1615942453"/>
                    </a:ext>
                  </a:extLst>
                </a:gridCol>
                <a:gridCol w="891328">
                  <a:extLst>
                    <a:ext uri="{9D8B030D-6E8A-4147-A177-3AD203B41FA5}">
                      <a16:colId xmlns:a16="http://schemas.microsoft.com/office/drawing/2014/main" xmlns="" val="733378258"/>
                    </a:ext>
                  </a:extLst>
                </a:gridCol>
                <a:gridCol w="1099690">
                  <a:extLst>
                    <a:ext uri="{9D8B030D-6E8A-4147-A177-3AD203B41FA5}">
                      <a16:colId xmlns:a16="http://schemas.microsoft.com/office/drawing/2014/main" xmlns="" val="3521441381"/>
                    </a:ext>
                  </a:extLst>
                </a:gridCol>
              </a:tblGrid>
              <a:tr h="7197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Question</a:t>
                      </a:r>
                    </a:p>
                  </a:txBody>
                  <a:tcPr marL="6339" marR="6339" marT="6339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% </a:t>
                      </a:r>
                    </a:p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Concordant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Weighted Kappa (quadratic)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14862016"/>
                  </a:ext>
                </a:extLst>
              </a:tr>
              <a:tr h="3452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solidFill>
                            <a:srgbClr val="702A82"/>
                          </a:solidFill>
                          <a:effectLst/>
                        </a:rPr>
                        <a:t>Given enough time</a:t>
                      </a:r>
                      <a:endParaRPr lang="en-US" sz="1200" b="0" i="0" u="none" strike="noStrike" dirty="0">
                        <a:solidFill>
                          <a:srgbClr val="702A8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75.8%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0.52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273914217"/>
                  </a:ext>
                </a:extLst>
              </a:tr>
              <a:tr h="61524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solidFill>
                            <a:srgbClr val="702A82"/>
                          </a:solidFill>
                          <a:effectLst/>
                        </a:rPr>
                        <a:t>Explained tests and treatments</a:t>
                      </a:r>
                      <a:endParaRPr lang="en-US" sz="1200" b="0" i="0" u="none" strike="noStrike" dirty="0">
                        <a:solidFill>
                          <a:srgbClr val="702A8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72.8%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0.45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17432304"/>
                  </a:ext>
                </a:extLst>
              </a:tr>
              <a:tr h="66962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solidFill>
                            <a:srgbClr val="702A82"/>
                          </a:solidFill>
                          <a:effectLst/>
                        </a:rPr>
                        <a:t>Told about potential side effects from medications</a:t>
                      </a:r>
                    </a:p>
                  </a:txBody>
                  <a:tcPr marL="6339" marR="6339" marT="63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72.5%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0.53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70768454"/>
                  </a:ext>
                </a:extLst>
              </a:tr>
              <a:tr h="9286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Times when provider didn’t have access to recent tests or exam results</a:t>
                      </a:r>
                      <a:endParaRPr lang="en-US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57.1%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0.12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79022337"/>
                  </a:ext>
                </a:extLst>
              </a:tr>
              <a:tr h="110993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Times when provider did not know about changes in treatment plan that another person recommended</a:t>
                      </a:r>
                      <a:endParaRPr lang="en-US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61.8%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0.16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4684961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11578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Directionality of agreement between paper and APS</a:t>
            </a: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0AC81160-6768-40F1-8C5E-63C37D1403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6648059"/>
              </p:ext>
            </p:extLst>
          </p:nvPr>
        </p:nvGraphicFramePr>
        <p:xfrm>
          <a:off x="384048" y="1738127"/>
          <a:ext cx="5652000" cy="4212000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1813261">
                  <a:extLst>
                    <a:ext uri="{9D8B030D-6E8A-4147-A177-3AD203B41FA5}">
                      <a16:colId xmlns:a16="http://schemas.microsoft.com/office/drawing/2014/main" xmlns="" val="1615942453"/>
                    </a:ext>
                  </a:extLst>
                </a:gridCol>
                <a:gridCol w="581328">
                  <a:extLst>
                    <a:ext uri="{9D8B030D-6E8A-4147-A177-3AD203B41FA5}">
                      <a16:colId xmlns:a16="http://schemas.microsoft.com/office/drawing/2014/main" xmlns="" val="1947459373"/>
                    </a:ext>
                  </a:extLst>
                </a:gridCol>
                <a:gridCol w="775106">
                  <a:extLst>
                    <a:ext uri="{9D8B030D-6E8A-4147-A177-3AD203B41FA5}">
                      <a16:colId xmlns:a16="http://schemas.microsoft.com/office/drawing/2014/main" xmlns="" val="4029908616"/>
                    </a:ext>
                  </a:extLst>
                </a:gridCol>
                <a:gridCol w="470602">
                  <a:extLst>
                    <a:ext uri="{9D8B030D-6E8A-4147-A177-3AD203B41FA5}">
                      <a16:colId xmlns:a16="http://schemas.microsoft.com/office/drawing/2014/main" xmlns="" val="1251556021"/>
                    </a:ext>
                  </a:extLst>
                </a:gridCol>
                <a:gridCol w="286051">
                  <a:extLst>
                    <a:ext uri="{9D8B030D-6E8A-4147-A177-3AD203B41FA5}">
                      <a16:colId xmlns:a16="http://schemas.microsoft.com/office/drawing/2014/main" xmlns="" val="2904265508"/>
                    </a:ext>
                  </a:extLst>
                </a:gridCol>
                <a:gridCol w="535192">
                  <a:extLst>
                    <a:ext uri="{9D8B030D-6E8A-4147-A177-3AD203B41FA5}">
                      <a16:colId xmlns:a16="http://schemas.microsoft.com/office/drawing/2014/main" xmlns="" val="733378258"/>
                    </a:ext>
                  </a:extLst>
                </a:gridCol>
                <a:gridCol w="730317">
                  <a:extLst>
                    <a:ext uri="{9D8B030D-6E8A-4147-A177-3AD203B41FA5}">
                      <a16:colId xmlns:a16="http://schemas.microsoft.com/office/drawing/2014/main" xmlns="" val="4136060070"/>
                    </a:ext>
                  </a:extLst>
                </a:gridCol>
                <a:gridCol w="460143">
                  <a:extLst>
                    <a:ext uri="{9D8B030D-6E8A-4147-A177-3AD203B41FA5}">
                      <a16:colId xmlns:a16="http://schemas.microsoft.com/office/drawing/2014/main" xmlns="" val="3521441381"/>
                    </a:ext>
                  </a:extLst>
                </a:gridCol>
              </a:tblGrid>
              <a:tr h="214449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702A82"/>
                          </a:solidFill>
                          <a:effectLst/>
                          <a:latin typeface="Calibri" panose="020F0502020204030204" pitchFamily="34" charset="0"/>
                        </a:rPr>
                        <a:t>Phone</a:t>
                      </a:r>
                    </a:p>
                  </a:txBody>
                  <a:tcPr marL="6339" marR="6339" marT="633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702A8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702A8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702A82"/>
                          </a:solidFill>
                          <a:effectLst/>
                          <a:latin typeface="Calibri" panose="020F0502020204030204" pitchFamily="34" charset="0"/>
                        </a:rPr>
                        <a:t>Email</a:t>
                      </a:r>
                    </a:p>
                  </a:txBody>
                  <a:tcPr marL="6339" marR="6339" marT="633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2431672816"/>
                  </a:ext>
                </a:extLst>
              </a:tr>
              <a:tr h="575706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More </a:t>
                      </a:r>
                    </a:p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dirty="0">
                          <a:effectLst/>
                        </a:rPr>
                        <a:t>% Concordant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More +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More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dirty="0">
                          <a:effectLst/>
                        </a:rPr>
                        <a:t>% Concordant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More +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9" marR="6339" marT="633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514862016"/>
                  </a:ext>
                </a:extLst>
              </a:tr>
              <a:tr h="46520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solidFill>
                            <a:srgbClr val="702A82"/>
                          </a:solidFill>
                          <a:effectLst/>
                        </a:rPr>
                        <a:t>Given enough time</a:t>
                      </a:r>
                      <a:endParaRPr lang="en-US" sz="1200" b="0" i="0" u="none" strike="noStrike" dirty="0">
                        <a:solidFill>
                          <a:srgbClr val="702A8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000" marR="108000" marT="633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64.6%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78.8%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273914217"/>
                  </a:ext>
                </a:extLst>
              </a:tr>
              <a:tr h="38599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Explained tests and treatments</a:t>
                      </a:r>
                      <a:endParaRPr lang="en-US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000" marR="108000" marT="633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CA" sz="14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NS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CA" sz="14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CA" sz="14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NS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17432304"/>
                  </a:ext>
                </a:extLst>
              </a:tr>
              <a:tr h="72494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Told about potential side effects from medications</a:t>
                      </a:r>
                    </a:p>
                  </a:txBody>
                  <a:tcPr marL="108000" marR="108000" marT="633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CA" sz="14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NS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CA" sz="14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CA" sz="14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NS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70768454"/>
                  </a:ext>
                </a:extLst>
              </a:tr>
              <a:tr h="81389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Times when provider didn’t have access to recent tests or exam results</a:t>
                      </a:r>
                      <a:endParaRPr lang="en-US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000" marR="108000" marT="633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CA" sz="14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NS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CA" sz="14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CA" sz="14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NS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79022337"/>
                  </a:ext>
                </a:extLst>
              </a:tr>
              <a:tr h="103180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solidFill>
                            <a:srgbClr val="702A82"/>
                          </a:solidFill>
                          <a:effectLst/>
                        </a:rPr>
                        <a:t>Times when provider did not know about changes in treatment plan that another person recommended</a:t>
                      </a:r>
                      <a:endParaRPr lang="en-US" sz="1200" b="0" i="0" u="none" strike="noStrike" dirty="0">
                        <a:solidFill>
                          <a:srgbClr val="702A8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000" marR="108000" marT="633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44.2%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45.3%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28.3%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66.1%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468496190"/>
                  </a:ext>
                </a:extLst>
              </a:tr>
            </a:tbl>
          </a:graphicData>
        </a:graphic>
      </p:graphicFrame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5C7FEBFD-4ADB-4CD2-AFBE-7517B1388C84}"/>
              </a:ext>
            </a:extLst>
          </p:cNvPr>
          <p:cNvSpPr txBox="1">
            <a:spLocks/>
          </p:cNvSpPr>
          <p:nvPr/>
        </p:nvSpPr>
        <p:spPr>
          <a:xfrm>
            <a:off x="6298779" y="2028915"/>
            <a:ext cx="2461173" cy="435787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2">
                    <a:lumMod val="2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endParaRPr lang="en-CA" sz="2000" dirty="0"/>
          </a:p>
          <a:p>
            <a:pPr>
              <a:spcAft>
                <a:spcPts val="1200"/>
              </a:spcAft>
            </a:pPr>
            <a:r>
              <a:rPr lang="en-CA" sz="2000" dirty="0"/>
              <a:t>Mode of phone yielded more positive responses for enough time</a:t>
            </a:r>
          </a:p>
          <a:p>
            <a:pPr>
              <a:spcAft>
                <a:spcPts val="1200"/>
              </a:spcAft>
            </a:pPr>
            <a:endParaRPr lang="en-CA" sz="2000" dirty="0"/>
          </a:p>
          <a:p>
            <a:pPr>
              <a:spcAft>
                <a:spcPts val="1200"/>
              </a:spcAft>
            </a:pPr>
            <a:r>
              <a:rPr lang="en-CA" sz="2000" dirty="0"/>
              <a:t>More negative responses </a:t>
            </a:r>
            <a:r>
              <a:rPr lang="en-CA" sz="2000" dirty="0" smtClean="0"/>
              <a:t>for </a:t>
            </a:r>
            <a:r>
              <a:rPr lang="en-CA" sz="2000" dirty="0"/>
              <a:t>knowing about changes in treatment plan</a:t>
            </a:r>
          </a:p>
          <a:p>
            <a:pPr marL="0" indent="0">
              <a:spcAft>
                <a:spcPts val="1200"/>
              </a:spcAft>
              <a:buNone/>
            </a:pP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17196563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RANSFORMATION slide template.potx" id="{E9EE212F-749A-4D99-AA6F-3FA3CBCDF2A0}" vid="{8BB20F2A-EE21-459C-99AB-8E54843C24F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TRANSFORMATION slide template</Template>
  <TotalTime>2758</TotalTime>
  <Words>1072</Words>
  <Application>Microsoft Macintosh PowerPoint</Application>
  <PresentationFormat>On-screen Show (4:3)</PresentationFormat>
  <Paragraphs>263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Calibri</vt:lpstr>
      <vt:lpstr>Calibri Light</vt:lpstr>
      <vt:lpstr>ＭＳ Ｐゴシック</vt:lpstr>
      <vt:lpstr>Arial</vt:lpstr>
      <vt:lpstr>Office Theme</vt:lpstr>
      <vt:lpstr>PowerPoint Presentation</vt:lpstr>
      <vt:lpstr>Challenge: sustainable patient experience data collection</vt:lpstr>
      <vt:lpstr>Methods</vt:lpstr>
      <vt:lpstr>Automated Survey Questions</vt:lpstr>
      <vt:lpstr>APS Respondents &amp; Mode Preference</vt:lpstr>
      <vt:lpstr>APS Respondents &amp; Mode Preference</vt:lpstr>
      <vt:lpstr>APS Completion Rates</vt:lpstr>
      <vt:lpstr>Agreement between paper and APS responses</vt:lpstr>
      <vt:lpstr>Directionality of agreement between paper and APS</vt:lpstr>
      <vt:lpstr>Lessons learned</vt:lpstr>
      <vt:lpstr>Future directions: Direct from EMR</vt:lpstr>
      <vt:lpstr>PowerPoint Presentation</vt:lpstr>
      <vt:lpstr>PowerPoint Presentation</vt:lpstr>
    </vt:vector>
  </TitlesOfParts>
  <Company>PopdataBC</Company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Foley, Martha</dc:creator>
  <cp:lastModifiedBy>Sharon Johnston</cp:lastModifiedBy>
  <cp:revision>124</cp:revision>
  <dcterms:created xsi:type="dcterms:W3CDTF">2017-11-01T16:36:39Z</dcterms:created>
  <dcterms:modified xsi:type="dcterms:W3CDTF">2017-11-18T14:32:53Z</dcterms:modified>
</cp:coreProperties>
</file>