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Default Extension="svg" ContentType="image/svg+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7" r:id="rId1"/>
  </p:sldMasterIdLst>
  <p:notesMasterIdLst>
    <p:notesMasterId r:id="rId22"/>
  </p:notesMasterIdLst>
  <p:sldIdLst>
    <p:sldId id="256" r:id="rId2"/>
    <p:sldId id="282" r:id="rId3"/>
    <p:sldId id="265" r:id="rId4"/>
    <p:sldId id="285" r:id="rId5"/>
    <p:sldId id="266" r:id="rId6"/>
    <p:sldId id="268" r:id="rId7"/>
    <p:sldId id="270" r:id="rId8"/>
    <p:sldId id="271" r:id="rId9"/>
    <p:sldId id="283" r:id="rId10"/>
    <p:sldId id="286" r:id="rId11"/>
    <p:sldId id="287" r:id="rId12"/>
    <p:sldId id="272" r:id="rId13"/>
    <p:sldId id="279" r:id="rId14"/>
    <p:sldId id="288" r:id="rId15"/>
    <p:sldId id="269" r:id="rId16"/>
    <p:sldId id="289" r:id="rId17"/>
    <p:sldId id="281" r:id="rId18"/>
    <p:sldId id="274" r:id="rId19"/>
    <p:sldId id="264" r:id="rId20"/>
    <p:sldId id="26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ckman, Stephanie" initials="BS" lastIdx="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2A82"/>
    <a:srgbClr val="2977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19746" autoAdjust="0"/>
    <p:restoredTop sz="61830" autoAdjust="0"/>
  </p:normalViewPr>
  <p:slideViewPr>
    <p:cSldViewPr snapToGrid="0">
      <p:cViewPr varScale="1">
        <p:scale>
          <a:sx n="70" d="100"/>
          <a:sy n="70" d="100"/>
        </p:scale>
        <p:origin x="1168" y="17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28"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D2D96A-033F-B546-9CCC-2739EB571D72}" type="datetimeFigureOut">
              <a:rPr lang="en-US" smtClean="0"/>
              <a:t>11/15/17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7F1E94-23E3-5C45-8481-3C352662D82D}" type="slidenum">
              <a:rPr lang="en-US" smtClean="0"/>
              <a:t>‹#›</a:t>
            </a:fld>
            <a:endParaRPr lang="en-US"/>
          </a:p>
        </p:txBody>
      </p:sp>
    </p:spTree>
    <p:extLst>
      <p:ext uri="{BB962C8B-B14F-4D97-AF65-F5344CB8AC3E}">
        <p14:creationId xmlns:p14="http://schemas.microsoft.com/office/powerpoint/2010/main" val="1521517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1</a:t>
            </a:fld>
            <a:endParaRPr lang="en-US"/>
          </a:p>
        </p:txBody>
      </p:sp>
    </p:spTree>
    <p:extLst>
      <p:ext uri="{BB962C8B-B14F-4D97-AF65-F5344CB8AC3E}">
        <p14:creationId xmlns:p14="http://schemas.microsoft.com/office/powerpoint/2010/main" val="887652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10</a:t>
            </a:fld>
            <a:endParaRPr lang="en-US"/>
          </a:p>
        </p:txBody>
      </p:sp>
    </p:spTree>
    <p:extLst>
      <p:ext uri="{BB962C8B-B14F-4D97-AF65-F5344CB8AC3E}">
        <p14:creationId xmlns:p14="http://schemas.microsoft.com/office/powerpoint/2010/main" val="387783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11</a:t>
            </a:fld>
            <a:endParaRPr lang="en-US"/>
          </a:p>
        </p:txBody>
      </p:sp>
    </p:spTree>
    <p:extLst>
      <p:ext uri="{BB962C8B-B14F-4D97-AF65-F5344CB8AC3E}">
        <p14:creationId xmlns:p14="http://schemas.microsoft.com/office/powerpoint/2010/main" val="1867264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12</a:t>
            </a:fld>
            <a:endParaRPr lang="en-US"/>
          </a:p>
        </p:txBody>
      </p:sp>
    </p:spTree>
    <p:extLst>
      <p:ext uri="{BB962C8B-B14F-4D97-AF65-F5344CB8AC3E}">
        <p14:creationId xmlns:p14="http://schemas.microsoft.com/office/powerpoint/2010/main" val="1085752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13</a:t>
            </a:fld>
            <a:endParaRPr lang="en-US"/>
          </a:p>
        </p:txBody>
      </p:sp>
    </p:spTree>
    <p:extLst>
      <p:ext uri="{BB962C8B-B14F-4D97-AF65-F5344CB8AC3E}">
        <p14:creationId xmlns:p14="http://schemas.microsoft.com/office/powerpoint/2010/main" val="1873589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14</a:t>
            </a:fld>
            <a:endParaRPr lang="en-US"/>
          </a:p>
        </p:txBody>
      </p:sp>
    </p:spTree>
    <p:extLst>
      <p:ext uri="{BB962C8B-B14F-4D97-AF65-F5344CB8AC3E}">
        <p14:creationId xmlns:p14="http://schemas.microsoft.com/office/powerpoint/2010/main" val="1317052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7F1E94-23E3-5C45-8481-3C352662D82D}" type="slidenum">
              <a:rPr lang="en-US" smtClean="0"/>
              <a:t>15</a:t>
            </a:fld>
            <a:endParaRPr lang="en-US"/>
          </a:p>
        </p:txBody>
      </p:sp>
    </p:spTree>
    <p:extLst>
      <p:ext uri="{BB962C8B-B14F-4D97-AF65-F5344CB8AC3E}">
        <p14:creationId xmlns:p14="http://schemas.microsoft.com/office/powerpoint/2010/main" val="594526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497F1E94-23E3-5C45-8481-3C352662D82D}" type="slidenum">
              <a:rPr lang="en-US" smtClean="0"/>
              <a:t>16</a:t>
            </a:fld>
            <a:endParaRPr lang="en-US"/>
          </a:p>
        </p:txBody>
      </p:sp>
    </p:spTree>
    <p:extLst>
      <p:ext uri="{BB962C8B-B14F-4D97-AF65-F5344CB8AC3E}">
        <p14:creationId xmlns:p14="http://schemas.microsoft.com/office/powerpoint/2010/main" val="10965467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17</a:t>
            </a:fld>
            <a:endParaRPr lang="en-US"/>
          </a:p>
        </p:txBody>
      </p:sp>
    </p:spTree>
    <p:extLst>
      <p:ext uri="{BB962C8B-B14F-4D97-AF65-F5344CB8AC3E}">
        <p14:creationId xmlns:p14="http://schemas.microsoft.com/office/powerpoint/2010/main" val="86463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7F1E94-23E3-5C45-8481-3C352662D82D}" type="slidenum">
              <a:rPr lang="en-US" smtClean="0"/>
              <a:t>18</a:t>
            </a:fld>
            <a:endParaRPr lang="en-US"/>
          </a:p>
        </p:txBody>
      </p:sp>
    </p:spTree>
    <p:extLst>
      <p:ext uri="{BB962C8B-B14F-4D97-AF65-F5344CB8AC3E}">
        <p14:creationId xmlns:p14="http://schemas.microsoft.com/office/powerpoint/2010/main" val="107746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19</a:t>
            </a:fld>
            <a:endParaRPr lang="en-US"/>
          </a:p>
        </p:txBody>
      </p:sp>
    </p:spTree>
    <p:extLst>
      <p:ext uri="{BB962C8B-B14F-4D97-AF65-F5344CB8AC3E}">
        <p14:creationId xmlns:p14="http://schemas.microsoft.com/office/powerpoint/2010/main" val="299393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B8BD975-48B8-D249-A2CA-2B081AC0B611}" type="slidenum">
              <a:rPr lang="en-US" smtClean="0"/>
              <a:pPr/>
              <a:t>2</a:t>
            </a:fld>
            <a:endParaRPr lang="en-US"/>
          </a:p>
        </p:txBody>
      </p:sp>
    </p:spTree>
    <p:extLst>
      <p:ext uri="{BB962C8B-B14F-4D97-AF65-F5344CB8AC3E}">
        <p14:creationId xmlns:p14="http://schemas.microsoft.com/office/powerpoint/2010/main" val="537493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7F1E94-23E3-5C45-8481-3C352662D82D}" type="slidenum">
              <a:rPr lang="en-US" smtClean="0"/>
              <a:t>20</a:t>
            </a:fld>
            <a:endParaRPr lang="en-US"/>
          </a:p>
        </p:txBody>
      </p:sp>
    </p:spTree>
    <p:extLst>
      <p:ext uri="{BB962C8B-B14F-4D97-AF65-F5344CB8AC3E}">
        <p14:creationId xmlns:p14="http://schemas.microsoft.com/office/powerpoint/2010/main" val="1697836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7F1E94-23E3-5C45-8481-3C352662D82D}" type="slidenum">
              <a:rPr lang="en-US" smtClean="0"/>
              <a:t>3</a:t>
            </a:fld>
            <a:endParaRPr lang="en-US"/>
          </a:p>
        </p:txBody>
      </p:sp>
    </p:spTree>
    <p:extLst>
      <p:ext uri="{BB962C8B-B14F-4D97-AF65-F5344CB8AC3E}">
        <p14:creationId xmlns:p14="http://schemas.microsoft.com/office/powerpoint/2010/main" val="2028081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To understand how to optimally public report, especially given the may different purposes of performance</a:t>
            </a:r>
            <a:r>
              <a:rPr lang="en-US" sz="2000" baseline="0" dirty="0" smtClean="0"/>
              <a:t> reporting, we wanted to understand how people might use different performance </a:t>
            </a:r>
            <a:r>
              <a:rPr lang="en-US" sz="2000" baseline="0" dirty="0" err="1" smtClean="0"/>
              <a:t>informaiton</a:t>
            </a:r>
            <a:r>
              <a:rPr lang="en-US" sz="2000" baseline="0" dirty="0" smtClean="0"/>
              <a:t>- and what purpose for </a:t>
            </a:r>
            <a:r>
              <a:rPr lang="en-US" sz="2000" baseline="0" dirty="0" err="1" smtClean="0"/>
              <a:t>erporting</a:t>
            </a:r>
            <a:r>
              <a:rPr lang="en-US" sz="2000" baseline="0" dirty="0" smtClean="0"/>
              <a:t> this activity might </a:t>
            </a:r>
            <a:r>
              <a:rPr lang="en-US" sz="2000" baseline="0" dirty="0" err="1" smtClean="0"/>
              <a:t>serrve</a:t>
            </a:r>
            <a:r>
              <a:rPr lang="en-US" sz="2000" baseline="0" dirty="0" smtClean="0"/>
              <a:t>.  </a:t>
            </a:r>
            <a:r>
              <a:rPr lang="en-US" sz="2000" dirty="0" err="1" smtClean="0"/>
              <a:t>Mutliple</a:t>
            </a:r>
            <a:r>
              <a:rPr lang="en-US" sz="2000" dirty="0" smtClean="0"/>
              <a:t> roles described in the literature for public </a:t>
            </a:r>
            <a:r>
              <a:rPr lang="en-US" sz="2000" dirty="0" err="1" smtClean="0"/>
              <a:t>engageemtn</a:t>
            </a:r>
            <a:r>
              <a:rPr lang="en-US" sz="2000" dirty="0" smtClean="0"/>
              <a:t> in health care and specifically public </a:t>
            </a:r>
            <a:r>
              <a:rPr lang="en-US" sz="2000" dirty="0" err="1" smtClean="0"/>
              <a:t>perforamcne</a:t>
            </a:r>
            <a:r>
              <a:rPr lang="en-US" sz="2000" dirty="0" smtClean="0"/>
              <a:t> </a:t>
            </a:r>
            <a:r>
              <a:rPr lang="en-US" sz="2000" dirty="0" err="1" smtClean="0"/>
              <a:t>reproting</a:t>
            </a:r>
            <a:r>
              <a:rPr lang="en-US" sz="2000" dirty="0" smtClean="0"/>
              <a:t>.  </a:t>
            </a:r>
            <a:endParaRPr lang="en-US" sz="2000" kern="1200" dirty="0" smtClean="0">
              <a:solidFill>
                <a:schemeClr val="tx1"/>
              </a:solidFill>
              <a:effectLst/>
              <a:latin typeface="+mn-lt"/>
              <a:ea typeface="+mn-ea"/>
              <a:cs typeface="+mn-cs"/>
            </a:endParaRPr>
          </a:p>
          <a:p>
            <a:endParaRPr lang="en-US" sz="2000" dirty="0" smtClean="0"/>
          </a:p>
          <a:p>
            <a:r>
              <a:rPr lang="en-CA" sz="2000" dirty="0" smtClean="0"/>
              <a:t>There</a:t>
            </a:r>
            <a:r>
              <a:rPr lang="en-CA" sz="2000" baseline="0" dirty="0" smtClean="0"/>
              <a:t> </a:t>
            </a:r>
            <a:r>
              <a:rPr lang="en-CA" sz="2000" dirty="0" smtClean="0"/>
              <a:t>are three well described roles for members of the public engaging in health care decision-making whether</a:t>
            </a:r>
            <a:r>
              <a:rPr lang="en-CA" sz="2000" baseline="0" dirty="0" smtClean="0"/>
              <a:t> policy and priority decisions or health management and seeking care decisions.  The role of citizen or resident described by Loma, </a:t>
            </a:r>
            <a:r>
              <a:rPr lang="en-CA" sz="2000" baseline="0" dirty="0" err="1" smtClean="0"/>
              <a:t>etc</a:t>
            </a:r>
            <a:r>
              <a:rPr lang="en-CA" sz="2000" baseline="0" dirty="0" smtClean="0"/>
              <a:t> is</a:t>
            </a:r>
          </a:p>
          <a:p>
            <a:r>
              <a:rPr lang="en-CA" sz="2000" baseline="0" dirty="0" smtClean="0"/>
              <a:t>In contrast the role of a consumer </a:t>
            </a:r>
            <a:r>
              <a:rPr lang="en-CA" sz="2000" baseline="0" dirty="0" err="1" smtClean="0"/>
              <a:t>asdexcribed</a:t>
            </a:r>
            <a:r>
              <a:rPr lang="en-CA" sz="2000" baseline="0" dirty="0" smtClean="0"/>
              <a:t> by Hibbard and xx reflects the </a:t>
            </a:r>
            <a:r>
              <a:rPr lang="en-CA" sz="2000" baseline="0" dirty="0" err="1" smtClean="0"/>
              <a:t>coice</a:t>
            </a:r>
            <a:r>
              <a:rPr lang="en-CA" sz="2000" baseline="0" dirty="0" smtClean="0"/>
              <a:t> of where or from whom to seek care while the role of patient usually </a:t>
            </a:r>
            <a:r>
              <a:rPr lang="en-CA" sz="2000" baseline="0" dirty="0" err="1" smtClean="0"/>
              <a:t>refelcts</a:t>
            </a:r>
            <a:r>
              <a:rPr lang="en-CA" sz="2000" baseline="0" dirty="0" smtClean="0"/>
              <a:t> </a:t>
            </a:r>
            <a:r>
              <a:rPr lang="en-CA" sz="2000" baseline="0" dirty="0" err="1" smtClean="0"/>
              <a:t>decisin</a:t>
            </a:r>
            <a:r>
              <a:rPr lang="en-CA" sz="2000" baseline="0" dirty="0" smtClean="0"/>
              <a:t>-making about one’s own care or in a </a:t>
            </a:r>
            <a:r>
              <a:rPr lang="en-CA" sz="2000" baseline="0" dirty="0" err="1" smtClean="0"/>
              <a:t>cregiver</a:t>
            </a:r>
            <a:r>
              <a:rPr lang="en-CA" sz="2000" baseline="0" dirty="0" smtClean="0"/>
              <a:t> role support and </a:t>
            </a:r>
            <a:r>
              <a:rPr lang="en-CA" sz="2000" baseline="0" dirty="0" err="1" smtClean="0"/>
              <a:t>decisionmaking</a:t>
            </a:r>
            <a:r>
              <a:rPr lang="en-CA" sz="2000" baseline="0" dirty="0" smtClean="0"/>
              <a:t> about a family or friends’ care.</a:t>
            </a:r>
            <a:endParaRPr lang="en-CA" sz="2000" dirty="0"/>
          </a:p>
        </p:txBody>
      </p:sp>
      <p:sp>
        <p:nvSpPr>
          <p:cNvPr id="4" name="Slide Number Placeholder 3"/>
          <p:cNvSpPr>
            <a:spLocks noGrp="1"/>
          </p:cNvSpPr>
          <p:nvPr>
            <p:ph type="sldNum" sz="quarter" idx="10"/>
          </p:nvPr>
        </p:nvSpPr>
        <p:spPr/>
        <p:txBody>
          <a:bodyPr/>
          <a:lstStyle/>
          <a:p>
            <a:fld id="{497F1E94-23E3-5C45-8481-3C352662D82D}" type="slidenum">
              <a:rPr lang="en-US" smtClean="0"/>
              <a:t>4</a:t>
            </a:fld>
            <a:endParaRPr lang="en-US"/>
          </a:p>
        </p:txBody>
      </p:sp>
    </p:spTree>
    <p:extLst>
      <p:ext uri="{BB962C8B-B14F-4D97-AF65-F5344CB8AC3E}">
        <p14:creationId xmlns:p14="http://schemas.microsoft.com/office/powerpoint/2010/main" val="161884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5</a:t>
            </a:fld>
            <a:endParaRPr lang="en-US"/>
          </a:p>
        </p:txBody>
      </p:sp>
    </p:spTree>
    <p:extLst>
      <p:ext uri="{BB962C8B-B14F-4D97-AF65-F5344CB8AC3E}">
        <p14:creationId xmlns:p14="http://schemas.microsoft.com/office/powerpoint/2010/main" val="2050972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6</a:t>
            </a:fld>
            <a:endParaRPr lang="en-US"/>
          </a:p>
        </p:txBody>
      </p:sp>
    </p:spTree>
    <p:extLst>
      <p:ext uri="{BB962C8B-B14F-4D97-AF65-F5344CB8AC3E}">
        <p14:creationId xmlns:p14="http://schemas.microsoft.com/office/powerpoint/2010/main" val="1270064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7</a:t>
            </a:fld>
            <a:endParaRPr lang="en-US"/>
          </a:p>
        </p:txBody>
      </p:sp>
    </p:spTree>
    <p:extLst>
      <p:ext uri="{BB962C8B-B14F-4D97-AF65-F5344CB8AC3E}">
        <p14:creationId xmlns:p14="http://schemas.microsoft.com/office/powerpoint/2010/main" val="1113578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8</a:t>
            </a:fld>
            <a:endParaRPr lang="en-US"/>
          </a:p>
        </p:txBody>
      </p:sp>
    </p:spTree>
    <p:extLst>
      <p:ext uri="{BB962C8B-B14F-4D97-AF65-F5344CB8AC3E}">
        <p14:creationId xmlns:p14="http://schemas.microsoft.com/office/powerpoint/2010/main" val="883106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9</a:t>
            </a:fld>
            <a:endParaRPr lang="en-US"/>
          </a:p>
        </p:txBody>
      </p:sp>
    </p:spTree>
    <p:extLst>
      <p:ext uri="{BB962C8B-B14F-4D97-AF65-F5344CB8AC3E}">
        <p14:creationId xmlns:p14="http://schemas.microsoft.com/office/powerpoint/2010/main" val="441074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jpeg"/><Relationship Id="rId6" Type="http://schemas.openxmlformats.org/officeDocument/2006/relationships/image" Target="../media/image6.emf"/><Relationship Id="rId7"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 y="0"/>
            <a:ext cx="5038588" cy="1390650"/>
          </a:xfrm>
          <a:prstGeom prst="rect">
            <a:avLst/>
          </a:prstGeom>
        </p:spPr>
      </p:pic>
    </p:spTree>
    <p:extLst>
      <p:ext uri="{BB962C8B-B14F-4D97-AF65-F5344CB8AC3E}">
        <p14:creationId xmlns:p14="http://schemas.microsoft.com/office/powerpoint/2010/main" val="1126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with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bwMode="auto">
          <a:xfrm>
            <a:off x="380998" y="1227834"/>
            <a:ext cx="7772400" cy="0"/>
          </a:xfrm>
          <a:prstGeom prst="line">
            <a:avLst/>
          </a:prstGeom>
          <a:noFill/>
          <a:ln w="12700" cap="flat" cmpd="sng" algn="ctr">
            <a:solidFill>
              <a:srgbClr val="702A82"/>
            </a:solidFill>
            <a:prstDash val="solid"/>
            <a:round/>
            <a:headEnd type="none" w="med" len="med"/>
            <a:tailEnd type="none" w="med" len="med"/>
          </a:ln>
          <a:effectLst/>
        </p:spPr>
      </p:cxnSp>
      <p:pic>
        <p:nvPicPr>
          <p:cNvPr id="6" name="Picture 5"/>
          <p:cNvPicPr>
            <a:picLocks noChangeAspect="1"/>
          </p:cNvPicPr>
          <p:nvPr userDrawn="1"/>
        </p:nvPicPr>
        <p:blipFill>
          <a:blip r:embed="rId2"/>
          <a:stretch>
            <a:fillRect/>
          </a:stretch>
        </p:blipFill>
        <p:spPr>
          <a:xfrm>
            <a:off x="5846697" y="6060891"/>
            <a:ext cx="3066640" cy="686155"/>
          </a:xfrm>
          <a:prstGeom prst="rect">
            <a:avLst/>
          </a:prstGeom>
        </p:spPr>
      </p:pic>
    </p:spTree>
    <p:extLst>
      <p:ext uri="{BB962C8B-B14F-4D97-AF65-F5344CB8AC3E}">
        <p14:creationId xmlns:p14="http://schemas.microsoft.com/office/powerpoint/2010/main" val="4041876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bwMode="auto">
          <a:xfrm>
            <a:off x="380998" y="1227834"/>
            <a:ext cx="7772400" cy="0"/>
          </a:xfrm>
          <a:prstGeom prst="line">
            <a:avLst/>
          </a:prstGeom>
          <a:noFill/>
          <a:ln w="12700" cap="flat" cmpd="sng" algn="ctr">
            <a:solidFill>
              <a:srgbClr val="702A82"/>
            </a:solidFill>
            <a:prstDash val="solid"/>
            <a:round/>
            <a:headEnd type="none" w="med" len="med"/>
            <a:tailEnd type="none" w="med" len="med"/>
          </a:ln>
          <a:effectLst/>
        </p:spPr>
      </p:cxnSp>
    </p:spTree>
    <p:extLst>
      <p:ext uri="{BB962C8B-B14F-4D97-AF65-F5344CB8AC3E}">
        <p14:creationId xmlns:p14="http://schemas.microsoft.com/office/powerpoint/2010/main" val="361172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with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6" name="Straight Connector 5"/>
          <p:cNvCxnSpPr/>
          <p:nvPr userDrawn="1"/>
        </p:nvCxnSpPr>
        <p:spPr bwMode="auto">
          <a:xfrm>
            <a:off x="380998" y="1227834"/>
            <a:ext cx="7772400" cy="0"/>
          </a:xfrm>
          <a:prstGeom prst="line">
            <a:avLst/>
          </a:prstGeom>
          <a:noFill/>
          <a:ln w="12700" cap="flat" cmpd="sng" algn="ctr">
            <a:solidFill>
              <a:srgbClr val="702A82"/>
            </a:solidFill>
            <a:prstDash val="solid"/>
            <a:round/>
            <a:headEnd type="none" w="med" len="med"/>
            <a:tailEnd type="none" w="med" len="med"/>
          </a:ln>
          <a:effectLst/>
        </p:spPr>
      </p:cxnSp>
      <p:pic>
        <p:nvPicPr>
          <p:cNvPr id="5" name="Picture 4"/>
          <p:cNvPicPr>
            <a:picLocks noChangeAspect="1"/>
          </p:cNvPicPr>
          <p:nvPr userDrawn="1"/>
        </p:nvPicPr>
        <p:blipFill>
          <a:blip r:embed="rId2"/>
          <a:stretch>
            <a:fillRect/>
          </a:stretch>
        </p:blipFill>
        <p:spPr>
          <a:xfrm>
            <a:off x="5846697" y="6060891"/>
            <a:ext cx="3066640" cy="686155"/>
          </a:xfrm>
          <a:prstGeom prst="rect">
            <a:avLst/>
          </a:prstGeom>
        </p:spPr>
      </p:pic>
    </p:spTree>
    <p:extLst>
      <p:ext uri="{BB962C8B-B14F-4D97-AF65-F5344CB8AC3E}">
        <p14:creationId xmlns:p14="http://schemas.microsoft.com/office/powerpoint/2010/main" val="282327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6" name="Straight Connector 5"/>
          <p:cNvCxnSpPr/>
          <p:nvPr userDrawn="1"/>
        </p:nvCxnSpPr>
        <p:spPr bwMode="auto">
          <a:xfrm>
            <a:off x="380998" y="1227834"/>
            <a:ext cx="7772400" cy="0"/>
          </a:xfrm>
          <a:prstGeom prst="line">
            <a:avLst/>
          </a:prstGeom>
          <a:noFill/>
          <a:ln w="12700" cap="flat" cmpd="sng" algn="ctr">
            <a:solidFill>
              <a:srgbClr val="702A82"/>
            </a:solidFill>
            <a:prstDash val="solid"/>
            <a:round/>
            <a:headEnd type="none" w="med" len="med"/>
            <a:tailEnd type="none" w="med" len="med"/>
          </a:ln>
          <a:effectLst/>
        </p:spPr>
      </p:cxnSp>
    </p:spTree>
    <p:extLst>
      <p:ext uri="{BB962C8B-B14F-4D97-AF65-F5344CB8AC3E}">
        <p14:creationId xmlns:p14="http://schemas.microsoft.com/office/powerpoint/2010/main" val="2157850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5846697" y="6060891"/>
            <a:ext cx="3066640" cy="686155"/>
          </a:xfrm>
          <a:prstGeom prst="rect">
            <a:avLst/>
          </a:prstGeom>
        </p:spPr>
      </p:pic>
    </p:spTree>
    <p:extLst>
      <p:ext uri="{BB962C8B-B14F-4D97-AF65-F5344CB8AC3E}">
        <p14:creationId xmlns:p14="http://schemas.microsoft.com/office/powerpoint/2010/main" val="2201779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50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cknowledgements">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 y="0"/>
            <a:ext cx="5038589" cy="1390650"/>
          </a:xfrm>
          <a:prstGeom prst="rect">
            <a:avLst/>
          </a:prstGeom>
        </p:spPr>
      </p:pic>
      <p:pic>
        <p:nvPicPr>
          <p:cNvPr id="4" name="Picture 3"/>
          <p:cNvPicPr>
            <a:picLocks noChangeAspect="1"/>
          </p:cNvPicPr>
          <p:nvPr userDrawn="1"/>
        </p:nvPicPr>
        <p:blipFill>
          <a:blip r:embed="rId3"/>
          <a:stretch>
            <a:fillRect/>
          </a:stretch>
        </p:blipFill>
        <p:spPr>
          <a:xfrm>
            <a:off x="529025" y="1716278"/>
            <a:ext cx="2777923" cy="864084"/>
          </a:xfrm>
          <a:prstGeom prst="rect">
            <a:avLst/>
          </a:prstGeom>
        </p:spPr>
      </p:pic>
      <p:pic>
        <p:nvPicPr>
          <p:cNvPr id="5" name="Picture 4"/>
          <p:cNvPicPr>
            <a:picLocks noChangeAspect="1"/>
          </p:cNvPicPr>
          <p:nvPr userDrawn="1"/>
        </p:nvPicPr>
        <p:blipFill>
          <a:blip r:embed="rId4"/>
          <a:stretch>
            <a:fillRect/>
          </a:stretch>
        </p:blipFill>
        <p:spPr>
          <a:xfrm>
            <a:off x="6241774" y="1902293"/>
            <a:ext cx="2496842" cy="731520"/>
          </a:xfrm>
          <a:prstGeom prst="rect">
            <a:avLst/>
          </a:prstGeom>
        </p:spPr>
      </p:pic>
      <p:pic>
        <p:nvPicPr>
          <p:cNvPr id="6" name="Pictur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577579" y="1857108"/>
            <a:ext cx="2393564" cy="836395"/>
          </a:xfrm>
          <a:prstGeom prst="rect">
            <a:avLst/>
          </a:prstGeom>
        </p:spPr>
      </p:pic>
      <p:pic>
        <p:nvPicPr>
          <p:cNvPr id="8" name="Picture 7"/>
          <p:cNvPicPr>
            <a:picLocks noChangeAspect="1"/>
          </p:cNvPicPr>
          <p:nvPr userDrawn="1"/>
        </p:nvPicPr>
        <p:blipFill>
          <a:blip r:embed="rId6"/>
          <a:stretch>
            <a:fillRect/>
          </a:stretch>
        </p:blipFill>
        <p:spPr>
          <a:xfrm>
            <a:off x="4248912" y="4752297"/>
            <a:ext cx="4489704" cy="1626566"/>
          </a:xfrm>
          <a:prstGeom prst="rect">
            <a:avLst/>
          </a:prstGeom>
        </p:spPr>
      </p:pic>
      <p:pic>
        <p:nvPicPr>
          <p:cNvPr id="10" name="Picture 9"/>
          <p:cNvPicPr>
            <a:picLocks noChangeAspect="1"/>
          </p:cNvPicPr>
          <p:nvPr userDrawn="1"/>
        </p:nvPicPr>
        <p:blipFill>
          <a:blip r:embed="rId7"/>
          <a:stretch>
            <a:fillRect/>
          </a:stretch>
        </p:blipFill>
        <p:spPr>
          <a:xfrm>
            <a:off x="529025" y="4407409"/>
            <a:ext cx="3192488" cy="2034666"/>
          </a:xfrm>
          <a:prstGeom prst="rect">
            <a:avLst/>
          </a:prstGeom>
        </p:spPr>
      </p:pic>
      <p:cxnSp>
        <p:nvCxnSpPr>
          <p:cNvPr id="12" name="Straight Connector 11"/>
          <p:cNvCxnSpPr/>
          <p:nvPr userDrawn="1"/>
        </p:nvCxnSpPr>
        <p:spPr bwMode="auto">
          <a:xfrm>
            <a:off x="1292087" y="1227834"/>
            <a:ext cx="6861311" cy="0"/>
          </a:xfrm>
          <a:prstGeom prst="line">
            <a:avLst/>
          </a:prstGeom>
          <a:noFill/>
          <a:ln w="12700" cap="flat" cmpd="sng" algn="ctr">
            <a:solidFill>
              <a:srgbClr val="702A82"/>
            </a:solidFill>
            <a:prstDash val="solid"/>
            <a:round/>
            <a:headEnd type="none" w="med" len="med"/>
            <a:tailEnd type="none" w="med" len="med"/>
          </a:ln>
          <a:effectLst/>
        </p:spPr>
      </p:cxnSp>
      <p:sp>
        <p:nvSpPr>
          <p:cNvPr id="15" name="TextBox 14"/>
          <p:cNvSpPr txBox="1"/>
          <p:nvPr userDrawn="1"/>
        </p:nvSpPr>
        <p:spPr>
          <a:xfrm>
            <a:off x="384048" y="3637722"/>
            <a:ext cx="4382199" cy="553998"/>
          </a:xfrm>
          <a:prstGeom prst="rect">
            <a:avLst/>
          </a:prstGeom>
          <a:noFill/>
        </p:spPr>
        <p:txBody>
          <a:bodyPr wrap="square" rtlCol="0">
            <a:spAutoFit/>
          </a:bodyPr>
          <a:lstStyle/>
          <a:p>
            <a:r>
              <a:rPr lang="en-US" sz="3000" dirty="0">
                <a:solidFill>
                  <a:schemeClr val="tx1">
                    <a:lumMod val="65000"/>
                    <a:lumOff val="35000"/>
                  </a:schemeClr>
                </a:solidFill>
              </a:rPr>
              <a:t>Funded by</a:t>
            </a:r>
          </a:p>
        </p:txBody>
      </p:sp>
    </p:spTree>
    <p:extLst>
      <p:ext uri="{BB962C8B-B14F-4D97-AF65-F5344CB8AC3E}">
        <p14:creationId xmlns:p14="http://schemas.microsoft.com/office/powerpoint/2010/main" val="319420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0"/>
            <a:ext cx="9149041" cy="6858000"/>
          </a:xfrm>
          <a:prstGeom prst="rect">
            <a:avLst/>
          </a:prstGeom>
        </p:spPr>
      </p:pic>
      <p:sp>
        <p:nvSpPr>
          <p:cNvPr id="4" name="TextBox 3"/>
          <p:cNvSpPr txBox="1"/>
          <p:nvPr userDrawn="1"/>
        </p:nvSpPr>
        <p:spPr>
          <a:xfrm>
            <a:off x="224589" y="6301410"/>
            <a:ext cx="8686800" cy="377026"/>
          </a:xfrm>
          <a:prstGeom prst="rect">
            <a:avLst/>
          </a:prstGeom>
          <a:noFill/>
        </p:spPr>
        <p:txBody>
          <a:bodyPr wrap="square" rtlCol="0">
            <a:spAutoFit/>
          </a:bodyPr>
          <a:lstStyle/>
          <a:p>
            <a:r>
              <a:rPr lang="en-US" sz="1850" dirty="0">
                <a:solidFill>
                  <a:schemeClr val="bg1">
                    <a:alpha val="70000"/>
                  </a:schemeClr>
                </a:solidFill>
                <a:latin typeface="+mj-lt"/>
              </a:rPr>
              <a:t>MEASURING AND IMPROVING THE PERFORMANCE OF PRIMARY HEALTH CARE IN CANADA</a:t>
            </a:r>
          </a:p>
        </p:txBody>
      </p:sp>
    </p:spTree>
    <p:extLst>
      <p:ext uri="{BB962C8B-B14F-4D97-AF65-F5344CB8AC3E}">
        <p14:creationId xmlns:p14="http://schemas.microsoft.com/office/powerpoint/2010/main" val="26862632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4048" y="384048"/>
            <a:ext cx="8412480" cy="8229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8640" y="1645920"/>
            <a:ext cx="8229600"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61311265"/>
      </p:ext>
    </p:extLst>
  </p:cSld>
  <p:clrMap bg1="lt1" tx1="dk1" bg2="lt2" tx2="dk2" accent1="accent1" accent2="accent2" accent3="accent3" accent4="accent4" accent5="accent5" accent6="accent6" hlink="hlink" folHlink="folHlink"/>
  <p:sldLayoutIdLst>
    <p:sldLayoutId id="2147483768" r:id="rId1"/>
    <p:sldLayoutId id="2147483777" r:id="rId2"/>
    <p:sldLayoutId id="2147483769" r:id="rId3"/>
    <p:sldLayoutId id="2147483778" r:id="rId4"/>
    <p:sldLayoutId id="2147483773" r:id="rId5"/>
    <p:sldLayoutId id="2147483775" r:id="rId6"/>
    <p:sldLayoutId id="2147483774" r:id="rId7"/>
    <p:sldLayoutId id="2147483779" r:id="rId8"/>
    <p:sldLayoutId id="2147483776" r:id="rId9"/>
  </p:sldLayoutIdLst>
  <p:txStyles>
    <p:titleStyle>
      <a:lvl1pPr algn="l" defTabSz="914400" rtl="0" eaLnBrk="1" latinLnBrk="0" hangingPunct="1">
        <a:lnSpc>
          <a:spcPct val="90000"/>
        </a:lnSpc>
        <a:spcBef>
          <a:spcPct val="0"/>
        </a:spcBef>
        <a:buNone/>
        <a:defRPr sz="3000" kern="1200">
          <a:solidFill>
            <a:srgbClr val="702A82"/>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sv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3.svg"/><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8"/>
          <p:cNvSpPr txBox="1">
            <a:spLocks/>
          </p:cNvSpPr>
          <p:nvPr/>
        </p:nvSpPr>
        <p:spPr>
          <a:xfrm>
            <a:off x="685800" y="4065130"/>
            <a:ext cx="7772400" cy="19085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buNone/>
            </a:pPr>
            <a:r>
              <a:rPr lang="en-US" sz="2000" dirty="0">
                <a:solidFill>
                  <a:schemeClr val="tx1">
                    <a:lumMod val="65000"/>
                    <a:lumOff val="35000"/>
                  </a:schemeClr>
                </a:solidFill>
              </a:rPr>
              <a:t>Johnston, S., Abelson, J., Langton, J., Wong, S. T.</a:t>
            </a:r>
          </a:p>
          <a:p>
            <a:pPr marL="0" indent="0">
              <a:lnSpc>
                <a:spcPct val="80000"/>
              </a:lnSpc>
              <a:buNone/>
            </a:pPr>
            <a:endParaRPr lang="en-US" sz="2000" dirty="0">
              <a:solidFill>
                <a:schemeClr val="tx1">
                  <a:lumMod val="65000"/>
                  <a:lumOff val="35000"/>
                </a:schemeClr>
              </a:solidFill>
            </a:endParaRPr>
          </a:p>
          <a:p>
            <a:pPr marL="0" indent="0">
              <a:lnSpc>
                <a:spcPct val="80000"/>
              </a:lnSpc>
              <a:buNone/>
            </a:pPr>
            <a:r>
              <a:rPr lang="en-US" sz="2000" dirty="0">
                <a:solidFill>
                  <a:schemeClr val="tx1">
                    <a:lumMod val="65000"/>
                    <a:lumOff val="35000"/>
                  </a:schemeClr>
                </a:solidFill>
              </a:rPr>
              <a:t>November 18</a:t>
            </a:r>
            <a:r>
              <a:rPr lang="en-US" sz="2000" baseline="30000" dirty="0">
                <a:solidFill>
                  <a:schemeClr val="tx1">
                    <a:lumMod val="65000"/>
                    <a:lumOff val="35000"/>
                  </a:schemeClr>
                </a:solidFill>
              </a:rPr>
              <a:t>th</a:t>
            </a:r>
            <a:r>
              <a:rPr lang="en-US" sz="2000" dirty="0">
                <a:solidFill>
                  <a:schemeClr val="tx1">
                    <a:lumMod val="65000"/>
                    <a:lumOff val="35000"/>
                  </a:schemeClr>
                </a:solidFill>
              </a:rPr>
              <a:t>, 2017</a:t>
            </a:r>
          </a:p>
          <a:p>
            <a:pPr marL="0" indent="0">
              <a:lnSpc>
                <a:spcPct val="80000"/>
              </a:lnSpc>
              <a:buNone/>
            </a:pPr>
            <a:r>
              <a:rPr lang="en-US" sz="2000" dirty="0">
                <a:solidFill>
                  <a:schemeClr val="tx1">
                    <a:lumMod val="65000"/>
                    <a:lumOff val="35000"/>
                  </a:schemeClr>
                </a:solidFill>
              </a:rPr>
              <a:t>North American Primary Care Research Group Annual Conference</a:t>
            </a:r>
          </a:p>
          <a:p>
            <a:pPr marL="0" indent="0">
              <a:lnSpc>
                <a:spcPct val="80000"/>
              </a:lnSpc>
              <a:buNone/>
            </a:pPr>
            <a:r>
              <a:rPr lang="en-US" sz="2000" dirty="0">
                <a:solidFill>
                  <a:schemeClr val="tx1">
                    <a:lumMod val="65000"/>
                    <a:lumOff val="35000"/>
                  </a:schemeClr>
                </a:solidFill>
              </a:rPr>
              <a:t>Montreal, QC</a:t>
            </a:r>
          </a:p>
          <a:p>
            <a:pPr marL="0" indent="0">
              <a:buNone/>
            </a:pPr>
            <a:endParaRPr lang="en-US" sz="2000" dirty="0">
              <a:solidFill>
                <a:schemeClr val="tx1">
                  <a:lumMod val="65000"/>
                  <a:lumOff val="35000"/>
                </a:schemeClr>
              </a:solidFill>
            </a:endParaRPr>
          </a:p>
        </p:txBody>
      </p:sp>
      <p:sp>
        <p:nvSpPr>
          <p:cNvPr id="5" name="Title 7"/>
          <p:cNvSpPr txBox="1">
            <a:spLocks/>
          </p:cNvSpPr>
          <p:nvPr/>
        </p:nvSpPr>
        <p:spPr>
          <a:xfrm>
            <a:off x="685800" y="1939433"/>
            <a:ext cx="7772400" cy="1823547"/>
          </a:xfrm>
          <a:prstGeom prst="rect">
            <a:avLst/>
          </a:prstGeom>
        </p:spPr>
        <p:txBody>
          <a:bodyPr>
            <a:normAutofit fontScale="70000" lnSpcReduction="20000"/>
          </a:bodyPr>
          <a:lstStyle>
            <a:lvl1pPr algn="l" defTabSz="914400" rtl="0" eaLnBrk="1" latinLnBrk="0" hangingPunct="1">
              <a:lnSpc>
                <a:spcPct val="90000"/>
              </a:lnSpc>
              <a:spcBef>
                <a:spcPct val="0"/>
              </a:spcBef>
              <a:buNone/>
              <a:defRPr sz="3000" kern="1200">
                <a:solidFill>
                  <a:srgbClr val="29776F"/>
                </a:solidFill>
                <a:latin typeface="+mn-lt"/>
                <a:ea typeface="+mj-ea"/>
                <a:cs typeface="+mj-cs"/>
              </a:defRPr>
            </a:lvl1pPr>
          </a:lstStyle>
          <a:p>
            <a:pPr>
              <a:lnSpc>
                <a:spcPct val="100000"/>
              </a:lnSpc>
            </a:pPr>
            <a:r>
              <a:rPr lang="en-US" sz="4000" dirty="0">
                <a:solidFill>
                  <a:srgbClr val="702A82"/>
                </a:solidFill>
              </a:rPr>
              <a:t>Citizen, consumer, and patient roles in using publicly reported primary healthcare performance information</a:t>
            </a:r>
            <a:br>
              <a:rPr lang="en-US" sz="4000" dirty="0">
                <a:solidFill>
                  <a:srgbClr val="702A82"/>
                </a:solidFill>
              </a:rPr>
            </a:br>
            <a:endParaRPr lang="en-US" sz="4000" dirty="0">
              <a:solidFill>
                <a:srgbClr val="702A82"/>
              </a:solidFill>
            </a:endParaRPr>
          </a:p>
          <a:p>
            <a:pPr>
              <a:lnSpc>
                <a:spcPct val="100000"/>
              </a:lnSpc>
            </a:pPr>
            <a:r>
              <a:rPr lang="en-US" sz="3200" dirty="0">
                <a:solidFill>
                  <a:schemeClr val="tx1">
                    <a:lumMod val="65000"/>
                    <a:lumOff val="35000"/>
                  </a:schemeClr>
                </a:solidFill>
              </a:rPr>
              <a:t>Lessons from citizen-patient dialogues in three Canadian provinces</a:t>
            </a:r>
          </a:p>
        </p:txBody>
      </p:sp>
      <p:cxnSp>
        <p:nvCxnSpPr>
          <p:cNvPr id="6" name="Straight Connector 5"/>
          <p:cNvCxnSpPr/>
          <p:nvPr/>
        </p:nvCxnSpPr>
        <p:spPr bwMode="auto">
          <a:xfrm>
            <a:off x="685800" y="3859920"/>
            <a:ext cx="7772400" cy="0"/>
          </a:xfrm>
          <a:prstGeom prst="line">
            <a:avLst/>
          </a:prstGeom>
          <a:noFill/>
          <a:ln w="12700" cap="flat" cmpd="sng" algn="ctr">
            <a:solidFill>
              <a:srgbClr val="702A82"/>
            </a:solidFill>
            <a:prstDash val="solid"/>
            <a:round/>
            <a:headEnd type="none" w="med" len="med"/>
            <a:tailEnd type="none" w="med" len="med"/>
          </a:ln>
          <a:effectLst/>
        </p:spPr>
      </p:cxnSp>
      <p:sp>
        <p:nvSpPr>
          <p:cNvPr id="10" name="TextBox 9"/>
          <p:cNvSpPr txBox="1"/>
          <p:nvPr/>
        </p:nvSpPr>
        <p:spPr>
          <a:xfrm>
            <a:off x="224589" y="6400800"/>
            <a:ext cx="8686800" cy="377026"/>
          </a:xfrm>
          <a:prstGeom prst="rect">
            <a:avLst/>
          </a:prstGeom>
          <a:noFill/>
        </p:spPr>
        <p:txBody>
          <a:bodyPr wrap="square" rtlCol="0">
            <a:spAutoFit/>
          </a:bodyPr>
          <a:lstStyle/>
          <a:p>
            <a:r>
              <a:rPr lang="en-US" sz="1850" dirty="0">
                <a:solidFill>
                  <a:srgbClr val="702A82">
                    <a:alpha val="70000"/>
                  </a:srgbClr>
                </a:solidFill>
                <a:latin typeface="+mj-lt"/>
              </a:rPr>
              <a:t>MEASURING AND IMPROVING THE PERFORMANCE OF PRIMARY HEALTH CARE IN CANADA</a:t>
            </a:r>
          </a:p>
        </p:txBody>
      </p:sp>
    </p:spTree>
    <p:extLst>
      <p:ext uri="{BB962C8B-B14F-4D97-AF65-F5344CB8AC3E}">
        <p14:creationId xmlns:p14="http://schemas.microsoft.com/office/powerpoint/2010/main" val="3363388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a:t>
            </a:r>
            <a:r>
              <a:rPr lang="en-US" i="1" dirty="0"/>
              <a:t>PC information fuels citizen role </a:t>
            </a:r>
          </a:p>
        </p:txBody>
      </p:sp>
      <p:sp>
        <p:nvSpPr>
          <p:cNvPr id="3" name="Content Placeholder 2"/>
          <p:cNvSpPr>
            <a:spLocks noGrp="1"/>
          </p:cNvSpPr>
          <p:nvPr>
            <p:ph idx="1"/>
          </p:nvPr>
        </p:nvSpPr>
        <p:spPr>
          <a:xfrm>
            <a:off x="548640" y="1645920"/>
            <a:ext cx="7724092" cy="4297680"/>
          </a:xfrm>
        </p:spPr>
        <p:txBody>
          <a:bodyPr numCol="1">
            <a:normAutofit/>
          </a:bodyPr>
          <a:lstStyle/>
          <a:p>
            <a:pPr marL="0" indent="0">
              <a:buNone/>
            </a:pPr>
            <a:r>
              <a:rPr lang="en-US" sz="3200" b="1" dirty="0"/>
              <a:t>Accountability</a:t>
            </a:r>
          </a:p>
          <a:p>
            <a:endParaRPr lang="en-US" sz="3200" dirty="0"/>
          </a:p>
          <a:p>
            <a:pPr marL="0" indent="0" algn="ctr">
              <a:buNone/>
            </a:pPr>
            <a:r>
              <a:rPr lang="en-US" sz="3200" dirty="0">
                <a:solidFill>
                  <a:srgbClr val="702A82"/>
                </a:solidFill>
              </a:rPr>
              <a:t>“You’re paying tax dollars, you want to know where those are going and what it’s being used for.”  </a:t>
            </a:r>
          </a:p>
        </p:txBody>
      </p:sp>
      <p:pic>
        <p:nvPicPr>
          <p:cNvPr id="5" name="Picture 4">
            <a:extLst>
              <a:ext uri="{FF2B5EF4-FFF2-40B4-BE49-F238E27FC236}">
                <a16:creationId xmlns:a16="http://schemas.microsoft.com/office/drawing/2014/main" xmlns="" id="{2A1C555F-8527-4935-AC85-177BCC022C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6482" y="251100"/>
            <a:ext cx="884466" cy="851708"/>
          </a:xfrm>
          <a:prstGeom prst="rect">
            <a:avLst/>
          </a:prstGeom>
        </p:spPr>
      </p:pic>
    </p:spTree>
    <p:extLst>
      <p:ext uri="{BB962C8B-B14F-4D97-AF65-F5344CB8AC3E}">
        <p14:creationId xmlns:p14="http://schemas.microsoft.com/office/powerpoint/2010/main" val="878591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a:t>
            </a:r>
            <a:r>
              <a:rPr lang="en-US" i="1" dirty="0"/>
              <a:t>PC information fuels citizen role </a:t>
            </a:r>
          </a:p>
        </p:txBody>
      </p:sp>
      <p:sp>
        <p:nvSpPr>
          <p:cNvPr id="3" name="Content Placeholder 2"/>
          <p:cNvSpPr>
            <a:spLocks noGrp="1"/>
          </p:cNvSpPr>
          <p:nvPr>
            <p:ph idx="1"/>
          </p:nvPr>
        </p:nvSpPr>
        <p:spPr>
          <a:xfrm>
            <a:off x="548640" y="1645920"/>
            <a:ext cx="7896620" cy="4392571"/>
          </a:xfrm>
        </p:spPr>
        <p:txBody>
          <a:bodyPr numCol="1">
            <a:normAutofit lnSpcReduction="10000"/>
          </a:bodyPr>
          <a:lstStyle/>
          <a:p>
            <a:pPr marL="0" indent="0">
              <a:buNone/>
            </a:pPr>
            <a:r>
              <a:rPr lang="en-US" sz="3200" dirty="0"/>
              <a:t>Mixed views on usefulness of </a:t>
            </a:r>
            <a:r>
              <a:rPr lang="en-US" sz="3200" b="1" dirty="0"/>
              <a:t>national or regional</a:t>
            </a:r>
            <a:r>
              <a:rPr lang="en-US" sz="3200" dirty="0"/>
              <a:t> </a:t>
            </a:r>
            <a:r>
              <a:rPr lang="en-US" sz="3200" b="1" dirty="0"/>
              <a:t>comparisons</a:t>
            </a:r>
            <a:r>
              <a:rPr lang="en-US" sz="3200" dirty="0"/>
              <a:t> </a:t>
            </a:r>
          </a:p>
          <a:p>
            <a:pPr marL="0" indent="0">
              <a:buNone/>
            </a:pPr>
            <a:endParaRPr lang="en-US" sz="3200" dirty="0"/>
          </a:p>
          <a:p>
            <a:pPr marL="0" indent="0" algn="ctr">
              <a:buNone/>
            </a:pPr>
            <a:r>
              <a:rPr lang="en-US" sz="3200" dirty="0">
                <a:solidFill>
                  <a:srgbClr val="702A82"/>
                </a:solidFill>
              </a:rPr>
              <a:t>“I think it’s important </a:t>
            </a:r>
            <a:r>
              <a:rPr lang="mr-IN" sz="3200" dirty="0">
                <a:solidFill>
                  <a:srgbClr val="702A82"/>
                </a:solidFill>
              </a:rPr>
              <a:t>…</a:t>
            </a:r>
            <a:r>
              <a:rPr lang="en-US" sz="3200" dirty="0">
                <a:solidFill>
                  <a:srgbClr val="702A82"/>
                </a:solidFill>
              </a:rPr>
              <a:t> both as a taxpayer and someone that wants to be informed about healthcare practices … you have to know what’s going on in your own backyard, but you also have to know what’s going on in the rest of the country, as well.”</a:t>
            </a:r>
          </a:p>
          <a:p>
            <a:pPr marL="0" indent="0" algn="r">
              <a:buNone/>
            </a:pPr>
            <a:r>
              <a:rPr lang="en-US" sz="3200" dirty="0"/>
              <a:t> </a:t>
            </a:r>
          </a:p>
          <a:p>
            <a:pPr marL="0" indent="0">
              <a:buNone/>
            </a:pPr>
            <a:endParaRPr lang="en-US" sz="3200" dirty="0"/>
          </a:p>
        </p:txBody>
      </p:sp>
      <p:pic>
        <p:nvPicPr>
          <p:cNvPr id="5" name="Picture 4">
            <a:extLst>
              <a:ext uri="{FF2B5EF4-FFF2-40B4-BE49-F238E27FC236}">
                <a16:creationId xmlns:a16="http://schemas.microsoft.com/office/drawing/2014/main" xmlns="" id="{DB8AE551-42D4-4063-9C84-BB77767760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6482" y="251100"/>
            <a:ext cx="884466" cy="851708"/>
          </a:xfrm>
          <a:prstGeom prst="rect">
            <a:avLst/>
          </a:prstGeom>
        </p:spPr>
      </p:pic>
    </p:spTree>
    <p:extLst>
      <p:ext uri="{BB962C8B-B14F-4D97-AF65-F5344CB8AC3E}">
        <p14:creationId xmlns:p14="http://schemas.microsoft.com/office/powerpoint/2010/main" val="1723260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384048"/>
            <a:ext cx="8613648" cy="822960"/>
          </a:xfrm>
        </p:spPr>
        <p:txBody>
          <a:bodyPr>
            <a:normAutofit fontScale="90000"/>
          </a:bodyPr>
          <a:lstStyle/>
          <a:p>
            <a:r>
              <a:rPr lang="en-US" dirty="0"/>
              <a:t>Findings: </a:t>
            </a:r>
            <a:r>
              <a:rPr lang="en-US" i="1" dirty="0"/>
              <a:t>limited role </a:t>
            </a:r>
            <a:r>
              <a:rPr lang="en-US" i="1" dirty="0" smtClean="0"/>
              <a:t>for PC </a:t>
            </a:r>
            <a:r>
              <a:rPr lang="en-US" i="1" dirty="0"/>
              <a:t>information in consumer role</a:t>
            </a:r>
          </a:p>
        </p:txBody>
      </p:sp>
      <p:sp>
        <p:nvSpPr>
          <p:cNvPr id="3" name="Content Placeholder 2"/>
          <p:cNvSpPr>
            <a:spLocks noGrp="1"/>
          </p:cNvSpPr>
          <p:nvPr>
            <p:ph idx="1"/>
          </p:nvPr>
        </p:nvSpPr>
        <p:spPr>
          <a:xfrm>
            <a:off x="548640" y="1645920"/>
            <a:ext cx="8017390" cy="4452955"/>
          </a:xfrm>
        </p:spPr>
        <p:txBody>
          <a:bodyPr numCol="1">
            <a:normAutofit/>
          </a:bodyPr>
          <a:lstStyle/>
          <a:p>
            <a:pPr marL="0" indent="0">
              <a:spcAft>
                <a:spcPts val="600"/>
              </a:spcAft>
              <a:buNone/>
            </a:pPr>
            <a:r>
              <a:rPr lang="en-US" sz="4000" dirty="0"/>
              <a:t>Barrier: </a:t>
            </a:r>
            <a:r>
              <a:rPr lang="en-US" sz="4000" b="1" dirty="0"/>
              <a:t>lack of choice </a:t>
            </a:r>
            <a:r>
              <a:rPr lang="en-US" sz="4000" dirty="0"/>
              <a:t>in providers</a:t>
            </a:r>
          </a:p>
          <a:p>
            <a:pPr marL="0" indent="0">
              <a:spcAft>
                <a:spcPts val="600"/>
              </a:spcAft>
              <a:buNone/>
            </a:pPr>
            <a:endParaRPr lang="en-US" sz="4000" dirty="0"/>
          </a:p>
          <a:p>
            <a:pPr marL="0" indent="0" algn="ctr">
              <a:spcAft>
                <a:spcPts val="600"/>
              </a:spcAft>
              <a:buNone/>
            </a:pPr>
            <a:r>
              <a:rPr lang="en-US" sz="4000" dirty="0">
                <a:solidFill>
                  <a:srgbClr val="702A82"/>
                </a:solidFill>
              </a:rPr>
              <a:t>“But the problem with that is that you rate a doctor, you don’t like the rating, you have nowhere else to go.”   </a:t>
            </a:r>
          </a:p>
        </p:txBody>
      </p:sp>
      <p:pic>
        <p:nvPicPr>
          <p:cNvPr id="4" name="Picture 3">
            <a:extLst>
              <a:ext uri="{FF2B5EF4-FFF2-40B4-BE49-F238E27FC236}">
                <a16:creationId xmlns:a16="http://schemas.microsoft.com/office/drawing/2014/main" xmlns="" id="{11653831-AFAD-4886-A71B-51D71ED0D7B7}"/>
              </a:ext>
            </a:extLst>
          </p:cNvPr>
          <p:cNvPicPr>
            <a:picLocks noChangeAspect="1"/>
          </p:cNvPicPr>
          <p:nvPr/>
        </p:nvPicPr>
        <p:blipFill>
          <a:blip r:embed="rId3"/>
          <a:stretch>
            <a:fillRect/>
          </a:stretch>
        </p:blipFill>
        <p:spPr>
          <a:xfrm>
            <a:off x="8131976" y="0"/>
            <a:ext cx="1012024" cy="1207008"/>
          </a:xfrm>
          <a:prstGeom prst="rect">
            <a:avLst/>
          </a:prstGeom>
        </p:spPr>
      </p:pic>
    </p:spTree>
    <p:extLst>
      <p:ext uri="{BB962C8B-B14F-4D97-AF65-F5344CB8AC3E}">
        <p14:creationId xmlns:p14="http://schemas.microsoft.com/office/powerpoint/2010/main" val="3607542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1A5CB5-C1BB-446F-8F32-B7DF4640CE8C}"/>
              </a:ext>
            </a:extLst>
          </p:cNvPr>
          <p:cNvSpPr>
            <a:spLocks noGrp="1"/>
          </p:cNvSpPr>
          <p:nvPr>
            <p:ph type="title"/>
          </p:nvPr>
        </p:nvSpPr>
        <p:spPr>
          <a:xfrm>
            <a:off x="201168" y="384048"/>
            <a:ext cx="8595360" cy="822960"/>
          </a:xfrm>
        </p:spPr>
        <p:txBody>
          <a:bodyPr>
            <a:normAutofit fontScale="90000"/>
          </a:bodyPr>
          <a:lstStyle/>
          <a:p>
            <a:r>
              <a:rPr lang="en-US" dirty="0"/>
              <a:t>Findings: </a:t>
            </a:r>
            <a:r>
              <a:rPr lang="en-US" i="1" dirty="0"/>
              <a:t>limited </a:t>
            </a:r>
            <a:r>
              <a:rPr lang="en-US" i="1"/>
              <a:t>role </a:t>
            </a:r>
            <a:r>
              <a:rPr lang="en-US" i="1" smtClean="0"/>
              <a:t>for PC </a:t>
            </a:r>
            <a:r>
              <a:rPr lang="en-US" i="1" dirty="0"/>
              <a:t>information in consumer role</a:t>
            </a:r>
            <a:endParaRPr lang="en-US" dirty="0"/>
          </a:p>
        </p:txBody>
      </p:sp>
      <p:sp>
        <p:nvSpPr>
          <p:cNvPr id="3" name="Content Placeholder 2">
            <a:extLst>
              <a:ext uri="{FF2B5EF4-FFF2-40B4-BE49-F238E27FC236}">
                <a16:creationId xmlns:a16="http://schemas.microsoft.com/office/drawing/2014/main" xmlns="" id="{44671D46-37DE-4D4B-A095-951269168DD4}"/>
              </a:ext>
            </a:extLst>
          </p:cNvPr>
          <p:cNvSpPr>
            <a:spLocks noGrp="1"/>
          </p:cNvSpPr>
          <p:nvPr>
            <p:ph idx="1"/>
          </p:nvPr>
        </p:nvSpPr>
        <p:spPr>
          <a:xfrm>
            <a:off x="384048" y="1645920"/>
            <a:ext cx="8181982" cy="5017096"/>
          </a:xfrm>
        </p:spPr>
        <p:txBody>
          <a:bodyPr>
            <a:normAutofit fontScale="92500"/>
          </a:bodyPr>
          <a:lstStyle/>
          <a:p>
            <a:pPr marL="0" indent="0">
              <a:lnSpc>
                <a:spcPct val="125000"/>
              </a:lnSpc>
              <a:buNone/>
            </a:pPr>
            <a:r>
              <a:rPr lang="en-US" b="1" dirty="0"/>
              <a:t>Personal experience and relationship </a:t>
            </a:r>
            <a:r>
              <a:rPr lang="en-US" dirty="0"/>
              <a:t>with provider valuable</a:t>
            </a:r>
          </a:p>
          <a:p>
            <a:pPr marL="0" indent="0" algn="ctr">
              <a:lnSpc>
                <a:spcPct val="125000"/>
              </a:lnSpc>
              <a:buNone/>
            </a:pPr>
            <a:r>
              <a:rPr lang="en-US" dirty="0">
                <a:solidFill>
                  <a:srgbClr val="702A82"/>
                </a:solidFill>
              </a:rPr>
              <a:t>“Well, if they got a crappy rating, I might consider doing something about it, [if]</a:t>
            </a:r>
            <a:r>
              <a:rPr lang="mr-IN" dirty="0">
                <a:solidFill>
                  <a:srgbClr val="702A82"/>
                </a:solidFill>
              </a:rPr>
              <a:t>…</a:t>
            </a:r>
            <a:r>
              <a:rPr lang="en-US" dirty="0">
                <a:solidFill>
                  <a:srgbClr val="702A82"/>
                </a:solidFill>
              </a:rPr>
              <a:t>the doctor didn’t spend enough time with the patient, that might be an issue that was personal to me, and it might be enough to cause me to go somewhere else, but, I don’t know. Most people who do have a GP or are connected with their GP already to some extent, it’s challenging for them to go to another GP if they did get a bad rating.”               </a:t>
            </a:r>
          </a:p>
        </p:txBody>
      </p:sp>
      <p:pic>
        <p:nvPicPr>
          <p:cNvPr id="4" name="Picture 3">
            <a:extLst>
              <a:ext uri="{FF2B5EF4-FFF2-40B4-BE49-F238E27FC236}">
                <a16:creationId xmlns:a16="http://schemas.microsoft.com/office/drawing/2014/main" xmlns="" id="{72DF1BDE-7FC0-47D9-9C61-7AEAB5EECDDD}"/>
              </a:ext>
            </a:extLst>
          </p:cNvPr>
          <p:cNvPicPr>
            <a:picLocks noChangeAspect="1"/>
          </p:cNvPicPr>
          <p:nvPr/>
        </p:nvPicPr>
        <p:blipFill>
          <a:blip r:embed="rId3"/>
          <a:stretch>
            <a:fillRect/>
          </a:stretch>
        </p:blipFill>
        <p:spPr>
          <a:xfrm>
            <a:off x="8131976" y="0"/>
            <a:ext cx="1012024" cy="1012024"/>
          </a:xfrm>
          <a:prstGeom prst="rect">
            <a:avLst/>
          </a:prstGeom>
        </p:spPr>
      </p:pic>
    </p:spTree>
    <p:extLst>
      <p:ext uri="{BB962C8B-B14F-4D97-AF65-F5344CB8AC3E}">
        <p14:creationId xmlns:p14="http://schemas.microsoft.com/office/powerpoint/2010/main" val="4045051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384048"/>
            <a:ext cx="8613648" cy="822960"/>
          </a:xfrm>
        </p:spPr>
        <p:txBody>
          <a:bodyPr>
            <a:normAutofit fontScale="90000"/>
          </a:bodyPr>
          <a:lstStyle/>
          <a:p>
            <a:r>
              <a:rPr lang="en-US" dirty="0"/>
              <a:t>Findings: </a:t>
            </a:r>
            <a:r>
              <a:rPr lang="en-US" i="1" dirty="0"/>
              <a:t>limited </a:t>
            </a:r>
            <a:r>
              <a:rPr lang="en-US" i="1" dirty="0" smtClean="0"/>
              <a:t>role for </a:t>
            </a:r>
            <a:r>
              <a:rPr lang="en-US" i="1" dirty="0"/>
              <a:t>PC information in consumer role</a:t>
            </a:r>
          </a:p>
        </p:txBody>
      </p:sp>
      <p:sp>
        <p:nvSpPr>
          <p:cNvPr id="3" name="Content Placeholder 2"/>
          <p:cNvSpPr>
            <a:spLocks noGrp="1"/>
          </p:cNvSpPr>
          <p:nvPr>
            <p:ph idx="1"/>
          </p:nvPr>
        </p:nvSpPr>
        <p:spPr>
          <a:xfrm>
            <a:off x="384048" y="1645920"/>
            <a:ext cx="8412480" cy="5010373"/>
          </a:xfrm>
        </p:spPr>
        <p:txBody>
          <a:bodyPr numCol="1">
            <a:normAutofit/>
          </a:bodyPr>
          <a:lstStyle/>
          <a:p>
            <a:pPr marL="0" indent="0">
              <a:spcAft>
                <a:spcPts val="600"/>
              </a:spcAft>
              <a:buNone/>
            </a:pPr>
            <a:r>
              <a:rPr lang="en-US" sz="3200" dirty="0"/>
              <a:t>Performance information </a:t>
            </a:r>
            <a:r>
              <a:rPr lang="en-US" sz="3200" dirty="0" smtClean="0"/>
              <a:t>useful </a:t>
            </a:r>
            <a:r>
              <a:rPr lang="en-US" sz="3200" dirty="0"/>
              <a:t>for those those seeking a new provider; e.g. </a:t>
            </a:r>
            <a:r>
              <a:rPr lang="en-US" sz="3200" b="1" dirty="0" smtClean="0"/>
              <a:t>moving</a:t>
            </a:r>
            <a:endParaRPr lang="en-US" sz="3200" b="1" dirty="0"/>
          </a:p>
          <a:p>
            <a:pPr marL="0" indent="0">
              <a:lnSpc>
                <a:spcPct val="100000"/>
              </a:lnSpc>
              <a:spcBef>
                <a:spcPts val="0"/>
              </a:spcBef>
              <a:buNone/>
              <a:defRPr/>
            </a:pPr>
            <a:r>
              <a:rPr lang="en-US" sz="3200" dirty="0"/>
              <a:t>Unintended effects: </a:t>
            </a:r>
            <a:r>
              <a:rPr lang="en-US" sz="3200" dirty="0" smtClean="0"/>
              <a:t>promote </a:t>
            </a:r>
            <a:r>
              <a:rPr lang="en-US" sz="3200" b="1" dirty="0"/>
              <a:t>doctor-shopping</a:t>
            </a:r>
            <a:r>
              <a:rPr lang="en-US" sz="3200" dirty="0"/>
              <a:t> and system </a:t>
            </a:r>
            <a:r>
              <a:rPr lang="en-US" sz="3200" dirty="0" smtClean="0"/>
              <a:t>imbalance</a:t>
            </a:r>
            <a:endParaRPr lang="en-US" sz="3200" dirty="0"/>
          </a:p>
          <a:p>
            <a:pPr marL="0" indent="0" algn="ctr">
              <a:spcAft>
                <a:spcPts val="600"/>
              </a:spcAft>
              <a:buNone/>
            </a:pPr>
            <a:r>
              <a:rPr lang="en-US" sz="3200" dirty="0">
                <a:solidFill>
                  <a:srgbClr val="702A82"/>
                </a:solidFill>
              </a:rPr>
              <a:t>“What kind of frightens me is if you get it from practice to practice or doctor to doctor the thing is people say, “Well, I’m not going to go see that doctor anymore. I’m going to go try that one over here.” So doesn’t that put an overload on another area, and less of a load here”</a:t>
            </a:r>
            <a:endParaRPr lang="en-US" sz="2100" dirty="0"/>
          </a:p>
        </p:txBody>
      </p:sp>
      <p:pic>
        <p:nvPicPr>
          <p:cNvPr id="4" name="Picture 3">
            <a:extLst>
              <a:ext uri="{FF2B5EF4-FFF2-40B4-BE49-F238E27FC236}">
                <a16:creationId xmlns:a16="http://schemas.microsoft.com/office/drawing/2014/main" xmlns="" id="{11653831-AFAD-4886-A71B-51D71ED0D7B7}"/>
              </a:ext>
            </a:extLst>
          </p:cNvPr>
          <p:cNvPicPr>
            <a:picLocks noChangeAspect="1"/>
          </p:cNvPicPr>
          <p:nvPr/>
        </p:nvPicPr>
        <p:blipFill>
          <a:blip r:embed="rId3"/>
          <a:stretch>
            <a:fillRect/>
          </a:stretch>
        </p:blipFill>
        <p:spPr>
          <a:xfrm>
            <a:off x="8131976" y="-18288"/>
            <a:ext cx="1012024" cy="1207008"/>
          </a:xfrm>
          <a:prstGeom prst="rect">
            <a:avLst/>
          </a:prstGeom>
        </p:spPr>
      </p:pic>
    </p:spTree>
    <p:extLst>
      <p:ext uri="{BB962C8B-B14F-4D97-AF65-F5344CB8AC3E}">
        <p14:creationId xmlns:p14="http://schemas.microsoft.com/office/powerpoint/2010/main" val="1109149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a:t>
            </a:r>
            <a:r>
              <a:rPr lang="en-US" i="1" dirty="0"/>
              <a:t>How PC information is used in patient role</a:t>
            </a:r>
          </a:p>
        </p:txBody>
      </p:sp>
      <p:sp>
        <p:nvSpPr>
          <p:cNvPr id="3" name="Content Placeholder 2"/>
          <p:cNvSpPr>
            <a:spLocks noGrp="1"/>
          </p:cNvSpPr>
          <p:nvPr>
            <p:ph idx="1"/>
          </p:nvPr>
        </p:nvSpPr>
        <p:spPr/>
        <p:txBody>
          <a:bodyPr numCol="1">
            <a:normAutofit/>
          </a:bodyPr>
          <a:lstStyle/>
          <a:p>
            <a:pPr marL="0" indent="0">
              <a:spcAft>
                <a:spcPts val="600"/>
              </a:spcAft>
              <a:buNone/>
            </a:pPr>
            <a:r>
              <a:rPr lang="en-US" dirty="0" smtClean="0"/>
              <a:t>To better </a:t>
            </a:r>
            <a:r>
              <a:rPr lang="en-US" dirty="0"/>
              <a:t>engage patients in their care</a:t>
            </a:r>
          </a:p>
          <a:p>
            <a:r>
              <a:rPr lang="en-US" dirty="0"/>
              <a:t>Public knowledge on best practices</a:t>
            </a:r>
          </a:p>
          <a:p>
            <a:r>
              <a:rPr lang="en-US" dirty="0"/>
              <a:t>Capacity to advocate for better care</a:t>
            </a:r>
          </a:p>
        </p:txBody>
      </p:sp>
      <p:pic>
        <p:nvPicPr>
          <p:cNvPr id="4" name="Picture 3">
            <a:extLst>
              <a:ext uri="{FF2B5EF4-FFF2-40B4-BE49-F238E27FC236}">
                <a16:creationId xmlns:a16="http://schemas.microsoft.com/office/drawing/2014/main" xmlns="" id="{4981DFBB-A582-4B34-9DE2-60C4081BB134}"/>
              </a:ext>
            </a:extLst>
          </p:cNvPr>
          <p:cNvPicPr>
            <a:picLocks noChangeAspect="1"/>
          </p:cNvPicPr>
          <p:nvPr/>
        </p:nvPicPr>
        <p:blipFill>
          <a:blip r:embed="rId3"/>
          <a:stretch>
            <a:fillRect/>
          </a:stretch>
        </p:blipFill>
        <p:spPr>
          <a:xfrm>
            <a:off x="8246235" y="-54864"/>
            <a:ext cx="897765" cy="897765"/>
          </a:xfrm>
          <a:prstGeom prst="rect">
            <a:avLst/>
          </a:prstGeom>
        </p:spPr>
      </p:pic>
      <p:sp>
        <p:nvSpPr>
          <p:cNvPr id="8" name="TextBox 7">
            <a:extLst>
              <a:ext uri="{FF2B5EF4-FFF2-40B4-BE49-F238E27FC236}">
                <a16:creationId xmlns:a16="http://schemas.microsoft.com/office/drawing/2014/main" xmlns="" id="{5418DC8A-F556-42E2-984A-12FA4D98454E}"/>
              </a:ext>
            </a:extLst>
          </p:cNvPr>
          <p:cNvSpPr txBox="1"/>
          <p:nvPr/>
        </p:nvSpPr>
        <p:spPr>
          <a:xfrm>
            <a:off x="402336" y="3573896"/>
            <a:ext cx="8394192" cy="328410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25000"/>
              </a:lnSpc>
            </a:pPr>
            <a:r>
              <a:rPr lang="en-US" sz="2800" dirty="0">
                <a:solidFill>
                  <a:srgbClr val="702A82"/>
                </a:solidFill>
              </a:rPr>
              <a:t>“…if I saw that they had low screening rates, if it was publicly provided information, then I could be, like, “Oh, I didn’t know I was supposed to have that screening. Now I know that I should ask.” But if that information’s not provided, then I don’t know that that’s something I’m supposed to be screened for.”</a:t>
            </a:r>
          </a:p>
        </p:txBody>
      </p:sp>
    </p:spTree>
    <p:extLst>
      <p:ext uri="{BB962C8B-B14F-4D97-AF65-F5344CB8AC3E}">
        <p14:creationId xmlns:p14="http://schemas.microsoft.com/office/powerpoint/2010/main" val="3495944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a:t>
            </a:r>
            <a:r>
              <a:rPr lang="en-US" i="1" dirty="0"/>
              <a:t>How PC information is used in patient role</a:t>
            </a:r>
          </a:p>
        </p:txBody>
      </p:sp>
      <p:sp>
        <p:nvSpPr>
          <p:cNvPr id="3" name="Content Placeholder 2"/>
          <p:cNvSpPr>
            <a:spLocks noGrp="1"/>
          </p:cNvSpPr>
          <p:nvPr>
            <p:ph idx="1"/>
          </p:nvPr>
        </p:nvSpPr>
        <p:spPr>
          <a:xfrm>
            <a:off x="384048" y="1453662"/>
            <a:ext cx="8412480" cy="4912632"/>
          </a:xfrm>
        </p:spPr>
        <p:txBody>
          <a:bodyPr numCol="1">
            <a:normAutofit lnSpcReduction="10000"/>
          </a:bodyPr>
          <a:lstStyle/>
          <a:p>
            <a:pPr marL="0" indent="0">
              <a:spcAft>
                <a:spcPts val="600"/>
              </a:spcAft>
              <a:buNone/>
            </a:pPr>
            <a:r>
              <a:rPr lang="en-US" sz="3500" dirty="0" smtClean="0"/>
              <a:t>To enable </a:t>
            </a:r>
            <a:r>
              <a:rPr lang="en-US" sz="3500" b="1" dirty="0" smtClean="0"/>
              <a:t>trust </a:t>
            </a:r>
            <a:r>
              <a:rPr lang="en-US" sz="3500" dirty="0"/>
              <a:t>in </a:t>
            </a:r>
            <a:r>
              <a:rPr lang="en-US" sz="3500" dirty="0" smtClean="0"/>
              <a:t>the </a:t>
            </a:r>
            <a:r>
              <a:rPr lang="en-US" sz="3500" dirty="0"/>
              <a:t>provider</a:t>
            </a:r>
          </a:p>
          <a:p>
            <a:pPr marL="0" indent="0" algn="ctr">
              <a:spcAft>
                <a:spcPts val="600"/>
              </a:spcAft>
              <a:buNone/>
            </a:pPr>
            <a:r>
              <a:rPr lang="en-US" sz="3200" dirty="0">
                <a:solidFill>
                  <a:srgbClr val="702A82"/>
                </a:solidFill>
              </a:rPr>
              <a:t>“Being a patient, I don’t know how good the physician is up-to-date </a:t>
            </a:r>
            <a:r>
              <a:rPr lang="mr-IN" sz="3200" dirty="0" smtClean="0">
                <a:solidFill>
                  <a:srgbClr val="702A82"/>
                </a:solidFill>
              </a:rPr>
              <a:t>…</a:t>
            </a:r>
            <a:r>
              <a:rPr lang="en-US" sz="3200" dirty="0" smtClean="0">
                <a:solidFill>
                  <a:srgbClr val="702A82"/>
                </a:solidFill>
              </a:rPr>
              <a:t>Does </a:t>
            </a:r>
            <a:r>
              <a:rPr lang="en-US" sz="3200" dirty="0">
                <a:solidFill>
                  <a:srgbClr val="702A82"/>
                </a:solidFill>
              </a:rPr>
              <a:t>he follow with new procedures and everything else? …I want to make sure I get access to a physician that’s right up there, …I would appreciate knowing about it, if it can be measured and it would push the ones that are just sitting there just doing their jobs and not opening their minds to new stuff—…I think it gives me more assurance that I’m seeing the proper person or doctor .” </a:t>
            </a:r>
            <a:r>
              <a:rPr lang="en-US" sz="3200" dirty="0"/>
              <a:t> </a:t>
            </a:r>
          </a:p>
        </p:txBody>
      </p:sp>
      <p:pic>
        <p:nvPicPr>
          <p:cNvPr id="4" name="Picture 3">
            <a:extLst>
              <a:ext uri="{FF2B5EF4-FFF2-40B4-BE49-F238E27FC236}">
                <a16:creationId xmlns:a16="http://schemas.microsoft.com/office/drawing/2014/main" xmlns="" id="{4981DFBB-A582-4B34-9DE2-60C4081BB134}"/>
              </a:ext>
            </a:extLst>
          </p:cNvPr>
          <p:cNvPicPr>
            <a:picLocks noChangeAspect="1"/>
          </p:cNvPicPr>
          <p:nvPr/>
        </p:nvPicPr>
        <p:blipFill>
          <a:blip r:embed="rId3"/>
          <a:stretch>
            <a:fillRect/>
          </a:stretch>
        </p:blipFill>
        <p:spPr>
          <a:xfrm>
            <a:off x="8246235" y="-54864"/>
            <a:ext cx="897765" cy="897765"/>
          </a:xfrm>
          <a:prstGeom prst="rect">
            <a:avLst/>
          </a:prstGeom>
        </p:spPr>
      </p:pic>
    </p:spTree>
    <p:extLst>
      <p:ext uri="{BB962C8B-B14F-4D97-AF65-F5344CB8AC3E}">
        <p14:creationId xmlns:p14="http://schemas.microsoft.com/office/powerpoint/2010/main" val="1729219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Discussion </a:t>
            </a:r>
          </a:p>
        </p:txBody>
      </p:sp>
      <p:sp>
        <p:nvSpPr>
          <p:cNvPr id="3" name="Content Placeholder 2"/>
          <p:cNvSpPr>
            <a:spLocks noGrp="1"/>
          </p:cNvSpPr>
          <p:nvPr>
            <p:ph idx="1"/>
          </p:nvPr>
        </p:nvSpPr>
        <p:spPr>
          <a:xfrm>
            <a:off x="1885457" y="1524000"/>
            <a:ext cx="6646792" cy="4594933"/>
          </a:xfrm>
        </p:spPr>
        <p:txBody>
          <a:bodyPr anchor="t">
            <a:normAutofit/>
          </a:bodyPr>
          <a:lstStyle/>
          <a:p>
            <a:pPr marL="0" indent="0">
              <a:lnSpc>
                <a:spcPct val="100000"/>
              </a:lnSpc>
              <a:spcAft>
                <a:spcPts val="600"/>
              </a:spcAft>
              <a:buNone/>
            </a:pPr>
            <a:r>
              <a:rPr lang="en-US" sz="2400" dirty="0"/>
              <a:t>Public reporting was consistently viewed as empowering, especially in the citizen</a:t>
            </a:r>
            <a:r>
              <a:rPr lang="en-US" sz="2400" i="1" dirty="0"/>
              <a:t> </a:t>
            </a:r>
            <a:r>
              <a:rPr lang="en-US" sz="2400" dirty="0"/>
              <a:t>role.</a:t>
            </a:r>
          </a:p>
          <a:p>
            <a:pPr marL="0" indent="0">
              <a:lnSpc>
                <a:spcPct val="100000"/>
              </a:lnSpc>
              <a:spcAft>
                <a:spcPts val="600"/>
              </a:spcAft>
              <a:buNone/>
            </a:pPr>
            <a:endParaRPr lang="en-US" sz="2400" dirty="0"/>
          </a:p>
          <a:p>
            <a:pPr marL="0" indent="0">
              <a:lnSpc>
                <a:spcPct val="100000"/>
              </a:lnSpc>
              <a:spcAft>
                <a:spcPts val="600"/>
              </a:spcAft>
              <a:buNone/>
            </a:pPr>
            <a:r>
              <a:rPr lang="en-US" sz="2400" dirty="0"/>
              <a:t>Limited choice impacted perceived capacity to act on information as a consumer.</a:t>
            </a:r>
          </a:p>
          <a:p>
            <a:pPr marL="0" indent="0">
              <a:lnSpc>
                <a:spcPct val="100000"/>
              </a:lnSpc>
              <a:spcAft>
                <a:spcPts val="600"/>
              </a:spcAft>
              <a:buNone/>
            </a:pPr>
            <a:endParaRPr lang="en-US" sz="2400" dirty="0"/>
          </a:p>
          <a:p>
            <a:pPr marL="0" indent="0">
              <a:lnSpc>
                <a:spcPct val="100000"/>
              </a:lnSpc>
              <a:spcAft>
                <a:spcPts val="600"/>
              </a:spcAft>
              <a:buNone/>
            </a:pPr>
            <a:r>
              <a:rPr lang="en-US" sz="2400" dirty="0"/>
              <a:t>Performance information can strengthen </a:t>
            </a:r>
            <a:r>
              <a:rPr lang="en-US" sz="2400" dirty="0" smtClean="0"/>
              <a:t>patients’ engagement in their care and </a:t>
            </a:r>
            <a:r>
              <a:rPr lang="en-US" sz="2400" dirty="0"/>
              <a:t>trust in provider and system.</a:t>
            </a:r>
            <a:endParaRPr lang="en-CA" sz="2400" dirty="0"/>
          </a:p>
        </p:txBody>
      </p:sp>
      <p:pic>
        <p:nvPicPr>
          <p:cNvPr id="7" name="Picture 6">
            <a:extLst>
              <a:ext uri="{FF2B5EF4-FFF2-40B4-BE49-F238E27FC236}">
                <a16:creationId xmlns:a16="http://schemas.microsoft.com/office/drawing/2014/main" xmlns="" id="{74C168A3-B414-40E1-96BE-85A5BFD00F8D}"/>
              </a:ext>
            </a:extLst>
          </p:cNvPr>
          <p:cNvPicPr>
            <a:picLocks noChangeAspect="1"/>
          </p:cNvPicPr>
          <p:nvPr/>
        </p:nvPicPr>
        <p:blipFill>
          <a:blip r:embed="rId3"/>
          <a:stretch>
            <a:fillRect/>
          </a:stretch>
        </p:blipFill>
        <p:spPr>
          <a:xfrm>
            <a:off x="363821" y="3062988"/>
            <a:ext cx="1012024" cy="1012024"/>
          </a:xfrm>
          <a:prstGeom prst="rect">
            <a:avLst/>
          </a:prstGeom>
        </p:spPr>
      </p:pic>
      <p:pic>
        <p:nvPicPr>
          <p:cNvPr id="8" name="Picture 7">
            <a:extLst>
              <a:ext uri="{FF2B5EF4-FFF2-40B4-BE49-F238E27FC236}">
                <a16:creationId xmlns:a16="http://schemas.microsoft.com/office/drawing/2014/main" xmlns="" id="{3123DC9F-AA8E-4F36-BD43-9E4FC5D43F78}"/>
              </a:ext>
            </a:extLst>
          </p:cNvPr>
          <p:cNvPicPr>
            <a:picLocks noChangeAspect="1"/>
          </p:cNvPicPr>
          <p:nvPr/>
        </p:nvPicPr>
        <p:blipFill>
          <a:blip r:embed="rId4"/>
          <a:stretch>
            <a:fillRect/>
          </a:stretch>
        </p:blipFill>
        <p:spPr>
          <a:xfrm>
            <a:off x="420950" y="4678414"/>
            <a:ext cx="897765" cy="897765"/>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4048" y="1559536"/>
            <a:ext cx="934667" cy="900050"/>
          </a:xfrm>
          <a:prstGeom prst="rect">
            <a:avLst/>
          </a:prstGeom>
        </p:spPr>
      </p:pic>
    </p:spTree>
    <p:extLst>
      <p:ext uri="{BB962C8B-B14F-4D97-AF65-F5344CB8AC3E}">
        <p14:creationId xmlns:p14="http://schemas.microsoft.com/office/powerpoint/2010/main" val="3998728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en-US" dirty="0">
              <a:solidFill>
                <a:srgbClr val="FF0000"/>
              </a:solidFill>
            </a:endParaRPr>
          </a:p>
        </p:txBody>
      </p:sp>
      <p:sp>
        <p:nvSpPr>
          <p:cNvPr id="3" name="Content Placeholder 2"/>
          <p:cNvSpPr>
            <a:spLocks noGrp="1"/>
          </p:cNvSpPr>
          <p:nvPr>
            <p:ph idx="1"/>
          </p:nvPr>
        </p:nvSpPr>
        <p:spPr/>
        <p:txBody>
          <a:bodyPr/>
          <a:lstStyle/>
          <a:p>
            <a:pPr>
              <a:spcAft>
                <a:spcPts val="1200"/>
              </a:spcAft>
            </a:pPr>
            <a:endParaRPr lang="en-US" b="1" dirty="0"/>
          </a:p>
          <a:p>
            <a:pPr marL="0" indent="0">
              <a:spcAft>
                <a:spcPts val="1200"/>
              </a:spcAft>
              <a:buNone/>
            </a:pPr>
            <a:r>
              <a:rPr lang="en-US" dirty="0" smtClean="0"/>
              <a:t>Tailor </a:t>
            </a:r>
            <a:r>
              <a:rPr lang="en-US" dirty="0"/>
              <a:t>our reporting to enable different roles which drive purpose of public reporting</a:t>
            </a:r>
          </a:p>
          <a:p>
            <a:pPr>
              <a:spcAft>
                <a:spcPts val="1200"/>
              </a:spcAft>
            </a:pPr>
            <a:endParaRPr lang="en-US" dirty="0"/>
          </a:p>
          <a:p>
            <a:pPr marL="0" indent="0">
              <a:spcAft>
                <a:spcPts val="1200"/>
              </a:spcAft>
              <a:buNone/>
            </a:pPr>
            <a:r>
              <a:rPr lang="en-US" dirty="0"/>
              <a:t>Address barriers to uses of public performance information</a:t>
            </a:r>
          </a:p>
        </p:txBody>
      </p:sp>
    </p:spTree>
    <p:extLst>
      <p:ext uri="{BB962C8B-B14F-4D97-AF65-F5344CB8AC3E}">
        <p14:creationId xmlns:p14="http://schemas.microsoft.com/office/powerpoint/2010/main" val="3891688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1680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Challenge</a:t>
            </a:r>
          </a:p>
        </p:txBody>
      </p:sp>
      <p:sp>
        <p:nvSpPr>
          <p:cNvPr id="3" name="Content Placeholder 2"/>
          <p:cNvSpPr>
            <a:spLocks noGrp="1"/>
          </p:cNvSpPr>
          <p:nvPr>
            <p:ph idx="1"/>
          </p:nvPr>
        </p:nvSpPr>
        <p:spPr/>
        <p:txBody>
          <a:bodyPr>
            <a:normAutofit/>
          </a:bodyPr>
          <a:lstStyle/>
          <a:p>
            <a:pPr marL="0" indent="0">
              <a:buNone/>
            </a:pPr>
            <a:endParaRPr lang="en-US" sz="3600" b="1" dirty="0">
              <a:solidFill>
                <a:schemeClr val="tx1"/>
              </a:solidFill>
            </a:endParaRPr>
          </a:p>
          <a:p>
            <a:pPr marL="0" indent="0" algn="ctr">
              <a:buNone/>
            </a:pPr>
            <a:endParaRPr lang="en-US" sz="3600" dirty="0">
              <a:solidFill>
                <a:schemeClr val="tx1"/>
              </a:solidFill>
            </a:endParaRPr>
          </a:p>
          <a:p>
            <a:pPr marL="0" indent="0" algn="ctr">
              <a:buNone/>
            </a:pPr>
            <a:r>
              <a:rPr lang="en-US" sz="4000" dirty="0">
                <a:solidFill>
                  <a:schemeClr val="tx1"/>
                </a:solidFill>
              </a:rPr>
              <a:t>We don’t know how the public uses primary </a:t>
            </a:r>
            <a:r>
              <a:rPr lang="en-US" sz="4000" dirty="0" smtClean="0">
                <a:solidFill>
                  <a:schemeClr val="tx1"/>
                </a:solidFill>
              </a:rPr>
              <a:t>healthcare </a:t>
            </a:r>
            <a:r>
              <a:rPr lang="en-US" sz="4000" dirty="0">
                <a:solidFill>
                  <a:schemeClr val="tx1"/>
                </a:solidFill>
              </a:rPr>
              <a:t>performance information in Canada.</a:t>
            </a:r>
            <a:endParaRPr lang="en-US" sz="4000" dirty="0"/>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fld id="{E4BBC8FE-2FFC-0249-AA27-A6C9B6DCAD12}" type="slidenum">
              <a:rPr lang="en-US" smtClean="0"/>
              <a:t>2</a:t>
            </a:fld>
            <a:endParaRPr lang="en-US"/>
          </a:p>
        </p:txBody>
      </p:sp>
    </p:spTree>
    <p:extLst>
      <p:ext uri="{BB962C8B-B14F-4D97-AF65-F5344CB8AC3E}">
        <p14:creationId xmlns:p14="http://schemas.microsoft.com/office/powerpoint/2010/main" val="20859289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300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Objective</a:t>
            </a:r>
            <a:endParaRPr lang="en-US" dirty="0"/>
          </a:p>
        </p:txBody>
      </p:sp>
      <p:sp>
        <p:nvSpPr>
          <p:cNvPr id="5" name="Content Placeholder 4"/>
          <p:cNvSpPr>
            <a:spLocks noGrp="1"/>
          </p:cNvSpPr>
          <p:nvPr>
            <p:ph idx="1"/>
          </p:nvPr>
        </p:nvSpPr>
        <p:spPr/>
        <p:txBody>
          <a:bodyPr>
            <a:normAutofit/>
          </a:bodyPr>
          <a:lstStyle/>
          <a:p>
            <a:pPr marL="0" indent="0" algn="ctr">
              <a:buNone/>
            </a:pPr>
            <a:endParaRPr lang="en-US" sz="4000" b="1" dirty="0"/>
          </a:p>
          <a:p>
            <a:pPr marL="0" indent="0" algn="ctr">
              <a:buNone/>
            </a:pPr>
            <a:r>
              <a:rPr lang="en-US" sz="4000" dirty="0"/>
              <a:t>Learn how the public uses and values primary healthcare performance data, to inform effective public reporting systems. </a:t>
            </a:r>
            <a:endParaRPr lang="en-US" sz="4000" dirty="0">
              <a:solidFill>
                <a:schemeClr val="tx1"/>
              </a:solidFill>
            </a:endParaRPr>
          </a:p>
        </p:txBody>
      </p:sp>
    </p:spTree>
    <p:extLst>
      <p:ext uri="{BB962C8B-B14F-4D97-AF65-F5344CB8AC3E}">
        <p14:creationId xmlns:p14="http://schemas.microsoft.com/office/powerpoint/2010/main" val="301498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smtClean="0"/>
              <a:t>3 </a:t>
            </a:r>
            <a:r>
              <a:rPr lang="en-US" sz="3200" b="1" dirty="0"/>
              <a:t>roles in health </a:t>
            </a:r>
            <a:r>
              <a:rPr lang="en-US" sz="3200" b="1" dirty="0" smtClean="0"/>
              <a:t>system public engagement</a:t>
            </a:r>
            <a:endParaRPr lang="en-US" dirty="0"/>
          </a:p>
        </p:txBody>
      </p:sp>
      <p:pic>
        <p:nvPicPr>
          <p:cNvPr id="9" name="Graphic 8" descr="Handshake">
            <a:extLst>
              <a:ext uri="{FF2B5EF4-FFF2-40B4-BE49-F238E27FC236}">
                <a16:creationId xmlns:a16="http://schemas.microsoft.com/office/drawing/2014/main" xmlns="" id="{84B800FB-F616-4C5F-AAD6-8265E8A970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032024" y="2860442"/>
            <a:ext cx="1009605" cy="1009605"/>
          </a:xfrm>
          <a:prstGeom prst="rect">
            <a:avLst/>
          </a:prstGeom>
        </p:spPr>
      </p:pic>
      <p:sp>
        <p:nvSpPr>
          <p:cNvPr id="12" name="TextBox 11">
            <a:extLst>
              <a:ext uri="{FF2B5EF4-FFF2-40B4-BE49-F238E27FC236}">
                <a16:creationId xmlns:a16="http://schemas.microsoft.com/office/drawing/2014/main" xmlns="" id="{E7950C91-23B9-4811-825D-1F90260B213A}"/>
              </a:ext>
            </a:extLst>
          </p:cNvPr>
          <p:cNvSpPr txBox="1"/>
          <p:nvPr/>
        </p:nvSpPr>
        <p:spPr>
          <a:xfrm>
            <a:off x="-198407" y="1987295"/>
            <a:ext cx="8796528" cy="461665"/>
          </a:xfrm>
          <a:prstGeom prst="rect">
            <a:avLst/>
          </a:prstGeom>
          <a:noFill/>
        </p:spPr>
        <p:txBody>
          <a:bodyPr wrap="square" rtlCol="0">
            <a:spAutoFit/>
          </a:bodyPr>
          <a:lstStyle/>
          <a:p>
            <a:r>
              <a:rPr lang="en-US" sz="2400" dirty="0"/>
              <a:t>	 Citizen / resident             Consumer	                   Patient</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5960" y="2986078"/>
            <a:ext cx="800375" cy="770732"/>
          </a:xfrm>
          <a:prstGeom prst="rect">
            <a:avLst/>
          </a:prstGeom>
        </p:spPr>
      </p:pic>
      <p:pic>
        <p:nvPicPr>
          <p:cNvPr id="6" name="Graphic 5" descr="Medical">
            <a:extLst>
              <a:ext uri="{FF2B5EF4-FFF2-40B4-BE49-F238E27FC236}">
                <a16:creationId xmlns:a16="http://schemas.microsoft.com/office/drawing/2014/main" xmlns="" id="{E387E30C-04BD-4778-85CB-72B07560433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676846" y="2908045"/>
            <a:ext cx="914400" cy="914400"/>
          </a:xfrm>
          <a:prstGeom prst="rect">
            <a:avLst/>
          </a:prstGeom>
        </p:spPr>
      </p:pic>
    </p:spTree>
    <p:extLst>
      <p:ext uri="{BB962C8B-B14F-4D97-AF65-F5344CB8AC3E}">
        <p14:creationId xmlns:p14="http://schemas.microsoft.com/office/powerpoint/2010/main" val="105294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44" y="415072"/>
            <a:ext cx="8412480" cy="822960"/>
          </a:xfrm>
        </p:spPr>
        <p:txBody>
          <a:bodyPr/>
          <a:lstStyle/>
          <a:p>
            <a:r>
              <a:rPr lang="en-US" b="1" dirty="0"/>
              <a:t>Methods</a:t>
            </a:r>
          </a:p>
        </p:txBody>
      </p:sp>
      <p:sp>
        <p:nvSpPr>
          <p:cNvPr id="3" name="Content Placeholder 2"/>
          <p:cNvSpPr>
            <a:spLocks noGrp="1"/>
          </p:cNvSpPr>
          <p:nvPr>
            <p:ph idx="1"/>
          </p:nvPr>
        </p:nvSpPr>
        <p:spPr>
          <a:xfrm>
            <a:off x="256033" y="1253177"/>
            <a:ext cx="4614613" cy="2356237"/>
          </a:xfrm>
        </p:spPr>
        <p:txBody>
          <a:bodyPr>
            <a:normAutofit fontScale="92500" lnSpcReduction="20000"/>
          </a:bodyPr>
          <a:lstStyle/>
          <a:p>
            <a:pPr marL="0" indent="0">
              <a:spcAft>
                <a:spcPts val="600"/>
              </a:spcAft>
              <a:buNone/>
            </a:pPr>
            <a:r>
              <a:rPr lang="en-US" sz="3000" b="1" dirty="0" smtClean="0"/>
              <a:t>Design: Deliberative </a:t>
            </a:r>
            <a:r>
              <a:rPr lang="en-US" sz="3000" b="1" dirty="0"/>
              <a:t>dialogues</a:t>
            </a:r>
            <a:r>
              <a:rPr lang="en-US" sz="3000" dirty="0"/>
              <a:t> (DD) Public participation method for complex issues </a:t>
            </a:r>
          </a:p>
          <a:p>
            <a:pPr marL="0" indent="0">
              <a:spcAft>
                <a:spcPts val="600"/>
              </a:spcAft>
              <a:buNone/>
            </a:pPr>
            <a:r>
              <a:rPr lang="en-US" sz="3000" b="1" dirty="0" smtClean="0"/>
              <a:t>2 </a:t>
            </a:r>
            <a:r>
              <a:rPr lang="en-US" sz="3000" b="1" dirty="0"/>
              <a:t>full-day DD sessions </a:t>
            </a:r>
            <a:r>
              <a:rPr lang="en-US" sz="3000" dirty="0"/>
              <a:t>per study region (6 in total; n=56 participants)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xmlns="" id="{C48B4C0E-2857-4405-B3DD-0EFB1216F1B5}"/>
              </a:ext>
            </a:extLst>
          </p:cNvPr>
          <p:cNvPicPr>
            <a:picLocks noChangeAspect="1"/>
          </p:cNvPicPr>
          <p:nvPr/>
        </p:nvPicPr>
        <p:blipFill>
          <a:blip r:embed="rId3"/>
          <a:stretch>
            <a:fillRect/>
          </a:stretch>
        </p:blipFill>
        <p:spPr>
          <a:xfrm>
            <a:off x="4920093" y="1238033"/>
            <a:ext cx="3958731" cy="2341930"/>
          </a:xfrm>
          <a:prstGeom prst="rect">
            <a:avLst/>
          </a:prstGeom>
        </p:spPr>
      </p:pic>
      <p:sp>
        <p:nvSpPr>
          <p:cNvPr id="5" name="TextBox 4">
            <a:extLst>
              <a:ext uri="{FF2B5EF4-FFF2-40B4-BE49-F238E27FC236}">
                <a16:creationId xmlns:a16="http://schemas.microsoft.com/office/drawing/2014/main" xmlns="" id="{97F5D712-9B01-4F8D-A22E-2BFC19AA2DC5}"/>
              </a:ext>
            </a:extLst>
          </p:cNvPr>
          <p:cNvSpPr txBox="1"/>
          <p:nvPr/>
        </p:nvSpPr>
        <p:spPr>
          <a:xfrm>
            <a:off x="256033" y="3595108"/>
            <a:ext cx="8887967" cy="3313728"/>
          </a:xfrm>
          <a:prstGeom prst="rect">
            <a:avLst/>
          </a:prstGeom>
          <a:noFill/>
        </p:spPr>
        <p:txBody>
          <a:bodyPr wrap="square" rtlCol="0">
            <a:spAutoFit/>
          </a:bodyPr>
          <a:lstStyle/>
          <a:p>
            <a:pPr>
              <a:spcBef>
                <a:spcPts val="1000"/>
              </a:spcBef>
              <a:spcAft>
                <a:spcPts val="600"/>
              </a:spcAft>
            </a:pPr>
            <a:r>
              <a:rPr lang="en-US" sz="2800" b="1" dirty="0">
                <a:latin typeface="+mj-lt"/>
              </a:rPr>
              <a:t>Recruitment</a:t>
            </a:r>
            <a:r>
              <a:rPr lang="en-US" sz="2800" dirty="0">
                <a:latin typeface="+mj-lt"/>
              </a:rPr>
              <a:t>: Subsample of practice-based survey participants; volunteer / employment opportunity online platforms</a:t>
            </a:r>
          </a:p>
          <a:p>
            <a:pPr>
              <a:spcBef>
                <a:spcPts val="1000"/>
              </a:spcBef>
            </a:pPr>
            <a:r>
              <a:rPr lang="en-US" sz="2800" b="1" dirty="0" smtClean="0">
                <a:latin typeface="+mj-lt"/>
              </a:rPr>
              <a:t>Data Collection and Analysis</a:t>
            </a:r>
            <a:r>
              <a:rPr lang="en-US" sz="2800" b="1" dirty="0">
                <a:latin typeface="+mj-lt"/>
              </a:rPr>
              <a:t>: </a:t>
            </a:r>
            <a:r>
              <a:rPr lang="en-US" sz="2800" dirty="0" smtClean="0">
                <a:latin typeface="+mj-lt"/>
              </a:rPr>
              <a:t>Qualitative group discussion.  Transcripts </a:t>
            </a:r>
            <a:r>
              <a:rPr lang="en-US" sz="2800" dirty="0">
                <a:latin typeface="+mj-lt"/>
              </a:rPr>
              <a:t>coded (by 2 team members) using inductively created coding template; Identified emerging themes and iteratively interpreted findings </a:t>
            </a:r>
          </a:p>
        </p:txBody>
      </p:sp>
    </p:spTree>
    <p:extLst>
      <p:ext uri="{BB962C8B-B14F-4D97-AF65-F5344CB8AC3E}">
        <p14:creationId xmlns:p14="http://schemas.microsoft.com/office/powerpoint/2010/main" val="2186485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Dialogue topics</a:t>
            </a:r>
          </a:p>
        </p:txBody>
      </p:sp>
      <p:sp>
        <p:nvSpPr>
          <p:cNvPr id="3" name="Content Placeholder 2"/>
          <p:cNvSpPr>
            <a:spLocks noGrp="1"/>
          </p:cNvSpPr>
          <p:nvPr>
            <p:ph idx="1"/>
          </p:nvPr>
        </p:nvSpPr>
        <p:spPr>
          <a:xfrm>
            <a:off x="548640" y="1478422"/>
            <a:ext cx="8229600" cy="4739498"/>
          </a:xfrm>
        </p:spPr>
        <p:txBody>
          <a:bodyPr>
            <a:normAutofit fontScale="92500"/>
          </a:bodyPr>
          <a:lstStyle/>
          <a:p>
            <a:pPr marL="0" indent="0">
              <a:buNone/>
            </a:pPr>
            <a:r>
              <a:rPr lang="en-US" b="1" dirty="0"/>
              <a:t>What to report</a:t>
            </a:r>
          </a:p>
          <a:p>
            <a:r>
              <a:rPr lang="en-US" dirty="0"/>
              <a:t>Priorities for public reporting on common performance domains and their related indicators</a:t>
            </a:r>
          </a:p>
          <a:p>
            <a:endParaRPr lang="en-US" dirty="0"/>
          </a:p>
          <a:p>
            <a:pPr marL="0" indent="0">
              <a:buNone/>
            </a:pPr>
            <a:r>
              <a:rPr lang="en-US" b="1" dirty="0"/>
              <a:t>How information is used </a:t>
            </a:r>
          </a:p>
          <a:p>
            <a:r>
              <a:rPr lang="en-US" dirty="0"/>
              <a:t>Explored views on how PM information could be used </a:t>
            </a:r>
          </a:p>
          <a:p>
            <a:r>
              <a:rPr lang="en-US" dirty="0"/>
              <a:t>Considered different roles as citizens, consumers, patients</a:t>
            </a:r>
          </a:p>
          <a:p>
            <a:endParaRPr lang="en-US" dirty="0"/>
          </a:p>
          <a:p>
            <a:pPr marL="0" indent="0">
              <a:buNone/>
            </a:pPr>
            <a:r>
              <a:rPr lang="en-US" b="1" dirty="0"/>
              <a:t>How to report: </a:t>
            </a:r>
          </a:p>
          <a:p>
            <a:r>
              <a:rPr lang="en-US" dirty="0"/>
              <a:t>Perspectives on various PC performance reporting formats</a:t>
            </a:r>
          </a:p>
        </p:txBody>
      </p:sp>
    </p:spTree>
    <p:extLst>
      <p:ext uri="{BB962C8B-B14F-4D97-AF65-F5344CB8AC3E}">
        <p14:creationId xmlns:p14="http://schemas.microsoft.com/office/powerpoint/2010/main" val="538163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a:t>
            </a:r>
            <a:r>
              <a:rPr lang="en-US" i="1" dirty="0"/>
              <a:t>PC information fuels citizen role </a:t>
            </a:r>
          </a:p>
        </p:txBody>
      </p:sp>
      <p:sp>
        <p:nvSpPr>
          <p:cNvPr id="3" name="Content Placeholder 2"/>
          <p:cNvSpPr>
            <a:spLocks noGrp="1"/>
          </p:cNvSpPr>
          <p:nvPr>
            <p:ph idx="1"/>
          </p:nvPr>
        </p:nvSpPr>
        <p:spPr>
          <a:xfrm>
            <a:off x="548640" y="1645920"/>
            <a:ext cx="7793103" cy="4539220"/>
          </a:xfrm>
        </p:spPr>
        <p:txBody>
          <a:bodyPr numCol="1">
            <a:normAutofit/>
          </a:bodyPr>
          <a:lstStyle/>
          <a:p>
            <a:pPr marL="0" indent="0" algn="ctr">
              <a:buNone/>
            </a:pPr>
            <a:endParaRPr lang="en-US" sz="3600" dirty="0"/>
          </a:p>
          <a:p>
            <a:pPr marL="0" indent="0" algn="ctr">
              <a:buNone/>
            </a:pPr>
            <a:r>
              <a:rPr lang="en-US" sz="3600" dirty="0"/>
              <a:t>Most common role:</a:t>
            </a:r>
          </a:p>
          <a:p>
            <a:pPr marL="0" indent="0" algn="ctr">
              <a:buNone/>
            </a:pPr>
            <a:r>
              <a:rPr lang="en-US" sz="3600" b="1" dirty="0"/>
              <a:t>advocacy </a:t>
            </a:r>
            <a:r>
              <a:rPr lang="en-US" sz="3600" dirty="0"/>
              <a:t>for better primary care in their community</a:t>
            </a:r>
          </a:p>
          <a:p>
            <a:pPr marL="0" indent="0">
              <a:buNone/>
            </a:pPr>
            <a:endParaRPr lang="en-US" sz="36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1616" y="214226"/>
            <a:ext cx="884466" cy="851708"/>
          </a:xfrm>
          <a:prstGeom prst="rect">
            <a:avLst/>
          </a:prstGeom>
        </p:spPr>
      </p:pic>
    </p:spTree>
    <p:extLst>
      <p:ext uri="{BB962C8B-B14F-4D97-AF65-F5344CB8AC3E}">
        <p14:creationId xmlns:p14="http://schemas.microsoft.com/office/powerpoint/2010/main" val="1232958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a:t>
            </a:r>
            <a:r>
              <a:rPr lang="en-US" i="1" dirty="0"/>
              <a:t>PC information fuels citizen role </a:t>
            </a:r>
            <a:endParaRPr lang="en-US" dirty="0"/>
          </a:p>
        </p:txBody>
      </p:sp>
      <p:sp>
        <p:nvSpPr>
          <p:cNvPr id="5" name="Content Placeholder 4"/>
          <p:cNvSpPr>
            <a:spLocks noGrp="1"/>
          </p:cNvSpPr>
          <p:nvPr>
            <p:ph idx="1"/>
          </p:nvPr>
        </p:nvSpPr>
        <p:spPr/>
        <p:txBody>
          <a:bodyPr numCol="1">
            <a:normAutofit/>
          </a:bodyPr>
          <a:lstStyle/>
          <a:p>
            <a:pPr marL="0" indent="0">
              <a:lnSpc>
                <a:spcPct val="125000"/>
              </a:lnSpc>
              <a:buNone/>
            </a:pPr>
            <a:r>
              <a:rPr lang="en-US" dirty="0">
                <a:solidFill>
                  <a:srgbClr val="702A82"/>
                </a:solidFill>
              </a:rPr>
              <a:t>“And if you’ve got some districts performing better than other districts and the public knows that, that’s where the pressure comes from to change, and that’s the only way you’ll get change in the healthcare system is by public pressure, pressuring the government and then it works its way down. And that’s the only way to do it.”</a:t>
            </a:r>
          </a:p>
        </p:txBody>
      </p:sp>
      <p:pic>
        <p:nvPicPr>
          <p:cNvPr id="6" name="Picture 5">
            <a:extLst>
              <a:ext uri="{FF2B5EF4-FFF2-40B4-BE49-F238E27FC236}">
                <a16:creationId xmlns:a16="http://schemas.microsoft.com/office/drawing/2014/main" xmlns="" id="{57E21F38-8360-4E48-9457-43027FAAB7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6482" y="251100"/>
            <a:ext cx="884466" cy="851708"/>
          </a:xfrm>
          <a:prstGeom prst="rect">
            <a:avLst/>
          </a:prstGeom>
        </p:spPr>
      </p:pic>
    </p:spTree>
    <p:extLst>
      <p:ext uri="{BB962C8B-B14F-4D97-AF65-F5344CB8AC3E}">
        <p14:creationId xmlns:p14="http://schemas.microsoft.com/office/powerpoint/2010/main" val="1947200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a:t>
            </a:r>
            <a:r>
              <a:rPr lang="en-US" i="1" dirty="0"/>
              <a:t>PC information fuels citizen role </a:t>
            </a:r>
          </a:p>
        </p:txBody>
      </p:sp>
      <p:sp>
        <p:nvSpPr>
          <p:cNvPr id="3" name="Content Placeholder 2"/>
          <p:cNvSpPr>
            <a:spLocks noGrp="1"/>
          </p:cNvSpPr>
          <p:nvPr>
            <p:ph idx="1"/>
          </p:nvPr>
        </p:nvSpPr>
        <p:spPr>
          <a:xfrm>
            <a:off x="384048" y="1645920"/>
            <a:ext cx="8195176" cy="4521967"/>
          </a:xfrm>
        </p:spPr>
        <p:txBody>
          <a:bodyPr numCol="1">
            <a:normAutofit/>
          </a:bodyPr>
          <a:lstStyle/>
          <a:p>
            <a:pPr marL="0" indent="0">
              <a:buNone/>
            </a:pPr>
            <a:r>
              <a:rPr lang="en-US" sz="3200" b="1" dirty="0"/>
              <a:t>Taking action </a:t>
            </a:r>
            <a:r>
              <a:rPr lang="en-US" sz="3200" dirty="0"/>
              <a:t>to improve services</a:t>
            </a:r>
          </a:p>
          <a:p>
            <a:pPr marL="0" indent="0">
              <a:buNone/>
            </a:pPr>
            <a:endParaRPr lang="en-US" sz="3200" dirty="0"/>
          </a:p>
          <a:p>
            <a:pPr marL="0" indent="0" algn="ctr">
              <a:buNone/>
            </a:pPr>
            <a:r>
              <a:rPr lang="en-US" sz="3200" dirty="0">
                <a:solidFill>
                  <a:srgbClr val="702A82"/>
                </a:solidFill>
              </a:rPr>
              <a:t>“[performance] information, …. gives that community a sense to become more involved, more involved in helping to open a smaller clinic or helping other people in transportation ...”</a:t>
            </a:r>
          </a:p>
        </p:txBody>
      </p:sp>
      <p:pic>
        <p:nvPicPr>
          <p:cNvPr id="6" name="Picture 5">
            <a:extLst>
              <a:ext uri="{FF2B5EF4-FFF2-40B4-BE49-F238E27FC236}">
                <a16:creationId xmlns:a16="http://schemas.microsoft.com/office/drawing/2014/main" xmlns="" id="{48F733F1-1235-496B-AACD-86FA494376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9230" y="264259"/>
            <a:ext cx="884466" cy="851708"/>
          </a:xfrm>
          <a:prstGeom prst="rect">
            <a:avLst/>
          </a:prstGeom>
        </p:spPr>
      </p:pic>
    </p:spTree>
    <p:extLst>
      <p:ext uri="{BB962C8B-B14F-4D97-AF65-F5344CB8AC3E}">
        <p14:creationId xmlns:p14="http://schemas.microsoft.com/office/powerpoint/2010/main" val="327508875"/>
      </p:ext>
    </p:extLst>
  </p:cSld>
  <p:clrMapOvr>
    <a:masterClrMapping/>
  </p:clrMapOvr>
</p:sld>
</file>

<file path=ppt/theme/theme1.xml><?xml version="1.0" encoding="utf-8"?>
<a:theme xmlns:a="http://schemas.openxmlformats.org/drawingml/2006/main" name="TRANSFORMATION slide templat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ANSFORMATION slide template.potx" id="{E9EE212F-749A-4D99-AA6F-3FA3CBCDF2A0}" vid="{8BB20F2A-EE21-459C-99AB-8E54843C2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TRANSFORMATION slide template</Template>
  <TotalTime>6108</TotalTime>
  <Words>1152</Words>
  <Application>Microsoft Macintosh PowerPoint</Application>
  <PresentationFormat>On-screen Show (4:3)</PresentationFormat>
  <Paragraphs>108</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Calibri Light</vt:lpstr>
      <vt:lpstr>Mangal</vt:lpstr>
      <vt:lpstr>Arial</vt:lpstr>
      <vt:lpstr>TRANSFORMATION slide template</vt:lpstr>
      <vt:lpstr>PowerPoint Presentation</vt:lpstr>
      <vt:lpstr>Challenge</vt:lpstr>
      <vt:lpstr>Objective</vt:lpstr>
      <vt:lpstr>3 roles in health system public engagement</vt:lpstr>
      <vt:lpstr>Methods</vt:lpstr>
      <vt:lpstr>Dialogue topics</vt:lpstr>
      <vt:lpstr>Findings: PC information fuels citizen role </vt:lpstr>
      <vt:lpstr>Findings: PC information fuels citizen role </vt:lpstr>
      <vt:lpstr>Findings: PC information fuels citizen role </vt:lpstr>
      <vt:lpstr>Findings: PC information fuels citizen role </vt:lpstr>
      <vt:lpstr>Findings: PC information fuels citizen role </vt:lpstr>
      <vt:lpstr>Findings: limited role for PC information in consumer role</vt:lpstr>
      <vt:lpstr>Findings: limited role for PC information in consumer role</vt:lpstr>
      <vt:lpstr>Findings: limited role for PC information in consumer role</vt:lpstr>
      <vt:lpstr>Findings: How PC information is used in patient role</vt:lpstr>
      <vt:lpstr>Findings: How PC information is used in patient role</vt:lpstr>
      <vt:lpstr>Discussion </vt:lpstr>
      <vt:lpstr>Conclusion</vt:lpstr>
      <vt:lpstr>PowerPoint Presentation</vt:lpstr>
      <vt:lpstr>PowerPoint Presentation</vt:lpstr>
    </vt:vector>
  </TitlesOfParts>
  <Company>NSHA</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Blackman, Stephanie</dc:creator>
  <cp:lastModifiedBy>Sharon Johnston</cp:lastModifiedBy>
  <cp:revision>124</cp:revision>
  <dcterms:created xsi:type="dcterms:W3CDTF">2017-05-09T15:48:39Z</dcterms:created>
  <dcterms:modified xsi:type="dcterms:W3CDTF">2017-11-18T14:46:09Z</dcterms:modified>
</cp:coreProperties>
</file>