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51206400" cy="32918400"/>
  <p:notesSz cx="6881813" cy="9296400"/>
  <p:defaultTextStyle>
    <a:defPPr>
      <a:defRPr lang="en-US"/>
    </a:defPPr>
    <a:lvl1pPr marL="0" algn="l" defTabSz="4037990" rtl="0" eaLnBrk="1" latinLnBrk="0" hangingPunct="1">
      <a:defRPr sz="7949" kern="1200">
        <a:solidFill>
          <a:schemeClr val="tx1"/>
        </a:solidFill>
        <a:latin typeface="+mn-lt"/>
        <a:ea typeface="+mn-ea"/>
        <a:cs typeface="+mn-cs"/>
      </a:defRPr>
    </a:lvl1pPr>
    <a:lvl2pPr marL="2018995" algn="l" defTabSz="4037990" rtl="0" eaLnBrk="1" latinLnBrk="0" hangingPunct="1">
      <a:defRPr sz="7949" kern="1200">
        <a:solidFill>
          <a:schemeClr val="tx1"/>
        </a:solidFill>
        <a:latin typeface="+mn-lt"/>
        <a:ea typeface="+mn-ea"/>
        <a:cs typeface="+mn-cs"/>
      </a:defRPr>
    </a:lvl2pPr>
    <a:lvl3pPr marL="4037990" algn="l" defTabSz="4037990" rtl="0" eaLnBrk="1" latinLnBrk="0" hangingPunct="1">
      <a:defRPr sz="7949" kern="1200">
        <a:solidFill>
          <a:schemeClr val="tx1"/>
        </a:solidFill>
        <a:latin typeface="+mn-lt"/>
        <a:ea typeface="+mn-ea"/>
        <a:cs typeface="+mn-cs"/>
      </a:defRPr>
    </a:lvl3pPr>
    <a:lvl4pPr marL="6056986" algn="l" defTabSz="4037990" rtl="0" eaLnBrk="1" latinLnBrk="0" hangingPunct="1">
      <a:defRPr sz="7949" kern="1200">
        <a:solidFill>
          <a:schemeClr val="tx1"/>
        </a:solidFill>
        <a:latin typeface="+mn-lt"/>
        <a:ea typeface="+mn-ea"/>
        <a:cs typeface="+mn-cs"/>
      </a:defRPr>
    </a:lvl4pPr>
    <a:lvl5pPr marL="8075981" algn="l" defTabSz="4037990" rtl="0" eaLnBrk="1" latinLnBrk="0" hangingPunct="1">
      <a:defRPr sz="7949" kern="1200">
        <a:solidFill>
          <a:schemeClr val="tx1"/>
        </a:solidFill>
        <a:latin typeface="+mn-lt"/>
        <a:ea typeface="+mn-ea"/>
        <a:cs typeface="+mn-cs"/>
      </a:defRPr>
    </a:lvl5pPr>
    <a:lvl6pPr marL="10094976" algn="l" defTabSz="4037990" rtl="0" eaLnBrk="1" latinLnBrk="0" hangingPunct="1">
      <a:defRPr sz="7949" kern="1200">
        <a:solidFill>
          <a:schemeClr val="tx1"/>
        </a:solidFill>
        <a:latin typeface="+mn-lt"/>
        <a:ea typeface="+mn-ea"/>
        <a:cs typeface="+mn-cs"/>
      </a:defRPr>
    </a:lvl6pPr>
    <a:lvl7pPr marL="12113971" algn="l" defTabSz="4037990" rtl="0" eaLnBrk="1" latinLnBrk="0" hangingPunct="1">
      <a:defRPr sz="7949" kern="1200">
        <a:solidFill>
          <a:schemeClr val="tx1"/>
        </a:solidFill>
        <a:latin typeface="+mn-lt"/>
        <a:ea typeface="+mn-ea"/>
        <a:cs typeface="+mn-cs"/>
      </a:defRPr>
    </a:lvl7pPr>
    <a:lvl8pPr marL="14132966" algn="l" defTabSz="4037990" rtl="0" eaLnBrk="1" latinLnBrk="0" hangingPunct="1">
      <a:defRPr sz="7949" kern="1200">
        <a:solidFill>
          <a:schemeClr val="tx1"/>
        </a:solidFill>
        <a:latin typeface="+mn-lt"/>
        <a:ea typeface="+mn-ea"/>
        <a:cs typeface="+mn-cs"/>
      </a:defRPr>
    </a:lvl8pPr>
    <a:lvl9pPr marL="16151962" algn="l" defTabSz="4037990" rtl="0" eaLnBrk="1" latinLnBrk="0" hangingPunct="1">
      <a:defRPr sz="79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ng, Sabrina" initials="WS" lastIdx="9" clrIdx="0">
    <p:extLst>
      <p:ext uri="{19B8F6BF-5375-455C-9EA6-DF929625EA0E}">
        <p15:presenceInfo xmlns:p15="http://schemas.microsoft.com/office/powerpoint/2012/main" userId="S-1-5-21-3458574638-2780845101-4193349012-162025" providerId="AD"/>
      </p:ext>
    </p:extLst>
  </p:cmAuthor>
  <p:cmAuthor id="2" name="Blackman, Stephanie" initials="BS" lastIdx="1" clrIdx="1">
    <p:extLst>
      <p:ext uri="{19B8F6BF-5375-455C-9EA6-DF929625EA0E}">
        <p15:presenceInfo xmlns:p15="http://schemas.microsoft.com/office/powerpoint/2012/main" userId="S-1-5-21-839522115-1220945662-725345543-78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B2CE"/>
    <a:srgbClr val="BBA6C6"/>
    <a:srgbClr val="ECE6EF"/>
    <a:srgbClr val="702A82"/>
    <a:srgbClr val="3BCA93"/>
    <a:srgbClr val="39CCBE"/>
    <a:srgbClr val="65C343"/>
    <a:srgbClr val="40C543"/>
    <a:srgbClr val="409343"/>
    <a:srgbClr val="3EC7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098" autoAdjust="0"/>
    <p:restoredTop sz="95283" autoAdjust="0"/>
  </p:normalViewPr>
  <p:slideViewPr>
    <p:cSldViewPr snapToGrid="0">
      <p:cViewPr varScale="1">
        <p:scale>
          <a:sx n="22" d="100"/>
          <a:sy n="22" d="100"/>
        </p:scale>
        <p:origin x="75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423EFD99-BAF4-46B3-9A59-929805727169}" type="datetimeFigureOut">
              <a:rPr lang="en-US" smtClean="0"/>
              <a:t>11/14/2017</a:t>
            </a:fld>
            <a:endParaRPr lang="en-US"/>
          </a:p>
        </p:txBody>
      </p:sp>
      <p:sp>
        <p:nvSpPr>
          <p:cNvPr id="4" name="Slide Image Placeholder 3"/>
          <p:cNvSpPr>
            <a:spLocks noGrp="1" noRot="1" noChangeAspect="1"/>
          </p:cNvSpPr>
          <p:nvPr>
            <p:ph type="sldImg" idx="2"/>
          </p:nvPr>
        </p:nvSpPr>
        <p:spPr>
          <a:xfrm>
            <a:off x="1001713" y="1162050"/>
            <a:ext cx="4878387"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675CF253-2667-4EDF-A743-DB6D488A83E9}" type="slidenum">
              <a:rPr lang="en-US" smtClean="0"/>
              <a:t>‹#›</a:t>
            </a:fld>
            <a:endParaRPr lang="en-US"/>
          </a:p>
        </p:txBody>
      </p:sp>
    </p:spTree>
    <p:extLst>
      <p:ext uri="{BB962C8B-B14F-4D97-AF65-F5344CB8AC3E}">
        <p14:creationId xmlns:p14="http://schemas.microsoft.com/office/powerpoint/2010/main" val="2083482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5CF253-2667-4EDF-A743-DB6D488A83E9}" type="slidenum">
              <a:rPr lang="en-US" smtClean="0"/>
              <a:t>1</a:t>
            </a:fld>
            <a:endParaRPr lang="en-US"/>
          </a:p>
        </p:txBody>
      </p:sp>
    </p:spTree>
    <p:extLst>
      <p:ext uri="{BB962C8B-B14F-4D97-AF65-F5344CB8AC3E}">
        <p14:creationId xmlns:p14="http://schemas.microsoft.com/office/powerpoint/2010/main" val="3652338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251328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89358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1434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161738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418653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61A22-1E80-4A7E-9623-9EF5A0736851}"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85043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61A22-1E80-4A7E-9623-9EF5A0736851}" type="datetimeFigureOut">
              <a:rPr lang="en-US" smtClean="0"/>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126546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61A22-1E80-4A7E-9623-9EF5A0736851}" type="datetimeFigureOut">
              <a:rPr lang="en-US" smtClean="0"/>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217334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61A22-1E80-4A7E-9623-9EF5A0736851}" type="datetimeFigureOut">
              <a:rPr lang="en-US" smtClean="0"/>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236660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2E261A22-1E80-4A7E-9623-9EF5A0736851}"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6246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2E261A22-1E80-4A7E-9623-9EF5A0736851}"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413763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2E261A22-1E80-4A7E-9623-9EF5A0736851}" type="datetimeFigureOut">
              <a:rPr lang="en-US" smtClean="0"/>
              <a:t>11/14/2017</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3B912CBC-2923-44B5-AF72-CEF03FDF6248}" type="slidenum">
              <a:rPr lang="en-US" smtClean="0"/>
              <a:t>‹#›</a:t>
            </a:fld>
            <a:endParaRPr lang="en-US"/>
          </a:p>
        </p:txBody>
      </p:sp>
    </p:spTree>
    <p:extLst>
      <p:ext uri="{BB962C8B-B14F-4D97-AF65-F5344CB8AC3E}">
        <p14:creationId xmlns:p14="http://schemas.microsoft.com/office/powerpoint/2010/main" val="266588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JP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1148000" y="3903328"/>
            <a:ext cx="9144000" cy="26362152"/>
          </a:xfrm>
          <a:prstGeom prst="rect">
            <a:avLst/>
          </a:prstGeom>
          <a:solidFill>
            <a:srgbClr val="ECE6E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0" rIns="914400" bIns="914400" rtlCol="0" anchor="t" anchorCtr="0">
            <a:normAutofit/>
          </a:bodyPr>
          <a:lstStyle/>
          <a:p>
            <a:pPr>
              <a:lnSpc>
                <a:spcPct val="114000"/>
              </a:lnSpc>
            </a:pPr>
            <a:r>
              <a:rPr lang="en-US" sz="6200" b="1" dirty="0">
                <a:solidFill>
                  <a:schemeClr val="tx1"/>
                </a:solidFill>
                <a:latin typeface="Trebuchet MS" panose="020B0603020202020204" pitchFamily="34" charset="0"/>
              </a:rPr>
              <a:t>Results</a:t>
            </a:r>
          </a:p>
          <a:p>
            <a:pPr>
              <a:lnSpc>
                <a:spcPct val="114000"/>
              </a:lnSpc>
            </a:pPr>
            <a:r>
              <a:rPr lang="en-US" sz="3200" dirty="0">
                <a:solidFill>
                  <a:schemeClr val="tx1"/>
                </a:solidFill>
                <a:latin typeface="Trebuchet MS" panose="020B0603020202020204" pitchFamily="34" charset="0"/>
              </a:rPr>
              <a:t>National / multi-provincial initiatives (e.g. CIHI) measure PHC performance in all three provinces. </a:t>
            </a:r>
          </a:p>
          <a:p>
            <a:pPr>
              <a:lnSpc>
                <a:spcPct val="114000"/>
              </a:lnSpc>
            </a:pPr>
            <a:endParaRPr lang="en-US" sz="3200" dirty="0">
              <a:solidFill>
                <a:schemeClr val="tx1"/>
              </a:solidFill>
              <a:latin typeface="Trebuchet MS" panose="020B0603020202020204" pitchFamily="34" charset="0"/>
            </a:endParaRPr>
          </a:p>
          <a:p>
            <a:pPr>
              <a:lnSpc>
                <a:spcPct val="114000"/>
              </a:lnSpc>
            </a:pPr>
            <a:r>
              <a:rPr lang="en-US" sz="3200" dirty="0">
                <a:solidFill>
                  <a:schemeClr val="tx1"/>
                </a:solidFill>
                <a:latin typeface="Trebuchet MS" panose="020B0603020202020204" pitchFamily="34" charset="0"/>
              </a:rPr>
              <a:t>We found variance in provincial actions taken to develop PM and reporting infrastructure (Tables 2 &amp; 3).</a:t>
            </a:r>
          </a:p>
          <a:p>
            <a:pPr marL="457200" indent="-457200">
              <a:lnSpc>
                <a:spcPct val="114000"/>
              </a:lnSpc>
              <a:buFont typeface="Arial" panose="020B0604020202020204" pitchFamily="34" charset="0"/>
              <a:buChar char="•"/>
            </a:pPr>
            <a:r>
              <a:rPr lang="en-US" sz="3200" dirty="0">
                <a:solidFill>
                  <a:schemeClr val="tx1"/>
                </a:solidFill>
                <a:latin typeface="Trebuchet MS" panose="020B0603020202020204" pitchFamily="34" charset="0"/>
              </a:rPr>
              <a:t>In BC, this is driven mostly through engagement in creating QI infrastructure and support for providers and practices. </a:t>
            </a:r>
          </a:p>
          <a:p>
            <a:pPr marL="457200" indent="-457200">
              <a:lnSpc>
                <a:spcPct val="114000"/>
              </a:lnSpc>
              <a:buFont typeface="Arial" panose="020B0604020202020204" pitchFamily="34" charset="0"/>
              <a:buChar char="•"/>
            </a:pPr>
            <a:r>
              <a:rPr lang="en-US" sz="3200" dirty="0">
                <a:solidFill>
                  <a:schemeClr val="tx1"/>
                </a:solidFill>
                <a:latin typeface="Trebuchet MS" panose="020B0603020202020204" pitchFamily="34" charset="0"/>
              </a:rPr>
              <a:t>ON’s overall framework, as well as provincial initiatives such as a patient survey, provider performance reports shared quarterly on administrative data measures, and annual performance reports (e.g. 2016 report on primary care, 2017 report on overall system). This approach is serving accountability, public engagement, and QI.</a:t>
            </a:r>
          </a:p>
          <a:p>
            <a:pPr marL="457200" indent="-457200">
              <a:lnSpc>
                <a:spcPct val="114000"/>
              </a:lnSpc>
              <a:buFont typeface="Arial" panose="020B0604020202020204" pitchFamily="34" charset="0"/>
              <a:buChar char="•"/>
            </a:pPr>
            <a:r>
              <a:rPr lang="en-US" sz="3200" dirty="0">
                <a:solidFill>
                  <a:schemeClr val="tx1"/>
                </a:solidFill>
                <a:latin typeface="Trebuchet MS" panose="020B0603020202020204" pitchFamily="34" charset="0"/>
              </a:rPr>
              <a:t>NS built an overall framework and has focused on facilitating the use of performance data to improve practice but has put less focus on efforts to measure and supply data.</a:t>
            </a:r>
          </a:p>
          <a:p>
            <a:pPr>
              <a:lnSpc>
                <a:spcPct val="114000"/>
              </a:lnSpc>
            </a:pPr>
            <a:endParaRPr lang="en-US" sz="3400" dirty="0">
              <a:solidFill>
                <a:schemeClr val="tx1"/>
              </a:solidFill>
              <a:latin typeface="Trebuchet MS" panose="020B0603020202020204" pitchFamily="34" charset="0"/>
            </a:endParaRPr>
          </a:p>
          <a:p>
            <a:pPr>
              <a:lnSpc>
                <a:spcPct val="114000"/>
              </a:lnSpc>
            </a:pPr>
            <a:r>
              <a:rPr lang="en-US" sz="6200" b="1" dirty="0">
                <a:solidFill>
                  <a:schemeClr val="tx1"/>
                </a:solidFill>
                <a:latin typeface="Trebuchet MS" panose="020B0603020202020204" pitchFamily="34" charset="0"/>
              </a:rPr>
              <a:t>Conclusions</a:t>
            </a:r>
          </a:p>
          <a:p>
            <a:pPr>
              <a:lnSpc>
                <a:spcPct val="114000"/>
              </a:lnSpc>
            </a:pPr>
            <a:r>
              <a:rPr lang="en-US" sz="3200" dirty="0">
                <a:solidFill>
                  <a:schemeClr val="tx1"/>
                </a:solidFill>
                <a:latin typeface="Trebuchet MS" panose="020B0603020202020204" pitchFamily="34" charset="0"/>
              </a:rPr>
              <a:t>All three provinces are conceptualizing or have created performance frameworks. ON is the furthest along in developing performance measurement and reporting infrastructures.</a:t>
            </a:r>
          </a:p>
          <a:p>
            <a:pPr>
              <a:lnSpc>
                <a:spcPct val="114000"/>
              </a:lnSpc>
            </a:pPr>
            <a:endParaRPr lang="en-US" sz="3400" dirty="0">
              <a:solidFill>
                <a:schemeClr val="tx1"/>
              </a:solidFill>
              <a:latin typeface="Trebuchet MS" panose="020B0603020202020204" pitchFamily="34" charset="0"/>
            </a:endParaRPr>
          </a:p>
          <a:p>
            <a:pPr>
              <a:lnSpc>
                <a:spcPct val="114000"/>
              </a:lnSpc>
            </a:pPr>
            <a:r>
              <a:rPr lang="en-US" sz="6200" b="1" dirty="0">
                <a:solidFill>
                  <a:schemeClr val="tx1"/>
                </a:solidFill>
                <a:latin typeface="Trebuchet MS" panose="020B0603020202020204" pitchFamily="34" charset="0"/>
              </a:rPr>
              <a:t>Acknowledgements</a:t>
            </a:r>
          </a:p>
          <a:p>
            <a:pPr>
              <a:lnSpc>
                <a:spcPct val="114000"/>
              </a:lnSpc>
            </a:pPr>
            <a:r>
              <a:rPr lang="en-US" sz="3400" dirty="0">
                <a:solidFill>
                  <a:schemeClr val="tx1"/>
                </a:solidFill>
                <a:latin typeface="Trebuchet MS" panose="020B0603020202020204" pitchFamily="34" charset="0"/>
              </a:rPr>
              <a:t>This work is funded by:</a:t>
            </a:r>
          </a:p>
        </p:txBody>
      </p:sp>
      <p:sp>
        <p:nvSpPr>
          <p:cNvPr id="8" name="Rectangle 7"/>
          <p:cNvSpPr/>
          <p:nvPr/>
        </p:nvSpPr>
        <p:spPr>
          <a:xfrm>
            <a:off x="914400" y="3886200"/>
            <a:ext cx="9144000" cy="26362152"/>
          </a:xfrm>
          <a:prstGeom prst="rect">
            <a:avLst/>
          </a:prstGeom>
          <a:solidFill>
            <a:srgbClr val="ECE6E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0" rIns="914400" bIns="914400" rtlCol="0" anchor="t">
            <a:normAutofit fontScale="62500" lnSpcReduction="20000"/>
          </a:bodyPr>
          <a:lstStyle/>
          <a:p>
            <a:pPr>
              <a:lnSpc>
                <a:spcPct val="124000"/>
              </a:lnSpc>
            </a:pPr>
            <a:r>
              <a:rPr lang="en-US" sz="8900" b="1" dirty="0">
                <a:solidFill>
                  <a:schemeClr val="tx1"/>
                </a:solidFill>
                <a:latin typeface="Trebuchet MS" panose="020B0603020202020204" pitchFamily="34" charset="0"/>
              </a:rPr>
              <a:t>Background</a:t>
            </a:r>
          </a:p>
          <a:p>
            <a:pPr>
              <a:lnSpc>
                <a:spcPct val="124000"/>
              </a:lnSpc>
            </a:pPr>
            <a:r>
              <a:rPr lang="en-US" sz="5100" dirty="0">
                <a:solidFill>
                  <a:schemeClr val="tx1"/>
                </a:solidFill>
                <a:latin typeface="Trebuchet MS" panose="020B0603020202020204" pitchFamily="34" charset="0"/>
              </a:rPr>
              <a:t>Knowledge about performance has been shown to impact primary health care (PHC) system functioning and is a key PHC strategy. Cross-provincial comparisons can help to illuminate the spread and uptake of mechanisms which inform and promote system performance. PHC performance measurement (PM) can be used as a mechanism for quality control (e.g. accountability, citizen/patient engagement, etc.) and can drive QI.</a:t>
            </a:r>
          </a:p>
          <a:p>
            <a:pPr>
              <a:lnSpc>
                <a:spcPct val="124000"/>
              </a:lnSpc>
            </a:pPr>
            <a:endParaRPr lang="en-US" sz="5100" b="1" dirty="0">
              <a:solidFill>
                <a:schemeClr val="tx1"/>
              </a:solidFill>
              <a:latin typeface="Trebuchet MS" panose="020B0603020202020204" pitchFamily="34" charset="0"/>
            </a:endParaRPr>
          </a:p>
          <a:p>
            <a:pPr>
              <a:lnSpc>
                <a:spcPct val="124000"/>
              </a:lnSpc>
            </a:pPr>
            <a:r>
              <a:rPr lang="en-US" sz="5100" b="1" dirty="0">
                <a:solidFill>
                  <a:schemeClr val="tx1"/>
                </a:solidFill>
                <a:latin typeface="Trebuchet MS" panose="020B0603020202020204" pitchFamily="34" charset="0"/>
              </a:rPr>
              <a:t>Objective: </a:t>
            </a:r>
            <a:r>
              <a:rPr lang="en-US" sz="5100" dirty="0">
                <a:solidFill>
                  <a:schemeClr val="tx1"/>
                </a:solidFill>
                <a:latin typeface="Trebuchet MS" panose="020B0603020202020204" pitchFamily="34" charset="0"/>
              </a:rPr>
              <a:t>To compare general trends in performance measurement (PM) strategies in three Canadian provinces.</a:t>
            </a:r>
          </a:p>
          <a:p>
            <a:pPr>
              <a:lnSpc>
                <a:spcPct val="124000"/>
              </a:lnSpc>
            </a:pPr>
            <a:endParaRPr lang="en-US" sz="3600" dirty="0">
              <a:solidFill>
                <a:schemeClr val="tx1"/>
              </a:solidFill>
              <a:latin typeface="Trebuchet MS" panose="020B0603020202020204" pitchFamily="34" charset="0"/>
            </a:endParaRPr>
          </a:p>
          <a:p>
            <a:pPr>
              <a:lnSpc>
                <a:spcPct val="124000"/>
              </a:lnSpc>
            </a:pPr>
            <a:r>
              <a:rPr lang="en-US" sz="8900" b="1" dirty="0">
                <a:solidFill>
                  <a:schemeClr val="tx1"/>
                </a:solidFill>
                <a:latin typeface="Trebuchet MS" panose="020B0603020202020204" pitchFamily="34" charset="0"/>
              </a:rPr>
              <a:t>Methods</a:t>
            </a:r>
          </a:p>
          <a:p>
            <a:pPr>
              <a:lnSpc>
                <a:spcPct val="124000"/>
              </a:lnSpc>
            </a:pPr>
            <a:r>
              <a:rPr lang="en-US" sz="5100" b="1" dirty="0">
                <a:solidFill>
                  <a:schemeClr val="tx1"/>
                </a:solidFill>
                <a:latin typeface="Trebuchet MS" panose="020B0603020202020204" pitchFamily="34" charset="0"/>
              </a:rPr>
              <a:t>Design:</a:t>
            </a:r>
            <a:r>
              <a:rPr lang="en-US" sz="5100" dirty="0">
                <a:solidFill>
                  <a:schemeClr val="tx1"/>
                </a:solidFill>
                <a:latin typeface="Trebuchet MS" panose="020B0603020202020204" pitchFamily="34" charset="0"/>
              </a:rPr>
              <a:t> Multiple comparative embedded case study. </a:t>
            </a:r>
          </a:p>
          <a:p>
            <a:pPr>
              <a:lnSpc>
                <a:spcPct val="124000"/>
              </a:lnSpc>
            </a:pPr>
            <a:endParaRPr lang="en-US" sz="5100" dirty="0">
              <a:solidFill>
                <a:schemeClr val="tx1"/>
              </a:solidFill>
              <a:latin typeface="Trebuchet MS" panose="020B0603020202020204" pitchFamily="34" charset="0"/>
            </a:endParaRPr>
          </a:p>
          <a:p>
            <a:pPr>
              <a:lnSpc>
                <a:spcPct val="124000"/>
              </a:lnSpc>
            </a:pPr>
            <a:r>
              <a:rPr lang="en-US" sz="5100" b="1" dirty="0">
                <a:solidFill>
                  <a:schemeClr val="tx1"/>
                </a:solidFill>
                <a:latin typeface="Trebuchet MS" panose="020B0603020202020204" pitchFamily="34" charset="0"/>
              </a:rPr>
              <a:t>Setting:</a:t>
            </a:r>
            <a:r>
              <a:rPr lang="en-US" sz="5100" dirty="0">
                <a:solidFill>
                  <a:schemeClr val="tx1"/>
                </a:solidFill>
                <a:latin typeface="Trebuchet MS" panose="020B0603020202020204" pitchFamily="34" charset="0"/>
              </a:rPr>
              <a:t> Cases are three comparable health regions: Fraser East, BC; Eastern Ontario Health Unit, ON; Central Zone, NS.</a:t>
            </a:r>
            <a:endParaRPr lang="en-US" sz="5100" b="1" dirty="0">
              <a:solidFill>
                <a:schemeClr val="tx1"/>
              </a:solidFill>
              <a:latin typeface="Trebuchet MS" panose="020B0603020202020204" pitchFamily="34" charset="0"/>
            </a:endParaRPr>
          </a:p>
          <a:p>
            <a:pPr>
              <a:lnSpc>
                <a:spcPct val="124000"/>
              </a:lnSpc>
            </a:pPr>
            <a:endParaRPr lang="en-US" sz="5100" b="1" dirty="0">
              <a:solidFill>
                <a:schemeClr val="tx1"/>
              </a:solidFill>
              <a:latin typeface="Trebuchet MS" panose="020B0603020202020204" pitchFamily="34" charset="0"/>
            </a:endParaRPr>
          </a:p>
          <a:p>
            <a:pPr>
              <a:lnSpc>
                <a:spcPct val="124000"/>
              </a:lnSpc>
            </a:pPr>
            <a:r>
              <a:rPr lang="en-US" sz="5100" b="1" dirty="0">
                <a:solidFill>
                  <a:schemeClr val="tx1"/>
                </a:solidFill>
                <a:latin typeface="Trebuchet MS" panose="020B0603020202020204" pitchFamily="34" charset="0"/>
              </a:rPr>
              <a:t>Data sources</a:t>
            </a:r>
            <a:r>
              <a:rPr lang="en-US" sz="5100" dirty="0">
                <a:solidFill>
                  <a:schemeClr val="tx1"/>
                </a:solidFill>
                <a:latin typeface="Trebuchet MS" panose="020B0603020202020204" pitchFamily="34" charset="0"/>
              </a:rPr>
              <a:t>: (Table 1)</a:t>
            </a:r>
          </a:p>
          <a:p>
            <a:pPr marL="571500" indent="-571500">
              <a:lnSpc>
                <a:spcPct val="124000"/>
              </a:lnSpc>
              <a:buFont typeface="Arial" panose="020B0604020202020204" pitchFamily="34" charset="0"/>
              <a:buChar char="•"/>
            </a:pPr>
            <a:r>
              <a:rPr lang="en-US" sz="5100" dirty="0">
                <a:solidFill>
                  <a:schemeClr val="tx1"/>
                </a:solidFill>
                <a:latin typeface="Trebuchet MS" panose="020B0603020202020204" pitchFamily="34" charset="0"/>
              </a:rPr>
              <a:t>Published and grey literature discussing innovations implemented in PHC settings over a 10-year period</a:t>
            </a:r>
          </a:p>
          <a:p>
            <a:pPr marL="571500" indent="-571500">
              <a:lnSpc>
                <a:spcPct val="124000"/>
              </a:lnSpc>
              <a:buFont typeface="Arial" panose="020B0604020202020204" pitchFamily="34" charset="0"/>
              <a:buChar char="•"/>
            </a:pPr>
            <a:r>
              <a:rPr lang="en-US" sz="5100" dirty="0">
                <a:solidFill>
                  <a:schemeClr val="tx1"/>
                </a:solidFill>
                <a:latin typeface="Trebuchet MS" panose="020B0603020202020204" pitchFamily="34" charset="0"/>
              </a:rPr>
              <a:t>In-depth interviews with purposively selected key informants (e.g. PHC decision-makers, physicians leads, regulatory agencies)</a:t>
            </a:r>
          </a:p>
          <a:p>
            <a:pPr marL="571500" indent="-571500">
              <a:lnSpc>
                <a:spcPct val="124000"/>
              </a:lnSpc>
              <a:buFont typeface="Arial" panose="020B0604020202020204" pitchFamily="34" charset="0"/>
              <a:buChar char="•"/>
            </a:pPr>
            <a:r>
              <a:rPr lang="en-US" sz="5100" dirty="0">
                <a:solidFill>
                  <a:schemeClr val="tx1"/>
                </a:solidFill>
                <a:latin typeface="Trebuchet MS" panose="020B0603020202020204" pitchFamily="34" charset="0"/>
              </a:rPr>
              <a:t>Focus groups with purposively selected patients and clinicians</a:t>
            </a:r>
          </a:p>
          <a:p>
            <a:pPr marL="571500" indent="-571500">
              <a:lnSpc>
                <a:spcPct val="124000"/>
              </a:lnSpc>
              <a:buFont typeface="Arial" panose="020B0604020202020204" pitchFamily="34" charset="0"/>
              <a:buChar char="•"/>
            </a:pPr>
            <a:endParaRPr lang="en-US" sz="5100" dirty="0">
              <a:solidFill>
                <a:schemeClr val="tx1"/>
              </a:solidFill>
              <a:latin typeface="Trebuchet MS" panose="020B0603020202020204" pitchFamily="34" charset="0"/>
            </a:endParaRPr>
          </a:p>
          <a:p>
            <a:pPr>
              <a:lnSpc>
                <a:spcPct val="124000"/>
              </a:lnSpc>
            </a:pPr>
            <a:r>
              <a:rPr lang="en-US" sz="5100" b="1" dirty="0">
                <a:solidFill>
                  <a:schemeClr val="tx1"/>
                </a:solidFill>
                <a:latin typeface="Trebuchet MS" panose="020B0603020202020204" pitchFamily="34" charset="0"/>
              </a:rPr>
              <a:t>Analysis:</a:t>
            </a:r>
            <a:r>
              <a:rPr lang="en-US" sz="5100" dirty="0">
                <a:solidFill>
                  <a:schemeClr val="tx1"/>
                </a:solidFill>
                <a:latin typeface="Trebuchet MS" panose="020B0603020202020204" pitchFamily="34" charset="0"/>
              </a:rPr>
              <a:t> NVivo (v. 11) was used to manage and perform content analysis to identify themes within and across cases. The coding structure was developed by researchers through iterative collaboration, using inductive and deductive processes.</a:t>
            </a:r>
          </a:p>
          <a:p>
            <a:pPr>
              <a:lnSpc>
                <a:spcPct val="124000"/>
              </a:lnSpc>
            </a:pPr>
            <a:endParaRPr lang="en-US" sz="4300" dirty="0">
              <a:solidFill>
                <a:schemeClr val="tx1"/>
              </a:solidFill>
              <a:latin typeface="Trebuchet MS" panose="020B0603020202020204" pitchFamily="34" charset="0"/>
            </a:endParaRPr>
          </a:p>
          <a:p>
            <a:pPr>
              <a:lnSpc>
                <a:spcPct val="124000"/>
              </a:lnSpc>
            </a:pPr>
            <a:endParaRPr lang="en-US" sz="3600" dirty="0">
              <a:solidFill>
                <a:schemeClr val="tx1"/>
              </a:solidFill>
              <a:latin typeface="Trebuchet MS" panose="020B0603020202020204" pitchFamily="34" charset="0"/>
            </a:endParaRPr>
          </a:p>
        </p:txBody>
      </p:sp>
      <p:sp>
        <p:nvSpPr>
          <p:cNvPr id="4" name="TextBox 3"/>
          <p:cNvSpPr txBox="1"/>
          <p:nvPr/>
        </p:nvSpPr>
        <p:spPr>
          <a:xfrm>
            <a:off x="13542808" y="914400"/>
            <a:ext cx="24730364" cy="2783352"/>
          </a:xfrm>
          <a:prstGeom prst="rect">
            <a:avLst/>
          </a:prstGeom>
          <a:noFill/>
        </p:spPr>
        <p:txBody>
          <a:bodyPr wrap="square" rtlCol="0">
            <a:normAutofit fontScale="70000" lnSpcReduction="20000"/>
          </a:bodyPr>
          <a:lstStyle/>
          <a:p>
            <a:pPr algn="ctr">
              <a:lnSpc>
                <a:spcPct val="120000"/>
              </a:lnSpc>
            </a:pPr>
            <a:r>
              <a:rPr lang="en-US" sz="12000" b="1" dirty="0">
                <a:latin typeface="Trebuchet MS" panose="020B0603020202020204" pitchFamily="34" charset="0"/>
              </a:rPr>
              <a:t>Primary health care performance measurement initiatives across three Canadian provinces</a:t>
            </a:r>
          </a:p>
        </p:txBody>
      </p:sp>
      <p:sp>
        <p:nvSpPr>
          <p:cNvPr id="5" name="Rectangle 4"/>
          <p:cNvSpPr/>
          <p:nvPr/>
        </p:nvSpPr>
        <p:spPr>
          <a:xfrm>
            <a:off x="914400" y="3886200"/>
            <a:ext cx="49377600" cy="228600"/>
          </a:xfrm>
          <a:prstGeom prst="rect">
            <a:avLst/>
          </a:prstGeom>
          <a:solidFill>
            <a:srgbClr val="702A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14400" y="30175200"/>
            <a:ext cx="49377600" cy="228600"/>
          </a:xfrm>
          <a:prstGeom prst="rect">
            <a:avLst/>
          </a:prstGeom>
          <a:solidFill>
            <a:srgbClr val="702A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14400" y="31089600"/>
            <a:ext cx="34966656" cy="1015663"/>
          </a:xfrm>
          <a:prstGeom prst="rect">
            <a:avLst/>
          </a:prstGeom>
          <a:noFill/>
        </p:spPr>
        <p:txBody>
          <a:bodyPr wrap="square" rtlCol="0">
            <a:spAutoFit/>
          </a:bodyPr>
          <a:lstStyle/>
          <a:p>
            <a:r>
              <a:rPr lang="en-US" sz="6000" b="1" dirty="0">
                <a:solidFill>
                  <a:srgbClr val="702A82"/>
                </a:solidFill>
                <a:latin typeface="Trebuchet MS" panose="020B0603020202020204" pitchFamily="34" charset="0"/>
              </a:rPr>
              <a:t>MEASURING AND IMPROVING THE PERFORMANCE OF PRIMARY HEALTH CARE IN CANADA</a:t>
            </a:r>
          </a:p>
        </p:txBody>
      </p:sp>
      <p:sp>
        <p:nvSpPr>
          <p:cNvPr id="2" name="TextBox 1"/>
          <p:cNvSpPr txBox="1"/>
          <p:nvPr/>
        </p:nvSpPr>
        <p:spPr>
          <a:xfrm>
            <a:off x="39979599" y="1162684"/>
            <a:ext cx="10312400" cy="2400657"/>
          </a:xfrm>
          <a:prstGeom prst="rect">
            <a:avLst/>
          </a:prstGeom>
          <a:noFill/>
        </p:spPr>
        <p:txBody>
          <a:bodyPr wrap="square" rtlCol="0">
            <a:spAutoFit/>
          </a:bodyPr>
          <a:lstStyle/>
          <a:p>
            <a:pPr algn="r">
              <a:lnSpc>
                <a:spcPct val="125000"/>
              </a:lnSpc>
            </a:pPr>
            <a:r>
              <a:rPr lang="en-US" sz="4000" dirty="0">
                <a:latin typeface="Trebuchet MS" panose="020B0603020202020204" pitchFamily="34" charset="0"/>
              </a:rPr>
              <a:t>Martin-Misener, R., Johnston, S., Burge, F., Blackman, S., Scott, C., Wong, S. T.</a:t>
            </a:r>
          </a:p>
          <a:p>
            <a:pPr algn="r">
              <a:lnSpc>
                <a:spcPct val="125000"/>
              </a:lnSpc>
            </a:pPr>
            <a:r>
              <a:rPr lang="en-US" sz="4000" dirty="0">
                <a:latin typeface="Trebuchet MS" panose="020B0603020202020204" pitchFamily="34" charset="0"/>
              </a:rPr>
              <a:t>Contact: Ruth.Martin-Misener@dal.ca</a:t>
            </a:r>
          </a:p>
        </p:txBody>
      </p:sp>
      <p:pic>
        <p:nvPicPr>
          <p:cNvPr id="9" name="Picture 8"/>
          <p:cNvPicPr>
            <a:picLocks noChangeAspect="1"/>
          </p:cNvPicPr>
          <p:nvPr/>
        </p:nvPicPr>
        <p:blipFill>
          <a:blip r:embed="rId3"/>
          <a:stretch>
            <a:fillRect/>
          </a:stretch>
        </p:blipFill>
        <p:spPr>
          <a:xfrm>
            <a:off x="36210240" y="30839263"/>
            <a:ext cx="4376250" cy="1361250"/>
          </a:xfrm>
          <a:prstGeom prst="rect">
            <a:avLst/>
          </a:prstGeom>
        </p:spPr>
      </p:pic>
      <p:pic>
        <p:nvPicPr>
          <p:cNvPr id="13" name="Picture 12"/>
          <p:cNvPicPr>
            <a:picLocks noChangeAspect="1"/>
          </p:cNvPicPr>
          <p:nvPr/>
        </p:nvPicPr>
        <p:blipFill>
          <a:blip r:embed="rId4"/>
          <a:stretch>
            <a:fillRect/>
          </a:stretch>
        </p:blipFill>
        <p:spPr>
          <a:xfrm>
            <a:off x="45645749" y="31123380"/>
            <a:ext cx="4646251" cy="1361250"/>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504616" y="31089600"/>
            <a:ext cx="3270997" cy="1143000"/>
          </a:xfrm>
          <a:prstGeom prst="rect">
            <a:avLst/>
          </a:prstGeom>
        </p:spPr>
      </p:pic>
      <p:pic>
        <p:nvPicPr>
          <p:cNvPr id="15" name="Picture 14"/>
          <p:cNvPicPr>
            <a:picLocks noChangeAspect="1"/>
          </p:cNvPicPr>
          <p:nvPr/>
        </p:nvPicPr>
        <p:blipFill>
          <a:blip r:embed="rId6"/>
          <a:stretch>
            <a:fillRect/>
          </a:stretch>
        </p:blipFill>
        <p:spPr>
          <a:xfrm>
            <a:off x="41504616" y="27436373"/>
            <a:ext cx="2742184" cy="1731177"/>
          </a:xfrm>
          <a:prstGeom prst="rect">
            <a:avLst/>
          </a:prstGeom>
        </p:spPr>
      </p:pic>
      <p:pic>
        <p:nvPicPr>
          <p:cNvPr id="16" name="Picture 15"/>
          <p:cNvPicPr>
            <a:picLocks noChangeAspect="1"/>
          </p:cNvPicPr>
          <p:nvPr/>
        </p:nvPicPr>
        <p:blipFill>
          <a:blip r:embed="rId7"/>
          <a:stretch>
            <a:fillRect/>
          </a:stretch>
        </p:blipFill>
        <p:spPr>
          <a:xfrm>
            <a:off x="45262800" y="27623132"/>
            <a:ext cx="4241800" cy="1536753"/>
          </a:xfrm>
          <a:prstGeom prst="rect">
            <a:avLst/>
          </a:prstGeom>
        </p:spPr>
      </p:pic>
      <p:sp>
        <p:nvSpPr>
          <p:cNvPr id="19" name="TextBox 18"/>
          <p:cNvSpPr txBox="1"/>
          <p:nvPr/>
        </p:nvSpPr>
        <p:spPr>
          <a:xfrm>
            <a:off x="10619910" y="15801914"/>
            <a:ext cx="29644060" cy="861774"/>
          </a:xfrm>
          <a:prstGeom prst="rect">
            <a:avLst/>
          </a:prstGeom>
          <a:noFill/>
        </p:spPr>
        <p:txBody>
          <a:bodyPr wrap="square" rtlCol="0">
            <a:spAutoFit/>
          </a:bodyPr>
          <a:lstStyle/>
          <a:p>
            <a:r>
              <a:rPr lang="en-US" sz="5000" dirty="0">
                <a:latin typeface="Trebuchet MS" panose="020B0603020202020204" pitchFamily="34" charset="0"/>
              </a:rPr>
              <a:t>Table 3. Examples of PHC performance initiatives in each region </a:t>
            </a:r>
          </a:p>
        </p:txBody>
      </p:sp>
      <p:pic>
        <p:nvPicPr>
          <p:cNvPr id="25" name="Picture 24"/>
          <p:cNvPicPr>
            <a:picLocks noChangeAspect="1"/>
          </p:cNvPicPr>
          <p:nvPr/>
        </p:nvPicPr>
        <p:blipFill>
          <a:blip r:embed="rId8"/>
          <a:stretch>
            <a:fillRect/>
          </a:stretch>
        </p:blipFill>
        <p:spPr>
          <a:xfrm>
            <a:off x="914401" y="914400"/>
            <a:ext cx="11704320" cy="2618818"/>
          </a:xfrm>
          <a:prstGeom prst="rect">
            <a:avLst/>
          </a:prstGeom>
        </p:spPr>
      </p:pic>
      <p:graphicFrame>
        <p:nvGraphicFramePr>
          <p:cNvPr id="33" name="Table 32">
            <a:extLst>
              <a:ext uri="{FF2B5EF4-FFF2-40B4-BE49-F238E27FC236}">
                <a16:creationId xmlns:a16="http://schemas.microsoft.com/office/drawing/2014/main" id="{DC5996E0-1FB6-4DA6-9B74-FFC6D1079433}"/>
              </a:ext>
            </a:extLst>
          </p:cNvPr>
          <p:cNvGraphicFramePr>
            <a:graphicFrameLocks noGrp="1"/>
          </p:cNvGraphicFramePr>
          <p:nvPr>
            <p:extLst>
              <p:ext uri="{D42A27DB-BD31-4B8C-83A1-F6EECF244321}">
                <p14:modId xmlns:p14="http://schemas.microsoft.com/office/powerpoint/2010/main" val="2094897114"/>
              </p:ext>
            </p:extLst>
          </p:nvPr>
        </p:nvGraphicFramePr>
        <p:xfrm>
          <a:off x="10500249" y="7288918"/>
          <a:ext cx="13993099" cy="5823420"/>
        </p:xfrm>
        <a:graphic>
          <a:graphicData uri="http://schemas.openxmlformats.org/drawingml/2006/table">
            <a:tbl>
              <a:tblPr firstRow="1" bandRow="1">
                <a:tableStyleId>{93296810-A885-4BE3-A3E7-6D5BEEA58F35}</a:tableStyleId>
              </a:tblPr>
              <a:tblGrid>
                <a:gridCol w="3235531">
                  <a:extLst>
                    <a:ext uri="{9D8B030D-6E8A-4147-A177-3AD203B41FA5}">
                      <a16:colId xmlns:a16="http://schemas.microsoft.com/office/drawing/2014/main" val="3603613474"/>
                    </a:ext>
                  </a:extLst>
                </a:gridCol>
                <a:gridCol w="2855101">
                  <a:extLst>
                    <a:ext uri="{9D8B030D-6E8A-4147-A177-3AD203B41FA5}">
                      <a16:colId xmlns:a16="http://schemas.microsoft.com/office/drawing/2014/main" val="2940969678"/>
                    </a:ext>
                  </a:extLst>
                </a:gridCol>
                <a:gridCol w="4086837">
                  <a:extLst>
                    <a:ext uri="{9D8B030D-6E8A-4147-A177-3AD203B41FA5}">
                      <a16:colId xmlns:a16="http://schemas.microsoft.com/office/drawing/2014/main" val="2768140909"/>
                    </a:ext>
                  </a:extLst>
                </a:gridCol>
                <a:gridCol w="3815630">
                  <a:extLst>
                    <a:ext uri="{9D8B030D-6E8A-4147-A177-3AD203B41FA5}">
                      <a16:colId xmlns:a16="http://schemas.microsoft.com/office/drawing/2014/main" val="1991225062"/>
                    </a:ext>
                  </a:extLst>
                </a:gridCol>
              </a:tblGrid>
              <a:tr h="1116232">
                <a:tc>
                  <a:txBody>
                    <a:bodyPr/>
                    <a:lstStyle/>
                    <a:p>
                      <a:pPr marL="0" marR="0" algn="ctr">
                        <a:lnSpc>
                          <a:spcPct val="150000"/>
                        </a:lnSpc>
                        <a:spcBef>
                          <a:spcPts val="0"/>
                        </a:spcBef>
                        <a:spcAft>
                          <a:spcPts val="0"/>
                        </a:spcAft>
                      </a:pP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0000"/>
                        </a:lnSpc>
                        <a:spcBef>
                          <a:spcPts val="0"/>
                        </a:spcBef>
                        <a:spcAft>
                          <a:spcPts val="0"/>
                        </a:spcAft>
                      </a:pPr>
                      <a:r>
                        <a:rPr lang="en-CA" sz="3600" b="0" dirty="0">
                          <a:solidFill>
                            <a:srgbClr val="702A82"/>
                          </a:solidFill>
                          <a:effectLst/>
                          <a:latin typeface="+mn-lt"/>
                        </a:rPr>
                        <a:t>Published &amp; grey literature</a:t>
                      </a:r>
                      <a:endParaRPr lang="en-US" sz="3600" b="0" dirty="0">
                        <a:solidFill>
                          <a:srgbClr val="702A82"/>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0000"/>
                        </a:lnSpc>
                        <a:spcBef>
                          <a:spcPts val="0"/>
                        </a:spcBef>
                        <a:spcAft>
                          <a:spcPts val="0"/>
                        </a:spcAft>
                      </a:pPr>
                      <a:r>
                        <a:rPr lang="en-CA" sz="3600" b="0" dirty="0">
                          <a:solidFill>
                            <a:srgbClr val="702A82"/>
                          </a:solidFill>
                          <a:effectLst/>
                          <a:latin typeface="+mn-lt"/>
                        </a:rPr>
                        <a:t>Decision maker &amp; clinician interviews</a:t>
                      </a:r>
                      <a:endParaRPr lang="en-US" sz="3600" b="0" dirty="0">
                        <a:solidFill>
                          <a:srgbClr val="702A82"/>
                        </a:solidFill>
                        <a:effectLst/>
                        <a:latin typeface="+mn-lt"/>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0000"/>
                        </a:lnSpc>
                        <a:spcBef>
                          <a:spcPts val="0"/>
                        </a:spcBef>
                        <a:spcAft>
                          <a:spcPts val="0"/>
                        </a:spcAft>
                      </a:pPr>
                      <a:r>
                        <a:rPr lang="en-CA" sz="3600" b="0" dirty="0">
                          <a:solidFill>
                            <a:srgbClr val="702A82"/>
                          </a:solidFill>
                          <a:effectLst/>
                          <a:latin typeface="+mn-lt"/>
                        </a:rPr>
                        <a:t>Patient &amp; clinician focus groups</a:t>
                      </a:r>
                      <a:endParaRPr lang="en-US" sz="3600" b="0" dirty="0">
                        <a:solidFill>
                          <a:srgbClr val="702A82"/>
                        </a:solidFill>
                        <a:effectLst/>
                        <a:latin typeface="+mn-lt"/>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076379715"/>
                  </a:ext>
                </a:extLst>
              </a:tr>
              <a:tr h="1176797">
                <a:tc>
                  <a:txBody>
                    <a:bodyPr/>
                    <a:lstStyle/>
                    <a:p>
                      <a:pPr marL="0" marR="0" algn="ctr">
                        <a:lnSpc>
                          <a:spcPct val="107000"/>
                        </a:lnSpc>
                        <a:spcBef>
                          <a:spcPts val="0"/>
                        </a:spcBef>
                        <a:spcAft>
                          <a:spcPts val="0"/>
                        </a:spcAft>
                      </a:pPr>
                      <a:r>
                        <a:rPr lang="en-US" sz="3600" b="0" dirty="0">
                          <a:solidFill>
                            <a:srgbClr val="702A82"/>
                          </a:solidFill>
                          <a:effectLst/>
                        </a:rPr>
                        <a:t>Total</a:t>
                      </a:r>
                      <a:endParaRPr lang="en-US" sz="3600" b="0" dirty="0">
                        <a:solidFill>
                          <a:srgbClr val="702A8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4000" b="0" dirty="0">
                          <a:solidFill>
                            <a:schemeClr val="tx1"/>
                          </a:solidFill>
                          <a:effectLst/>
                        </a:rPr>
                        <a:t>34</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tc>
                  <a:txBody>
                    <a:bodyPr/>
                    <a:lstStyle/>
                    <a:p>
                      <a:pPr marL="0" marR="0" algn="ctr">
                        <a:lnSpc>
                          <a:spcPct val="107000"/>
                        </a:lnSpc>
                        <a:spcBef>
                          <a:spcPts val="0"/>
                        </a:spcBef>
                        <a:spcAft>
                          <a:spcPts val="0"/>
                        </a:spcAft>
                      </a:pPr>
                      <a:r>
                        <a:rPr lang="en-US" sz="4000" b="0" dirty="0">
                          <a:solidFill>
                            <a:schemeClr val="tx1"/>
                          </a:solidFill>
                          <a:effectLst/>
                        </a:rPr>
                        <a:t>21</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tc>
                  <a:txBody>
                    <a:bodyPr/>
                    <a:lstStyle/>
                    <a:p>
                      <a:pPr marL="0" marR="0" lvl="0" indent="0" algn="ctr">
                        <a:lnSpc>
                          <a:spcPct val="107000"/>
                        </a:lnSpc>
                        <a:spcBef>
                          <a:spcPts val="0"/>
                        </a:spcBef>
                        <a:spcAft>
                          <a:spcPts val="0"/>
                        </a:spcAft>
                        <a:buFont typeface="Calibri" panose="020F0502020204030204" pitchFamily="34" charset="0"/>
                        <a:buNone/>
                      </a:pPr>
                      <a:r>
                        <a:rPr lang="en-US" sz="4000" b="0" dirty="0">
                          <a:solidFill>
                            <a:schemeClr val="tx1"/>
                          </a:solidFill>
                          <a:effectLst/>
                        </a:rPr>
                        <a:t>2</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extLst>
                  <a:ext uri="{0D108BD9-81ED-4DB2-BD59-A6C34878D82A}">
                    <a16:rowId xmlns:a16="http://schemas.microsoft.com/office/drawing/2014/main" val="1494501101"/>
                  </a:ext>
                </a:extLst>
              </a:tr>
              <a:tr h="1176797">
                <a:tc>
                  <a:txBody>
                    <a:bodyPr/>
                    <a:lstStyle/>
                    <a:p>
                      <a:pPr marL="0" marR="0" algn="ctr">
                        <a:lnSpc>
                          <a:spcPct val="107000"/>
                        </a:lnSpc>
                        <a:spcBef>
                          <a:spcPts val="0"/>
                        </a:spcBef>
                        <a:spcAft>
                          <a:spcPts val="0"/>
                        </a:spcAft>
                      </a:pPr>
                      <a:r>
                        <a:rPr lang="en-US" sz="3200" b="0" dirty="0">
                          <a:solidFill>
                            <a:srgbClr val="702A82"/>
                          </a:solidFill>
                          <a:effectLst/>
                        </a:rPr>
                        <a:t>   British Columbia</a:t>
                      </a:r>
                      <a:endParaRPr lang="en-US" sz="3200" b="0" dirty="0">
                        <a:solidFill>
                          <a:srgbClr val="702A8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4000" b="0" dirty="0">
                          <a:solidFill>
                            <a:schemeClr val="tx1"/>
                          </a:solidFill>
                          <a:effectLst/>
                        </a:rPr>
                        <a:t>17</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tc>
                  <a:txBody>
                    <a:bodyPr/>
                    <a:lstStyle/>
                    <a:p>
                      <a:pPr marL="0" marR="0" algn="ctr">
                        <a:lnSpc>
                          <a:spcPct val="107000"/>
                        </a:lnSpc>
                        <a:spcBef>
                          <a:spcPts val="0"/>
                        </a:spcBef>
                        <a:spcAft>
                          <a:spcPts val="0"/>
                        </a:spcAft>
                      </a:pPr>
                      <a:r>
                        <a:rPr lang="en-US" sz="4000" b="0" dirty="0">
                          <a:solidFill>
                            <a:schemeClr val="tx1"/>
                          </a:solidFill>
                          <a:effectLst/>
                        </a:rPr>
                        <a:t>6</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tc>
                  <a:txBody>
                    <a:bodyPr/>
                    <a:lstStyle/>
                    <a:p>
                      <a:pPr marL="0" marR="0" lvl="0" indent="0" algn="ctr">
                        <a:lnSpc>
                          <a:spcPct val="107000"/>
                        </a:lnSpc>
                        <a:spcBef>
                          <a:spcPts val="0"/>
                        </a:spcBef>
                        <a:spcAft>
                          <a:spcPts val="0"/>
                        </a:spcAft>
                        <a:buFont typeface="Calibri" panose="020F0502020204030204" pitchFamily="34" charset="0"/>
                        <a:buNone/>
                      </a:pPr>
                      <a:r>
                        <a:rPr lang="en-US" sz="4000" b="0" dirty="0">
                          <a:solidFill>
                            <a:schemeClr val="tx1"/>
                          </a:solidFill>
                          <a:effectLst/>
                        </a:rPr>
                        <a:t>1</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extLst>
                  <a:ext uri="{0D108BD9-81ED-4DB2-BD59-A6C34878D82A}">
                    <a16:rowId xmlns:a16="http://schemas.microsoft.com/office/drawing/2014/main" val="2539204879"/>
                  </a:ext>
                </a:extLst>
              </a:tr>
              <a:tr h="1176797">
                <a:tc>
                  <a:txBody>
                    <a:bodyPr/>
                    <a:lstStyle/>
                    <a:p>
                      <a:pPr marL="0" marR="0" algn="ctr">
                        <a:lnSpc>
                          <a:spcPct val="107000"/>
                        </a:lnSpc>
                        <a:spcBef>
                          <a:spcPts val="0"/>
                        </a:spcBef>
                        <a:spcAft>
                          <a:spcPts val="0"/>
                        </a:spcAft>
                      </a:pPr>
                      <a:r>
                        <a:rPr lang="en-US" sz="3200" b="0" dirty="0">
                          <a:solidFill>
                            <a:srgbClr val="702A82"/>
                          </a:solidFill>
                          <a:effectLst/>
                        </a:rPr>
                        <a:t>   Ontario</a:t>
                      </a:r>
                      <a:endParaRPr lang="en-US" sz="3200" b="0" dirty="0">
                        <a:solidFill>
                          <a:srgbClr val="702A8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4000" b="0" dirty="0">
                          <a:solidFill>
                            <a:schemeClr val="tx1"/>
                          </a:solidFill>
                          <a:effectLst/>
                        </a:rPr>
                        <a:t>12</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tc>
                  <a:txBody>
                    <a:bodyPr/>
                    <a:lstStyle/>
                    <a:p>
                      <a:pPr marL="0" marR="0" algn="ctr">
                        <a:lnSpc>
                          <a:spcPct val="107000"/>
                        </a:lnSpc>
                        <a:spcBef>
                          <a:spcPts val="0"/>
                        </a:spcBef>
                        <a:spcAft>
                          <a:spcPts val="0"/>
                        </a:spcAft>
                      </a:pPr>
                      <a:r>
                        <a:rPr lang="en-US" sz="4000" b="0" dirty="0">
                          <a:solidFill>
                            <a:schemeClr val="tx1"/>
                          </a:solidFill>
                          <a:effectLst/>
                        </a:rPr>
                        <a:t>7</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tc>
                  <a:txBody>
                    <a:bodyPr/>
                    <a:lstStyle/>
                    <a:p>
                      <a:pPr marL="0" marR="0" lvl="0" indent="0" algn="ctr">
                        <a:lnSpc>
                          <a:spcPct val="107000"/>
                        </a:lnSpc>
                        <a:spcBef>
                          <a:spcPts val="0"/>
                        </a:spcBef>
                        <a:spcAft>
                          <a:spcPts val="0"/>
                        </a:spcAft>
                        <a:buFont typeface="Calibri" panose="020F0502020204030204" pitchFamily="34" charset="0"/>
                        <a:buNone/>
                      </a:pPr>
                      <a:r>
                        <a:rPr lang="en-US" sz="4000" b="0" dirty="0">
                          <a:solidFill>
                            <a:schemeClr val="tx1"/>
                          </a:solidFill>
                          <a:effectLst/>
                        </a:rPr>
                        <a:t>0</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extLst>
                  <a:ext uri="{0D108BD9-81ED-4DB2-BD59-A6C34878D82A}">
                    <a16:rowId xmlns:a16="http://schemas.microsoft.com/office/drawing/2014/main" val="269961904"/>
                  </a:ext>
                </a:extLst>
              </a:tr>
              <a:tr h="1176797">
                <a:tc>
                  <a:txBody>
                    <a:bodyPr/>
                    <a:lstStyle/>
                    <a:p>
                      <a:pPr marL="0" marR="0" algn="ctr">
                        <a:lnSpc>
                          <a:spcPct val="107000"/>
                        </a:lnSpc>
                        <a:spcBef>
                          <a:spcPts val="0"/>
                        </a:spcBef>
                        <a:spcAft>
                          <a:spcPts val="0"/>
                        </a:spcAft>
                      </a:pPr>
                      <a:r>
                        <a:rPr lang="en-US" sz="3200" b="0" dirty="0">
                          <a:solidFill>
                            <a:srgbClr val="702A82"/>
                          </a:solidFill>
                          <a:effectLst/>
                        </a:rPr>
                        <a:t>   Nova Scotia</a:t>
                      </a:r>
                      <a:endParaRPr lang="en-US" sz="3200" b="0" dirty="0">
                        <a:solidFill>
                          <a:srgbClr val="702A8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4000" b="0" dirty="0">
                          <a:solidFill>
                            <a:schemeClr val="tx1"/>
                          </a:solidFill>
                          <a:effectLst/>
                        </a:rPr>
                        <a:t>5</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tc>
                  <a:txBody>
                    <a:bodyPr/>
                    <a:lstStyle/>
                    <a:p>
                      <a:pPr marL="0" marR="0" algn="ctr">
                        <a:lnSpc>
                          <a:spcPct val="107000"/>
                        </a:lnSpc>
                        <a:spcBef>
                          <a:spcPts val="0"/>
                        </a:spcBef>
                        <a:spcAft>
                          <a:spcPts val="0"/>
                        </a:spcAft>
                      </a:pPr>
                      <a:r>
                        <a:rPr lang="en-US" sz="4000" b="0" dirty="0">
                          <a:solidFill>
                            <a:schemeClr val="tx1"/>
                          </a:solidFill>
                          <a:effectLst/>
                        </a:rPr>
                        <a:t>8</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tc>
                  <a:txBody>
                    <a:bodyPr/>
                    <a:lstStyle/>
                    <a:p>
                      <a:pPr marL="0" marR="0" lvl="0" indent="0" algn="ctr">
                        <a:lnSpc>
                          <a:spcPct val="107000"/>
                        </a:lnSpc>
                        <a:spcBef>
                          <a:spcPts val="0"/>
                        </a:spcBef>
                        <a:spcAft>
                          <a:spcPts val="0"/>
                        </a:spcAft>
                        <a:buFont typeface="Calibri" panose="020F0502020204030204" pitchFamily="34" charset="0"/>
                        <a:buNone/>
                      </a:pPr>
                      <a:r>
                        <a:rPr lang="en-US" sz="4000" b="0" dirty="0">
                          <a:solidFill>
                            <a:schemeClr val="tx1"/>
                          </a:solidFill>
                          <a:effectLst/>
                        </a:rPr>
                        <a:t>1</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CE6EF"/>
                    </a:solidFill>
                  </a:tcPr>
                </a:tc>
                <a:extLst>
                  <a:ext uri="{0D108BD9-81ED-4DB2-BD59-A6C34878D82A}">
                    <a16:rowId xmlns:a16="http://schemas.microsoft.com/office/drawing/2014/main" val="4145516621"/>
                  </a:ext>
                </a:extLst>
              </a:tr>
            </a:tbl>
          </a:graphicData>
        </a:graphic>
      </p:graphicFrame>
      <p:sp>
        <p:nvSpPr>
          <p:cNvPr id="37" name="Rectangle 36">
            <a:extLst>
              <a:ext uri="{FF2B5EF4-FFF2-40B4-BE49-F238E27FC236}">
                <a16:creationId xmlns:a16="http://schemas.microsoft.com/office/drawing/2014/main" id="{E3A9EB79-A5E7-45F5-8859-00EDAFADC42C}"/>
              </a:ext>
            </a:extLst>
          </p:cNvPr>
          <p:cNvSpPr/>
          <p:nvPr/>
        </p:nvSpPr>
        <p:spPr>
          <a:xfrm>
            <a:off x="10500249" y="4404049"/>
            <a:ext cx="29763721" cy="1315617"/>
          </a:xfrm>
          <a:prstGeom prst="rect">
            <a:avLst/>
          </a:prstGeom>
        </p:spPr>
        <p:txBody>
          <a:bodyPr wrap="square">
            <a:spAutoFit/>
          </a:bodyPr>
          <a:lstStyle/>
          <a:p>
            <a:pPr algn="ctr"/>
            <a:r>
              <a:rPr lang="en-US" dirty="0"/>
              <a:t>A comparative case study</a:t>
            </a:r>
          </a:p>
        </p:txBody>
      </p:sp>
      <p:graphicFrame>
        <p:nvGraphicFramePr>
          <p:cNvPr id="12" name="Table 11">
            <a:extLst>
              <a:ext uri="{FF2B5EF4-FFF2-40B4-BE49-F238E27FC236}">
                <a16:creationId xmlns:a16="http://schemas.microsoft.com/office/drawing/2014/main" id="{0DF6D94E-F86E-4E29-9802-BD731DA59AC1}"/>
              </a:ext>
            </a:extLst>
          </p:cNvPr>
          <p:cNvGraphicFramePr>
            <a:graphicFrameLocks noGrp="1"/>
          </p:cNvGraphicFramePr>
          <p:nvPr>
            <p:extLst>
              <p:ext uri="{D42A27DB-BD31-4B8C-83A1-F6EECF244321}">
                <p14:modId xmlns:p14="http://schemas.microsoft.com/office/powerpoint/2010/main" val="2597425755"/>
              </p:ext>
            </p:extLst>
          </p:nvPr>
        </p:nvGraphicFramePr>
        <p:xfrm>
          <a:off x="10460511" y="6032487"/>
          <a:ext cx="14740390" cy="2097024"/>
        </p:xfrm>
        <a:graphic>
          <a:graphicData uri="http://schemas.openxmlformats.org/drawingml/2006/table">
            <a:tbl>
              <a:tblPr firstRow="1" bandRow="1">
                <a:tableStyleId>{9D7B26C5-4107-4FEC-AEDC-1716B250A1EF}</a:tableStyleId>
              </a:tblPr>
              <a:tblGrid>
                <a:gridCol w="14740390">
                  <a:extLst>
                    <a:ext uri="{9D8B030D-6E8A-4147-A177-3AD203B41FA5}">
                      <a16:colId xmlns:a16="http://schemas.microsoft.com/office/drawing/2014/main" val="1407834890"/>
                    </a:ext>
                  </a:extLst>
                </a:gridCol>
              </a:tblGrid>
              <a:tr h="410049">
                <a:tc>
                  <a:txBody>
                    <a:bodyPr/>
                    <a:lstStyle/>
                    <a:p>
                      <a:pPr marL="0" marR="0" lvl="0" indent="0" algn="l" defTabSz="403799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Table 1. Number of data sources coded to PM node</a:t>
                      </a:r>
                    </a:p>
                  </a:txBody>
                  <a:tcP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4727707"/>
                  </a:ext>
                </a:extLst>
              </a:tr>
              <a:tr h="597499">
                <a:tc>
                  <a:txBody>
                    <a:bodyPr/>
                    <a:lstStyle/>
                    <a:p>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601650457"/>
                  </a:ext>
                </a:extLst>
              </a:tr>
            </a:tbl>
          </a:graphicData>
        </a:graphic>
      </p:graphicFrame>
      <p:graphicFrame>
        <p:nvGraphicFramePr>
          <p:cNvPr id="21" name="Table 20">
            <a:extLst>
              <a:ext uri="{FF2B5EF4-FFF2-40B4-BE49-F238E27FC236}">
                <a16:creationId xmlns:a16="http://schemas.microsoft.com/office/drawing/2014/main" id="{88462D98-8BDE-4B15-AF15-2E5A72F4098F}"/>
              </a:ext>
            </a:extLst>
          </p:cNvPr>
          <p:cNvGraphicFramePr>
            <a:graphicFrameLocks noGrp="1"/>
          </p:cNvGraphicFramePr>
          <p:nvPr>
            <p:extLst>
              <p:ext uri="{D42A27DB-BD31-4B8C-83A1-F6EECF244321}">
                <p14:modId xmlns:p14="http://schemas.microsoft.com/office/powerpoint/2010/main" val="3884122176"/>
              </p:ext>
            </p:extLst>
          </p:nvPr>
        </p:nvGraphicFramePr>
        <p:xfrm>
          <a:off x="10703022" y="16705006"/>
          <a:ext cx="29763720" cy="12462544"/>
        </p:xfrm>
        <a:graphic>
          <a:graphicData uri="http://schemas.openxmlformats.org/drawingml/2006/table">
            <a:tbl>
              <a:tblPr firstRow="1" bandRow="1">
                <a:tableStyleId>{5C22544A-7EE6-4342-B048-85BDC9FD1C3A}</a:tableStyleId>
              </a:tblPr>
              <a:tblGrid>
                <a:gridCol w="9497060">
                  <a:extLst>
                    <a:ext uri="{9D8B030D-6E8A-4147-A177-3AD203B41FA5}">
                      <a16:colId xmlns:a16="http://schemas.microsoft.com/office/drawing/2014/main" val="2940969678"/>
                    </a:ext>
                  </a:extLst>
                </a:gridCol>
                <a:gridCol w="13153224">
                  <a:extLst>
                    <a:ext uri="{9D8B030D-6E8A-4147-A177-3AD203B41FA5}">
                      <a16:colId xmlns:a16="http://schemas.microsoft.com/office/drawing/2014/main" val="2768140909"/>
                    </a:ext>
                  </a:extLst>
                </a:gridCol>
                <a:gridCol w="7113436">
                  <a:extLst>
                    <a:ext uri="{9D8B030D-6E8A-4147-A177-3AD203B41FA5}">
                      <a16:colId xmlns:a16="http://schemas.microsoft.com/office/drawing/2014/main" val="1991225062"/>
                    </a:ext>
                  </a:extLst>
                </a:gridCol>
              </a:tblGrid>
              <a:tr h="1074337">
                <a:tc>
                  <a:txBody>
                    <a:bodyPr/>
                    <a:lstStyle/>
                    <a:p>
                      <a:pPr marL="0" marR="0" algn="ctr">
                        <a:lnSpc>
                          <a:spcPct val="150000"/>
                        </a:lnSpc>
                        <a:spcBef>
                          <a:spcPts val="0"/>
                        </a:spcBef>
                        <a:spcAft>
                          <a:spcPts val="0"/>
                        </a:spcAft>
                      </a:pPr>
                      <a:r>
                        <a:rPr lang="en-CA"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Fraser East, British Columbia</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72000" anchor="ctr">
                    <a:solidFill>
                      <a:srgbClr val="C5B2CE"/>
                    </a:solidFill>
                  </a:tcPr>
                </a:tc>
                <a:tc>
                  <a:txBody>
                    <a:bodyPr/>
                    <a:lstStyle/>
                    <a:p>
                      <a:pPr marL="0" marR="0" algn="ctr">
                        <a:lnSpc>
                          <a:spcPct val="150000"/>
                        </a:lnSpc>
                        <a:spcBef>
                          <a:spcPts val="0"/>
                        </a:spcBef>
                        <a:spcAft>
                          <a:spcPts val="0"/>
                        </a:spcAft>
                      </a:pPr>
                      <a:r>
                        <a:rPr lang="en-CA"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Eastern Ontario Health Unit (EOHU), Ontario</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72000" anchor="ctr">
                    <a:solidFill>
                      <a:srgbClr val="C5B2CE"/>
                    </a:solidFill>
                  </a:tcPr>
                </a:tc>
                <a:tc>
                  <a:txBody>
                    <a:bodyPr/>
                    <a:lstStyle/>
                    <a:p>
                      <a:pPr marL="0" marR="0" algn="ctr">
                        <a:lnSpc>
                          <a:spcPct val="150000"/>
                        </a:lnSpc>
                        <a:spcBef>
                          <a:spcPts val="0"/>
                        </a:spcBef>
                        <a:spcAft>
                          <a:spcPts val="0"/>
                        </a:spcAft>
                      </a:pPr>
                      <a:r>
                        <a:rPr lang="en-CA"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Central Zone, Nova Scotia</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72000" anchor="ctr">
                    <a:solidFill>
                      <a:srgbClr val="C5B2CE"/>
                    </a:solidFill>
                  </a:tcPr>
                </a:tc>
                <a:extLst>
                  <a:ext uri="{0D108BD9-81ED-4DB2-BD59-A6C34878D82A}">
                    <a16:rowId xmlns:a16="http://schemas.microsoft.com/office/drawing/2014/main" val="3076379715"/>
                  </a:ext>
                </a:extLst>
              </a:tr>
              <a:tr h="11388207">
                <a:tc>
                  <a:txBody>
                    <a:bodyPr/>
                    <a:lstStyle/>
                    <a:p>
                      <a:pPr marL="0" marR="0" algn="l">
                        <a:lnSpc>
                          <a:spcPct val="100000"/>
                        </a:lnSpc>
                        <a:spcBef>
                          <a:spcPts val="0"/>
                        </a:spcBef>
                        <a:spcAft>
                          <a:spcPts val="0"/>
                        </a:spcAft>
                      </a:pPr>
                      <a:r>
                        <a:rPr lang="en-CA" sz="3400" dirty="0">
                          <a:effectLst/>
                          <a:latin typeface="Calibri" panose="020F0502020204030204" pitchFamily="34" charset="0"/>
                          <a:ea typeface="Calibri" panose="020F0502020204030204" pitchFamily="34" charset="0"/>
                          <a:cs typeface="Times New Roman" panose="02020603050405020304" pitchFamily="18" charset="0"/>
                        </a:rPr>
                        <a:t>The </a:t>
                      </a:r>
                      <a:r>
                        <a:rPr lang="en-CA" sz="3400" b="1" dirty="0">
                          <a:effectLst/>
                          <a:latin typeface="Calibri" panose="020F0502020204030204" pitchFamily="34" charset="0"/>
                          <a:ea typeface="Calibri" panose="020F0502020204030204" pitchFamily="34" charset="0"/>
                          <a:cs typeface="Times New Roman" panose="02020603050405020304" pitchFamily="18" charset="0"/>
                        </a:rPr>
                        <a:t>Joint Standing Committee on Rural Issues </a:t>
                      </a:r>
                      <a:r>
                        <a:rPr lang="en-CA" sz="3400" dirty="0">
                          <a:effectLst/>
                          <a:latin typeface="Calibri" panose="020F0502020204030204" pitchFamily="34" charset="0"/>
                          <a:ea typeface="Calibri" panose="020F0502020204030204" pitchFamily="34" charset="0"/>
                          <a:cs typeface="Times New Roman" panose="02020603050405020304" pitchFamily="18" charset="0"/>
                        </a:rPr>
                        <a:t>(2001) oversees a number of programs to enhance rural practice and support rural providers.</a:t>
                      </a:r>
                    </a:p>
                    <a:p>
                      <a:pPr marL="0" marR="0" algn="l">
                        <a:lnSpc>
                          <a:spcPct val="100000"/>
                        </a:lnSpc>
                        <a:spcBef>
                          <a:spcPts val="0"/>
                        </a:spcBef>
                        <a:spcAft>
                          <a:spcPts val="0"/>
                        </a:spcAft>
                      </a:pPr>
                      <a:r>
                        <a:rPr lang="en-CA" sz="3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0000"/>
                        </a:lnSpc>
                        <a:spcBef>
                          <a:spcPts val="0"/>
                        </a:spcBef>
                        <a:spcAft>
                          <a:spcPts val="0"/>
                        </a:spcAft>
                      </a:pPr>
                      <a:r>
                        <a:rPr lang="en-CA" sz="3400" dirty="0">
                          <a:effectLst/>
                          <a:latin typeface="Calibri" panose="020F0502020204030204" pitchFamily="34" charset="0"/>
                          <a:ea typeface="Calibri" panose="020F0502020204030204" pitchFamily="34" charset="0"/>
                          <a:cs typeface="Times New Roman" panose="02020603050405020304" pitchFamily="18" charset="0"/>
                        </a:rPr>
                        <a:t>The GPSC hosted (2004-2005) the </a:t>
                      </a:r>
                      <a:r>
                        <a:rPr lang="en-CA" sz="3400" b="1" dirty="0">
                          <a:effectLst/>
                          <a:latin typeface="Calibri" panose="020F0502020204030204" pitchFamily="34" charset="0"/>
                          <a:ea typeface="Calibri" panose="020F0502020204030204" pitchFamily="34" charset="0"/>
                          <a:cs typeface="Times New Roman" panose="02020603050405020304" pitchFamily="18" charset="0"/>
                        </a:rPr>
                        <a:t>Professional Quality Improvement Days </a:t>
                      </a:r>
                      <a:r>
                        <a:rPr lang="en-CA" sz="3400" dirty="0">
                          <a:effectLst/>
                          <a:latin typeface="Calibri" panose="020F0502020204030204" pitchFamily="34" charset="0"/>
                          <a:ea typeface="Calibri" panose="020F0502020204030204" pitchFamily="34" charset="0"/>
                          <a:cs typeface="Times New Roman" panose="02020603050405020304" pitchFamily="18" charset="0"/>
                        </a:rPr>
                        <a:t>in order to hear from ~1000 FPs about the issues facing family practice in the province. A similar process occurred for the 2015 Visioning consultations with FPs to hear their thoughts on the future of primary care.</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0000"/>
                        </a:lnSpc>
                        <a:spcBef>
                          <a:spcPts val="0"/>
                        </a:spcBef>
                        <a:spcAft>
                          <a:spcPts val="0"/>
                        </a:spcAft>
                      </a:pPr>
                      <a:r>
                        <a:rPr lang="en-CA" sz="3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0000"/>
                        </a:lnSpc>
                        <a:spcBef>
                          <a:spcPts val="0"/>
                        </a:spcBef>
                        <a:spcAft>
                          <a:spcPts val="0"/>
                        </a:spcAft>
                      </a:pPr>
                      <a:r>
                        <a:rPr lang="en-CA" sz="3400" dirty="0">
                          <a:effectLst/>
                          <a:latin typeface="Calibri" panose="020F0502020204030204" pitchFamily="34" charset="0"/>
                          <a:ea typeface="Calibri" panose="020F0502020204030204" pitchFamily="34" charset="0"/>
                          <a:cs typeface="Times New Roman" panose="02020603050405020304" pitchFamily="18" charset="0"/>
                        </a:rPr>
                        <a:t>The </a:t>
                      </a:r>
                      <a:r>
                        <a:rPr lang="en-CA" sz="3400" b="1" dirty="0">
                          <a:effectLst/>
                          <a:latin typeface="Calibri" panose="020F0502020204030204" pitchFamily="34" charset="0"/>
                          <a:ea typeface="Calibri" panose="020F0502020204030204" pitchFamily="34" charset="0"/>
                          <a:cs typeface="Times New Roman" panose="02020603050405020304" pitchFamily="18" charset="0"/>
                        </a:rPr>
                        <a:t>Practice Support Program </a:t>
                      </a:r>
                      <a:r>
                        <a:rPr lang="en-CA" sz="3400" dirty="0">
                          <a:effectLst/>
                          <a:latin typeface="Calibri" panose="020F0502020204030204" pitchFamily="34" charset="0"/>
                          <a:ea typeface="Calibri" panose="020F0502020204030204" pitchFamily="34" charset="0"/>
                          <a:cs typeface="Times New Roman" panose="02020603050405020304" pitchFamily="18" charset="0"/>
                        </a:rPr>
                        <a:t>(PSP), initiated in 2007, offers learning modules to support FPs and their team members.</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0000"/>
                        </a:lnSpc>
                        <a:spcBef>
                          <a:spcPts val="0"/>
                        </a:spcBef>
                        <a:spcAft>
                          <a:spcPts val="0"/>
                        </a:spcAft>
                      </a:pPr>
                      <a:r>
                        <a:rPr lang="en-CA" sz="3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432000" marR="360000" marT="180000" marB="0">
                    <a:solidFill>
                      <a:srgbClr val="ECE6EF"/>
                    </a:solidFill>
                  </a:tcPr>
                </a:tc>
                <a:tc>
                  <a:txBody>
                    <a:bodyPr/>
                    <a:lstStyle/>
                    <a:p>
                      <a:pPr marL="0" marR="0">
                        <a:lnSpc>
                          <a:spcPct val="100000"/>
                        </a:lnSpc>
                        <a:spcBef>
                          <a:spcPts val="0"/>
                        </a:spcBef>
                        <a:spcAft>
                          <a:spcPts val="0"/>
                        </a:spcAft>
                      </a:pPr>
                      <a:r>
                        <a:rPr lang="en-CA" sz="3400" dirty="0">
                          <a:effectLst/>
                          <a:latin typeface="Calibri" panose="020F0502020204030204" pitchFamily="34" charset="0"/>
                          <a:ea typeface="Calibri" panose="020F0502020204030204" pitchFamily="34" charset="0"/>
                          <a:cs typeface="Times New Roman" panose="02020603050405020304" pitchFamily="18" charset="0"/>
                        </a:rPr>
                        <a:t>The </a:t>
                      </a:r>
                      <a:r>
                        <a:rPr lang="en-CA" sz="3400" b="1" dirty="0">
                          <a:effectLst/>
                          <a:latin typeface="Calibri" panose="020F0502020204030204" pitchFamily="34" charset="0"/>
                          <a:ea typeface="Calibri" panose="020F0502020204030204" pitchFamily="34" charset="0"/>
                          <a:cs typeface="Times New Roman" panose="02020603050405020304" pitchFamily="18" charset="0"/>
                        </a:rPr>
                        <a:t>Excellent Care for All Act </a:t>
                      </a:r>
                      <a:r>
                        <a:rPr lang="en-CA" sz="3400" dirty="0">
                          <a:effectLst/>
                          <a:latin typeface="Calibri" panose="020F0502020204030204" pitchFamily="34" charset="0"/>
                          <a:ea typeface="Calibri" panose="020F0502020204030204" pitchFamily="34" charset="0"/>
                          <a:cs typeface="Times New Roman" panose="02020603050405020304" pitchFamily="18" charset="0"/>
                        </a:rPr>
                        <a:t>(2010) pushed forward the agenda of quality improvement. This initiative led to the collapse of several provincial QI initiatives (e.g. OHQC, QIIP) into a single organization, </a:t>
                      </a:r>
                      <a:br>
                        <a:rPr lang="en-CA" sz="3400" dirty="0">
                          <a:effectLst/>
                          <a:latin typeface="Calibri" panose="020F0502020204030204" pitchFamily="34" charset="0"/>
                          <a:ea typeface="Calibri" panose="020F0502020204030204" pitchFamily="34" charset="0"/>
                          <a:cs typeface="Times New Roman" panose="02020603050405020304" pitchFamily="18" charset="0"/>
                        </a:rPr>
                      </a:br>
                      <a:r>
                        <a:rPr lang="en-CA" sz="3400" b="1" dirty="0">
                          <a:effectLst/>
                          <a:latin typeface="Calibri" panose="020F0502020204030204" pitchFamily="34" charset="0"/>
                          <a:ea typeface="Calibri" panose="020F0502020204030204" pitchFamily="34" charset="0"/>
                          <a:cs typeface="Times New Roman" panose="02020603050405020304" pitchFamily="18" charset="0"/>
                        </a:rPr>
                        <a:t>Health Quality Ontario </a:t>
                      </a:r>
                      <a:r>
                        <a:rPr lang="en-CA" sz="3400" dirty="0">
                          <a:effectLst/>
                          <a:latin typeface="Calibri" panose="020F0502020204030204" pitchFamily="34" charset="0"/>
                          <a:ea typeface="Calibri" panose="020F0502020204030204" pitchFamily="34" charset="0"/>
                          <a:cs typeface="Times New Roman" panose="02020603050405020304" pitchFamily="18" charset="0"/>
                        </a:rPr>
                        <a:t>(HQO). The HQO oversees multiple initiatives in the province:</a:t>
                      </a:r>
                    </a:p>
                    <a:p>
                      <a:pPr marL="0" marR="0">
                        <a:lnSpc>
                          <a:spcPct val="100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Arial" panose="020B0604020202020204" pitchFamily="34" charset="0"/>
                        <a:buChar char="•"/>
                      </a:pPr>
                      <a:r>
                        <a:rPr lang="en-CA" sz="3400" i="1" dirty="0">
                          <a:effectLst/>
                          <a:latin typeface="Calibri" panose="020F0502020204030204" pitchFamily="34" charset="0"/>
                          <a:ea typeface="Calibri" panose="020F0502020204030204" pitchFamily="34" charset="0"/>
                          <a:cs typeface="Times New Roman" panose="02020603050405020304" pitchFamily="18" charset="0"/>
                        </a:rPr>
                        <a:t>A </a:t>
                      </a:r>
                      <a:r>
                        <a:rPr lang="en-CA" sz="3400" b="1" i="1" dirty="0">
                          <a:effectLst/>
                          <a:latin typeface="Calibri" panose="020F0502020204030204" pitchFamily="34" charset="0"/>
                          <a:ea typeface="Calibri" panose="020F0502020204030204" pitchFamily="34" charset="0"/>
                          <a:cs typeface="Times New Roman" panose="02020603050405020304" pitchFamily="18" charset="0"/>
                        </a:rPr>
                        <a:t>Primary Care Performance Measurement Framework for Ontario</a:t>
                      </a:r>
                      <a:r>
                        <a:rPr lang="en-CA" sz="3400" i="1" dirty="0">
                          <a:effectLst/>
                          <a:latin typeface="Calibri" panose="020F0502020204030204" pitchFamily="34" charset="0"/>
                          <a:ea typeface="Calibri" panose="020F0502020204030204" pitchFamily="34" charset="0"/>
                          <a:cs typeface="Times New Roman" panose="02020603050405020304" pitchFamily="18" charset="0"/>
                        </a:rPr>
                        <a:t> </a:t>
                      </a:r>
                      <a:r>
                        <a:rPr lang="en-CA" sz="3400" dirty="0">
                          <a:effectLst/>
                          <a:latin typeface="Calibri" panose="020F0502020204030204" pitchFamily="34" charset="0"/>
                          <a:ea typeface="Calibri" panose="020F0502020204030204" pitchFamily="34" charset="0"/>
                          <a:cs typeface="Times New Roman" panose="02020603050405020304" pitchFamily="18" charset="0"/>
                        </a:rPr>
                        <a:t>report outlines 9 priority primary care domains with respective measurement priorities and measures at the practice and system levels. In </a:t>
                      </a:r>
                      <a:r>
                        <a:rPr lang="en-CA" sz="3400" i="1" dirty="0">
                          <a:effectLst/>
                          <a:latin typeface="Calibri" panose="020F0502020204030204" pitchFamily="34" charset="0"/>
                          <a:ea typeface="Calibri" panose="020F0502020204030204" pitchFamily="34" charset="0"/>
                          <a:cs typeface="Times New Roman" panose="02020603050405020304" pitchFamily="18" charset="0"/>
                        </a:rPr>
                        <a:t>Quality in primary care: Setting a foundation for monitoring and reporting in Ontario</a:t>
                      </a:r>
                      <a:r>
                        <a:rPr lang="en-CA" sz="3400" dirty="0">
                          <a:effectLst/>
                          <a:latin typeface="Calibri" panose="020F0502020204030204" pitchFamily="34" charset="0"/>
                          <a:ea typeface="Calibri" panose="020F0502020204030204" pitchFamily="34" charset="0"/>
                          <a:cs typeface="Times New Roman" panose="02020603050405020304" pitchFamily="18" charset="0"/>
                        </a:rPr>
                        <a:t>, HQO reports about performance related to access, service provision, and coordination. </a:t>
                      </a:r>
                    </a:p>
                    <a:p>
                      <a:pPr marL="457200" marR="0" lvl="0" indent="-457200">
                        <a:lnSpc>
                          <a:spcPct val="100000"/>
                        </a:lnSpc>
                        <a:spcBef>
                          <a:spcPts val="0"/>
                        </a:spcBef>
                        <a:spcAft>
                          <a:spcPts val="0"/>
                        </a:spcAft>
                        <a:buFont typeface="Arial" panose="020B0604020202020204" pitchFamily="34" charset="0"/>
                        <a:buChar char="•"/>
                      </a:pPr>
                      <a:r>
                        <a:rPr lang="en-CA" sz="3400" dirty="0">
                          <a:effectLst/>
                          <a:latin typeface="Calibri" panose="020F0502020204030204" pitchFamily="34" charset="0"/>
                          <a:ea typeface="Calibri" panose="020F0502020204030204" pitchFamily="34" charset="0"/>
                          <a:cs typeface="Times New Roman" panose="02020603050405020304" pitchFamily="18" charset="0"/>
                        </a:rPr>
                        <a:t>The </a:t>
                      </a:r>
                      <a:r>
                        <a:rPr lang="en-CA" sz="3400" b="1" dirty="0">
                          <a:effectLst/>
                          <a:latin typeface="Calibri" panose="020F0502020204030204" pitchFamily="34" charset="0"/>
                          <a:ea typeface="Calibri" panose="020F0502020204030204" pitchFamily="34" charset="0"/>
                          <a:cs typeface="Times New Roman" panose="02020603050405020304" pitchFamily="18" charset="0"/>
                        </a:rPr>
                        <a:t>Primary Care Quality Advisory Committee </a:t>
                      </a:r>
                      <a:r>
                        <a:rPr lang="en-CA" sz="3400" dirty="0">
                          <a:effectLst/>
                          <a:latin typeface="Calibri" panose="020F0502020204030204" pitchFamily="34" charset="0"/>
                          <a:ea typeface="Calibri" panose="020F0502020204030204" pitchFamily="34" charset="0"/>
                          <a:cs typeface="Times New Roman" panose="02020603050405020304" pitchFamily="18" charset="0"/>
                        </a:rPr>
                        <a:t>supports provincial QI in primary care</a:t>
                      </a:r>
                    </a:p>
                    <a:p>
                      <a:pPr marL="457200" marR="0" lvl="0" indent="-457200">
                        <a:lnSpc>
                          <a:spcPct val="100000"/>
                        </a:lnSpc>
                        <a:spcBef>
                          <a:spcPts val="0"/>
                        </a:spcBef>
                        <a:spcAft>
                          <a:spcPts val="0"/>
                        </a:spcAft>
                        <a:buFont typeface="Arial" panose="020B0604020202020204" pitchFamily="34" charset="0"/>
                        <a:buChar char="•"/>
                      </a:pPr>
                      <a:r>
                        <a:rPr lang="en-CA" sz="3400" b="1" dirty="0">
                          <a:effectLst/>
                          <a:latin typeface="Calibri" panose="020F0502020204030204" pitchFamily="34" charset="0"/>
                          <a:ea typeface="Calibri" panose="020F0502020204030204" pitchFamily="34" charset="0"/>
                          <a:cs typeface="Times New Roman" panose="02020603050405020304" pitchFamily="18" charset="0"/>
                        </a:rPr>
                        <a:t>Regional Quality Tables </a:t>
                      </a:r>
                      <a:r>
                        <a:rPr lang="en-CA" sz="3400" dirty="0">
                          <a:effectLst/>
                          <a:latin typeface="Calibri" panose="020F0502020204030204" pitchFamily="34" charset="0"/>
                          <a:ea typeface="Calibri" panose="020F0502020204030204" pitchFamily="34" charset="0"/>
                          <a:cs typeface="Times New Roman" panose="02020603050405020304" pitchFamily="18" charset="0"/>
                        </a:rPr>
                        <a:t>focus on regional QI in alignment with the provincial QI agenda</a:t>
                      </a:r>
                    </a:p>
                    <a:p>
                      <a:pPr marL="457200" marR="0" lvl="0" indent="-457200">
                        <a:lnSpc>
                          <a:spcPct val="100000"/>
                        </a:lnSpc>
                        <a:spcBef>
                          <a:spcPts val="0"/>
                        </a:spcBef>
                        <a:spcAft>
                          <a:spcPts val="0"/>
                        </a:spcAft>
                        <a:buFont typeface="Arial" panose="020B0604020202020204" pitchFamily="34" charset="0"/>
                        <a:buChar char="•"/>
                      </a:pPr>
                      <a:r>
                        <a:rPr lang="en-CA" sz="3400" b="1" dirty="0">
                          <a:effectLst/>
                          <a:latin typeface="Calibri" panose="020F0502020204030204" pitchFamily="34" charset="0"/>
                          <a:ea typeface="Calibri" panose="020F0502020204030204" pitchFamily="34" charset="0"/>
                          <a:cs typeface="Times New Roman" panose="02020603050405020304" pitchFamily="18" charset="0"/>
                        </a:rPr>
                        <a:t>eLearning modules </a:t>
                      </a:r>
                      <a:r>
                        <a:rPr lang="en-CA" sz="3400" dirty="0">
                          <a:effectLst/>
                          <a:latin typeface="Calibri" panose="020F0502020204030204" pitchFamily="34" charset="0"/>
                          <a:ea typeface="Calibri" panose="020F0502020204030204" pitchFamily="34" charset="0"/>
                          <a:cs typeface="Times New Roman" panose="02020603050405020304" pitchFamily="18" charset="0"/>
                        </a:rPr>
                        <a:t>offer courses for primary care (e.g. advanced access and efficiency training)</a:t>
                      </a:r>
                    </a:p>
                    <a:p>
                      <a:pPr marL="457200" marR="0" lvl="0" indent="-457200">
                        <a:lnSpc>
                          <a:spcPct val="100000"/>
                        </a:lnSpc>
                        <a:spcBef>
                          <a:spcPts val="0"/>
                        </a:spcBef>
                        <a:spcAft>
                          <a:spcPts val="0"/>
                        </a:spcAft>
                        <a:buFont typeface="Arial" panose="020B0604020202020204" pitchFamily="34" charset="0"/>
                        <a:buChar char="•"/>
                      </a:pPr>
                      <a:r>
                        <a:rPr lang="en-CA" sz="3400" b="1" dirty="0">
                          <a:effectLst/>
                          <a:latin typeface="Calibri" panose="020F0502020204030204" pitchFamily="34" charset="0"/>
                          <a:ea typeface="Calibri" panose="020F0502020204030204" pitchFamily="34" charset="0"/>
                          <a:cs typeface="Times New Roman" panose="02020603050405020304" pitchFamily="18" charset="0"/>
                        </a:rPr>
                        <a:t>Quality Improvement Plans</a:t>
                      </a:r>
                      <a:r>
                        <a:rPr lang="en-CA" sz="3400" dirty="0">
                          <a:effectLst/>
                          <a:latin typeface="Calibri" panose="020F0502020204030204" pitchFamily="34" charset="0"/>
                          <a:ea typeface="Calibri" panose="020F0502020204030204" pitchFamily="34" charset="0"/>
                          <a:cs typeface="Times New Roman" panose="02020603050405020304" pitchFamily="18" charset="0"/>
                        </a:rPr>
                        <a:t>, a requirement for healthcare organizations, involve reporting on predefined metrics for performance</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432000" marR="468000" marT="180000" marB="0">
                    <a:solidFill>
                      <a:srgbClr val="ECE6EF"/>
                    </a:solidFill>
                  </a:tcPr>
                </a:tc>
                <a:tc>
                  <a:txBody>
                    <a:bodyPr/>
                    <a:lstStyle/>
                    <a:p>
                      <a:pPr marL="0" marR="0" lvl="0" indent="0">
                        <a:lnSpc>
                          <a:spcPct val="100000"/>
                        </a:lnSpc>
                        <a:spcBef>
                          <a:spcPts val="0"/>
                        </a:spcBef>
                        <a:spcAft>
                          <a:spcPts val="0"/>
                        </a:spcAft>
                        <a:buFont typeface="Calibri" panose="020F0502020204030204" pitchFamily="34" charset="0"/>
                        <a:buNone/>
                      </a:pPr>
                      <a:r>
                        <a:rPr lang="en-CA" sz="3400" dirty="0">
                          <a:effectLst/>
                          <a:latin typeface="Calibri" panose="020F0502020204030204" pitchFamily="34" charset="0"/>
                          <a:ea typeface="Calibri" panose="020F0502020204030204" pitchFamily="34" charset="0"/>
                          <a:cs typeface="Times New Roman" panose="02020603050405020304" pitchFamily="18" charset="0"/>
                        </a:rPr>
                        <a:t>The report, </a:t>
                      </a:r>
                      <a:r>
                        <a:rPr lang="en-CA" sz="3400" b="1" i="1" dirty="0">
                          <a:effectLst/>
                          <a:latin typeface="Calibri" panose="020F0502020204030204" pitchFamily="34" charset="0"/>
                          <a:ea typeface="Calibri" panose="020F0502020204030204" pitchFamily="34" charset="0"/>
                          <a:cs typeface="Times New Roman" panose="02020603050405020304" pitchFamily="18" charset="0"/>
                        </a:rPr>
                        <a:t>A Primary Health Care Evaluation System for Nova Scotia</a:t>
                      </a:r>
                      <a:r>
                        <a:rPr lang="en-CA" sz="3400" i="1" dirty="0">
                          <a:effectLst/>
                          <a:latin typeface="Calibri" panose="020F0502020204030204" pitchFamily="34" charset="0"/>
                          <a:ea typeface="Calibri" panose="020F0502020204030204" pitchFamily="34" charset="0"/>
                          <a:cs typeface="Times New Roman" panose="02020603050405020304" pitchFamily="18" charset="0"/>
                        </a:rPr>
                        <a:t>, </a:t>
                      </a:r>
                      <a:r>
                        <a:rPr lang="en-CA" sz="3400" dirty="0">
                          <a:effectLst/>
                          <a:latin typeface="Calibri" panose="020F0502020204030204" pitchFamily="34" charset="0"/>
                          <a:ea typeface="Calibri" panose="020F0502020204030204" pitchFamily="34" charset="0"/>
                          <a:cs typeface="Times New Roman" panose="02020603050405020304" pitchFamily="18" charset="0"/>
                        </a:rPr>
                        <a:t>(2006) focused on a provincial PHC evaluation framework, building a logic model and evaluation tools.</a:t>
                      </a:r>
                    </a:p>
                    <a:p>
                      <a:pPr marL="0" marR="0" lvl="0" indent="0">
                        <a:lnSpc>
                          <a:spcPct val="100000"/>
                        </a:lnSpc>
                        <a:spcBef>
                          <a:spcPts val="0"/>
                        </a:spcBef>
                        <a:spcAft>
                          <a:spcPts val="0"/>
                        </a:spcAft>
                        <a:buFont typeface="Calibri" panose="020F0502020204030204" pitchFamily="34" charset="0"/>
                        <a:buNone/>
                      </a:pP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Font typeface="Calibri" panose="020F0502020204030204" pitchFamily="34" charset="0"/>
                        <a:buNone/>
                      </a:pPr>
                      <a:r>
                        <a:rPr lang="en-CA" sz="3400" dirty="0">
                          <a:effectLst/>
                          <a:latin typeface="Calibri" panose="020F0502020204030204" pitchFamily="34" charset="0"/>
                          <a:ea typeface="Calibri" panose="020F0502020204030204" pitchFamily="34" charset="0"/>
                          <a:cs typeface="Times New Roman" panose="02020603050405020304" pitchFamily="18" charset="0"/>
                        </a:rPr>
                        <a:t>The </a:t>
                      </a:r>
                      <a:r>
                        <a:rPr lang="en-CA" sz="3400" b="1" dirty="0">
                          <a:effectLst/>
                          <a:latin typeface="Calibri" panose="020F0502020204030204" pitchFamily="34" charset="0"/>
                          <a:ea typeface="Calibri" panose="020F0502020204030204" pitchFamily="34" charset="0"/>
                          <a:cs typeface="Times New Roman" panose="02020603050405020304" pitchFamily="18" charset="0"/>
                        </a:rPr>
                        <a:t>Quality Framework Dashboard </a:t>
                      </a:r>
                      <a:r>
                        <a:rPr lang="en-CA" sz="3400" dirty="0">
                          <a:effectLst/>
                          <a:latin typeface="Calibri" panose="020F0502020204030204" pitchFamily="34" charset="0"/>
                          <a:ea typeface="Calibri" panose="020F0502020204030204" pitchFamily="34" charset="0"/>
                          <a:cs typeface="Times New Roman" panose="02020603050405020304" pitchFamily="18" charset="0"/>
                        </a:rPr>
                        <a:t>(2008) encompasses performance indicators, and data collection tools include measures on Accreditation Canada performance domains.</a:t>
                      </a:r>
                    </a:p>
                    <a:p>
                      <a:pPr marL="0" marR="0" lvl="0" indent="0">
                        <a:lnSpc>
                          <a:spcPct val="100000"/>
                        </a:lnSpc>
                        <a:spcBef>
                          <a:spcPts val="0"/>
                        </a:spcBef>
                        <a:spcAft>
                          <a:spcPts val="0"/>
                        </a:spcAft>
                        <a:buFont typeface="Calibri" panose="020F0502020204030204" pitchFamily="34" charset="0"/>
                        <a:buNone/>
                      </a:pP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Font typeface="Calibri" panose="020F0502020204030204" pitchFamily="34" charset="0"/>
                        <a:buNone/>
                      </a:pPr>
                      <a:r>
                        <a:rPr lang="en-CA" sz="3400" dirty="0">
                          <a:effectLst/>
                          <a:latin typeface="Calibri" panose="020F0502020204030204" pitchFamily="34" charset="0"/>
                          <a:ea typeface="Calibri" panose="020F0502020204030204" pitchFamily="34" charset="0"/>
                          <a:cs typeface="Times New Roman" panose="02020603050405020304" pitchFamily="18" charset="0"/>
                        </a:rPr>
                        <a:t>As part of the </a:t>
                      </a:r>
                      <a:r>
                        <a:rPr lang="en-CA" sz="3400" b="1" dirty="0">
                          <a:effectLst/>
                          <a:latin typeface="Calibri" panose="020F0502020204030204" pitchFamily="34" charset="0"/>
                          <a:ea typeface="Calibri" panose="020F0502020204030204" pitchFamily="34" charset="0"/>
                          <a:cs typeface="Times New Roman" panose="02020603050405020304" pitchFamily="18" charset="0"/>
                        </a:rPr>
                        <a:t>Quality in Practice initiative</a:t>
                      </a:r>
                      <a:r>
                        <a:rPr lang="en-CA" sz="3400" dirty="0">
                          <a:effectLst/>
                          <a:latin typeface="Calibri" panose="020F0502020204030204" pitchFamily="34" charset="0"/>
                          <a:ea typeface="Calibri" panose="020F0502020204030204" pitchFamily="34" charset="0"/>
                          <a:cs typeface="Times New Roman" panose="02020603050405020304" pitchFamily="18" charset="0"/>
                        </a:rPr>
                        <a:t>, the Practice Facilitator Framework introduces a practice facilitator to work with family physician practices on practice-level QI initiatives.</a:t>
                      </a:r>
                    </a:p>
                    <a:p>
                      <a:pPr marL="0" marR="0" lvl="0" indent="0">
                        <a:lnSpc>
                          <a:spcPct val="100000"/>
                        </a:lnSpc>
                        <a:spcBef>
                          <a:spcPts val="0"/>
                        </a:spcBef>
                        <a:spcAft>
                          <a:spcPts val="0"/>
                        </a:spcAft>
                        <a:buFont typeface="Calibri" panose="020F0502020204030204" pitchFamily="34" charset="0"/>
                        <a:buNone/>
                      </a:pP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432000" marR="396000" marT="180000" marB="0">
                    <a:solidFill>
                      <a:srgbClr val="ECE6EF"/>
                    </a:solidFill>
                  </a:tcPr>
                </a:tc>
                <a:extLst>
                  <a:ext uri="{0D108BD9-81ED-4DB2-BD59-A6C34878D82A}">
                    <a16:rowId xmlns:a16="http://schemas.microsoft.com/office/drawing/2014/main" val="1494501101"/>
                  </a:ext>
                </a:extLst>
              </a:tr>
            </a:tbl>
          </a:graphicData>
        </a:graphic>
      </p:graphicFrame>
      <p:graphicFrame>
        <p:nvGraphicFramePr>
          <p:cNvPr id="23" name="Table 22">
            <a:extLst>
              <a:ext uri="{FF2B5EF4-FFF2-40B4-BE49-F238E27FC236}">
                <a16:creationId xmlns:a16="http://schemas.microsoft.com/office/drawing/2014/main" id="{79C9CD95-77FB-4C42-8AE7-EE0CF8384A0A}"/>
              </a:ext>
            </a:extLst>
          </p:cNvPr>
          <p:cNvGraphicFramePr>
            <a:graphicFrameLocks noGrp="1"/>
          </p:cNvGraphicFramePr>
          <p:nvPr>
            <p:extLst>
              <p:ext uri="{D42A27DB-BD31-4B8C-83A1-F6EECF244321}">
                <p14:modId xmlns:p14="http://schemas.microsoft.com/office/powerpoint/2010/main" val="342806709"/>
              </p:ext>
            </p:extLst>
          </p:nvPr>
        </p:nvGraphicFramePr>
        <p:xfrm>
          <a:off x="26005501" y="6038516"/>
          <a:ext cx="13974098" cy="9614400"/>
        </p:xfrm>
        <a:graphic>
          <a:graphicData uri="http://schemas.openxmlformats.org/drawingml/2006/table">
            <a:tbl>
              <a:tblPr firstRow="1" bandRow="1">
                <a:tableStyleId>{9D7B26C5-4107-4FEC-AEDC-1716B250A1EF}</a:tableStyleId>
              </a:tblPr>
              <a:tblGrid>
                <a:gridCol w="3076006">
                  <a:extLst>
                    <a:ext uri="{9D8B030D-6E8A-4147-A177-3AD203B41FA5}">
                      <a16:colId xmlns:a16="http://schemas.microsoft.com/office/drawing/2014/main" val="814507530"/>
                    </a:ext>
                  </a:extLst>
                </a:gridCol>
                <a:gridCol w="10898092">
                  <a:extLst>
                    <a:ext uri="{9D8B030D-6E8A-4147-A177-3AD203B41FA5}">
                      <a16:colId xmlns:a16="http://schemas.microsoft.com/office/drawing/2014/main" val="32728176"/>
                    </a:ext>
                  </a:extLst>
                </a:gridCol>
              </a:tblGrid>
              <a:tr h="828291">
                <a:tc gridSpan="2">
                  <a:txBody>
                    <a:bodyPr/>
                    <a:lstStyle/>
                    <a:p>
                      <a:pPr marL="0" marR="0" lvl="0" indent="0" algn="l" defTabSz="403799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Table 2. Illustrative quotes</a:t>
                      </a:r>
                    </a:p>
                  </a:txBody>
                  <a:tcP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endParaRPr lang="en-US" sz="4000" b="0" dirty="0">
                        <a:solidFill>
                          <a:srgbClr val="702A82"/>
                        </a:solidFill>
                        <a:ea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835763949"/>
                  </a:ext>
                </a:extLst>
              </a:tr>
              <a:tr h="3011757">
                <a:tc>
                  <a:txBody>
                    <a:bodyPr/>
                    <a:lstStyle/>
                    <a:p>
                      <a:pPr algn="ctr"/>
                      <a:r>
                        <a:rPr lang="en-US" sz="4000" b="0" dirty="0">
                          <a:solidFill>
                            <a:srgbClr val="702A82"/>
                          </a:solidFill>
                        </a:rPr>
                        <a:t>BC interview participant</a:t>
                      </a:r>
                    </a:p>
                  </a:txBody>
                  <a:tcPr anchor="ctr">
                    <a:lnT w="12700" cap="flat" cmpd="sng" algn="ctr">
                      <a:solidFill>
                        <a:schemeClr val="tx1"/>
                      </a:solidFill>
                      <a:prstDash val="solid"/>
                      <a:round/>
                      <a:headEnd type="none" w="med" len="med"/>
                      <a:tailEnd type="none" w="med" len="med"/>
                    </a:lnT>
                    <a:noFill/>
                  </a:tcPr>
                </a:tc>
                <a:tc>
                  <a:txBody>
                    <a:bodyPr/>
                    <a:lstStyle/>
                    <a:p>
                      <a:pPr marL="0" marR="0" lvl="0" indent="0" algn="l" defTabSz="3840480" rtl="0" eaLnBrk="1" fontAlgn="auto" latinLnBrk="0" hangingPunct="1">
                        <a:lnSpc>
                          <a:spcPct val="100000"/>
                        </a:lnSpc>
                        <a:spcBef>
                          <a:spcPts val="0"/>
                        </a:spcBef>
                        <a:spcAft>
                          <a:spcPts val="600"/>
                        </a:spcAft>
                        <a:buClrTx/>
                        <a:buSzTx/>
                        <a:buFontTx/>
                        <a:buNone/>
                        <a:tabLst/>
                        <a:defRPr/>
                      </a:pPr>
                      <a:r>
                        <a:rPr lang="en-US" sz="3600" b="0" i="1" dirty="0">
                          <a:solidFill>
                            <a:schemeClr val="tx1"/>
                          </a:solidFill>
                          <a:ea typeface="Calibri" panose="020F0502020204030204" pitchFamily="34" charset="0"/>
                          <a:cs typeface="Calibri" panose="020F0502020204030204" pitchFamily="34" charset="0"/>
                        </a:rPr>
                        <a:t>“We also don’t have in BC an external body that – If you look at Canada, you have CIHI, you have… for one. These groups that are really focus on looking at the evaluation outcomes. We don’t really do that in BC particularly well. We don’t really have one group.”</a:t>
                      </a:r>
                    </a:p>
                  </a:txBody>
                  <a:tcPr marL="216000" marR="36000" marT="180000" marB="18000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691933512"/>
                  </a:ext>
                </a:extLst>
              </a:tr>
              <a:tr h="2530780">
                <a:tc>
                  <a:txBody>
                    <a:bodyPr/>
                    <a:lstStyle/>
                    <a:p>
                      <a:pPr algn="ctr"/>
                      <a:r>
                        <a:rPr lang="en-US" sz="4000" b="0" dirty="0">
                          <a:solidFill>
                            <a:srgbClr val="702A82"/>
                          </a:solidFill>
                        </a:rPr>
                        <a:t>ON interview participant</a:t>
                      </a:r>
                    </a:p>
                  </a:txBody>
                  <a:tcPr anchor="ctr">
                    <a:lnB>
                      <a:noFill/>
                    </a:lnB>
                    <a:noFill/>
                  </a:tcPr>
                </a:tc>
                <a:tc>
                  <a:txBody>
                    <a:bodyPr/>
                    <a:lstStyle/>
                    <a:p>
                      <a:pPr marL="0" marR="0" lvl="0" indent="0" algn="l" defTabSz="3840480" rtl="0" eaLnBrk="1" fontAlgn="auto" latinLnBrk="0" hangingPunct="1">
                        <a:lnSpc>
                          <a:spcPct val="100000"/>
                        </a:lnSpc>
                        <a:spcBef>
                          <a:spcPts val="0"/>
                        </a:spcBef>
                        <a:spcAft>
                          <a:spcPts val="600"/>
                        </a:spcAft>
                        <a:buClrTx/>
                        <a:buSzTx/>
                        <a:buFontTx/>
                        <a:buNone/>
                        <a:tabLst/>
                        <a:defRPr/>
                      </a:pPr>
                      <a:r>
                        <a:rPr lang="en-US" sz="3600" b="0" i="1" dirty="0">
                          <a:solidFill>
                            <a:schemeClr val="tx1"/>
                          </a:solidFill>
                          <a:ea typeface="Calibri" panose="020F0502020204030204" pitchFamily="34" charset="0"/>
                          <a:cs typeface="Calibri" panose="020F0502020204030204" pitchFamily="34" charset="0"/>
                        </a:rPr>
                        <a:t>“And then there’s the evidence-based medicine, or evidence-based policy drivers which I argue that by publicly reporting on this data, it might actually improve the quality of care and that’s the reason to do it.” </a:t>
                      </a:r>
                    </a:p>
                  </a:txBody>
                  <a:tcPr marL="216000" marR="36000" marT="180000" marB="180000" anchor="ctr">
                    <a:lnB>
                      <a:noFill/>
                    </a:lnB>
                    <a:noFill/>
                  </a:tcPr>
                </a:tc>
                <a:extLst>
                  <a:ext uri="{0D108BD9-81ED-4DB2-BD59-A6C34878D82A}">
                    <a16:rowId xmlns:a16="http://schemas.microsoft.com/office/drawing/2014/main" val="1531415811"/>
                  </a:ext>
                </a:extLst>
              </a:tr>
              <a:tr h="3011757">
                <a:tc>
                  <a:txBody>
                    <a:bodyPr/>
                    <a:lstStyle/>
                    <a:p>
                      <a:pPr algn="ctr"/>
                      <a:r>
                        <a:rPr lang="en-US" sz="4000" b="0" dirty="0">
                          <a:solidFill>
                            <a:srgbClr val="702A82"/>
                          </a:solidFill>
                        </a:rPr>
                        <a:t>NS interview participant</a:t>
                      </a:r>
                    </a:p>
                  </a:txBody>
                  <a:tcPr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3840480" rtl="0" eaLnBrk="1" fontAlgn="auto" latinLnBrk="0" hangingPunct="1">
                        <a:lnSpc>
                          <a:spcPct val="100000"/>
                        </a:lnSpc>
                        <a:spcBef>
                          <a:spcPts val="0"/>
                        </a:spcBef>
                        <a:spcAft>
                          <a:spcPts val="600"/>
                        </a:spcAft>
                        <a:buClrTx/>
                        <a:buSzTx/>
                        <a:buFontTx/>
                        <a:buNone/>
                        <a:tabLst/>
                        <a:defRPr/>
                      </a:pPr>
                      <a:r>
                        <a:rPr lang="en-US" sz="3600" b="0" i="1" dirty="0">
                          <a:solidFill>
                            <a:schemeClr val="tx1"/>
                          </a:solidFill>
                        </a:rPr>
                        <a:t>“Beyond that, as I say, the vast majority of primary care providers in Central Region, urban particularly, are family physicians.  And there is no mandated performance reporting except for through administrative billing requirements.”</a:t>
                      </a:r>
                      <a:endParaRPr lang="en-US" sz="3600" b="0" i="1" dirty="0">
                        <a:solidFill>
                          <a:schemeClr val="tx1"/>
                        </a:solidFill>
                        <a:effectLst/>
                        <a:ea typeface="Calibri" panose="020F0502020204030204" pitchFamily="34" charset="0"/>
                        <a:cs typeface="Calibri" panose="020F0502020204030204" pitchFamily="34" charset="0"/>
                      </a:endParaRPr>
                    </a:p>
                  </a:txBody>
                  <a:tcPr marL="216000" marR="36000" marT="180000" marB="18000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4200933"/>
                  </a:ext>
                </a:extLst>
              </a:tr>
            </a:tbl>
          </a:graphicData>
        </a:graphic>
      </p:graphicFrame>
    </p:spTree>
    <p:extLst>
      <p:ext uri="{BB962C8B-B14F-4D97-AF65-F5344CB8AC3E}">
        <p14:creationId xmlns:p14="http://schemas.microsoft.com/office/powerpoint/2010/main" val="26486181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ANSFORMATION research poster template 36x56" id="{E6151334-3874-4543-AA42-A32446B14938}" vid="{C53E3D10-ACC2-418A-A505-528485AFBB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TRANSFORMATION research poster template 36x56 (2)</Template>
  <TotalTime>578</TotalTime>
  <Words>823</Words>
  <Application>Microsoft Office PowerPoint</Application>
  <PresentationFormat>Custom</PresentationFormat>
  <Paragraphs>84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Trebuchet MS</vt:lpstr>
      <vt:lpstr>Office Theme</vt:lpstr>
      <vt:lpstr>PowerPoint Presentation</vt:lpstr>
    </vt:vector>
  </TitlesOfParts>
  <Company>PopdataBC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Blackman, Stephanie</dc:creator>
  <cp:lastModifiedBy>Foley, Martha</cp:lastModifiedBy>
  <cp:revision>64</cp:revision>
  <cp:lastPrinted>2017-11-14T19:17:16Z</cp:lastPrinted>
  <dcterms:created xsi:type="dcterms:W3CDTF">2017-11-01T16:46:58Z</dcterms:created>
  <dcterms:modified xsi:type="dcterms:W3CDTF">2017-11-14T20:06:46Z</dcterms:modified>
</cp:coreProperties>
</file>