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2"/>
  </p:notesMasterIdLst>
  <p:sldIdLst>
    <p:sldId id="256" r:id="rId2"/>
    <p:sldId id="261" r:id="rId3"/>
    <p:sldId id="276" r:id="rId4"/>
    <p:sldId id="290" r:id="rId5"/>
    <p:sldId id="286" r:id="rId6"/>
    <p:sldId id="287" r:id="rId7"/>
    <p:sldId id="304" r:id="rId8"/>
    <p:sldId id="289" r:id="rId9"/>
    <p:sldId id="281" r:id="rId10"/>
    <p:sldId id="282" r:id="rId11"/>
    <p:sldId id="283" r:id="rId12"/>
    <p:sldId id="284" r:id="rId13"/>
    <p:sldId id="285" r:id="rId14"/>
    <p:sldId id="291" r:id="rId15"/>
    <p:sldId id="292" r:id="rId16"/>
    <p:sldId id="293" r:id="rId17"/>
    <p:sldId id="294" r:id="rId18"/>
    <p:sldId id="295" r:id="rId19"/>
    <p:sldId id="296" r:id="rId20"/>
    <p:sldId id="297" r:id="rId21"/>
    <p:sldId id="268" r:id="rId22"/>
    <p:sldId id="298" r:id="rId23"/>
    <p:sldId id="299" r:id="rId24"/>
    <p:sldId id="300" r:id="rId25"/>
    <p:sldId id="301" r:id="rId26"/>
    <p:sldId id="302" r:id="rId27"/>
    <p:sldId id="303" r:id="rId28"/>
    <p:sldId id="269" r:id="rId29"/>
    <p:sldId id="272" r:id="rId30"/>
    <p:sldId id="27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Blackman" initials="SB" lastIdx="7" clrIdx="0">
    <p:extLst>
      <p:ext uri="{19B8F6BF-5375-455C-9EA6-DF929625EA0E}">
        <p15:presenceInfo xmlns:p15="http://schemas.microsoft.com/office/powerpoint/2012/main" userId="7322fb92f92430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A82"/>
    <a:srgbClr val="297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3" autoAdjust="0"/>
    <p:restoredTop sz="67048" autoAdjust="0"/>
  </p:normalViewPr>
  <p:slideViewPr>
    <p:cSldViewPr snapToGrid="0">
      <p:cViewPr varScale="1">
        <p:scale>
          <a:sx n="63" d="100"/>
          <a:sy n="63" d="100"/>
        </p:scale>
        <p:origin x="1166" y="5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21T10:59:08.546" idx="1">
    <p:pos x="10" y="10"/>
    <p:text>INTRO (BH)</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22B2B-5193-4C19-86D5-A4F445731C7D}" type="datetimeFigureOut">
              <a:rPr lang="en-US" smtClean="0"/>
              <a:t>11/11/2016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CACE7-069F-410B-AB4B-423BAEECFC73}" type="slidenum">
              <a:rPr lang="en-US" smtClean="0"/>
              <a:t>‹#›</a:t>
            </a:fld>
            <a:endParaRPr lang="en-US"/>
          </a:p>
        </p:txBody>
      </p:sp>
    </p:spTree>
    <p:extLst>
      <p:ext uri="{BB962C8B-B14F-4D97-AF65-F5344CB8AC3E}">
        <p14:creationId xmlns:p14="http://schemas.microsoft.com/office/powerpoint/2010/main" val="119500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measure performance?</a:t>
            </a:r>
          </a:p>
          <a:p>
            <a:r>
              <a:rPr lang="en-US" dirty="0" smtClean="0"/>
              <a:t>Influx of recent reforms and investments made in CBPHC</a:t>
            </a:r>
          </a:p>
          <a:p>
            <a:r>
              <a:rPr lang="en-US" dirty="0" smtClean="0"/>
              <a:t>Need to monitor impact and effectiveness</a:t>
            </a:r>
          </a:p>
          <a:p>
            <a:r>
              <a:rPr lang="en-US" dirty="0" smtClean="0"/>
              <a:t>The “black box” of primary care (CIHI 2009)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FCACE7-069F-410B-AB4B-423BAEECFC73}" type="slidenum">
              <a:rPr lang="en-US" smtClean="0"/>
              <a:t>4</a:t>
            </a:fld>
            <a:endParaRPr lang="en-US"/>
          </a:p>
        </p:txBody>
      </p:sp>
    </p:spTree>
    <p:extLst>
      <p:ext uri="{BB962C8B-B14F-4D97-AF65-F5344CB8AC3E}">
        <p14:creationId xmlns:p14="http://schemas.microsoft.com/office/powerpoint/2010/main" val="51172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Attention to group process and utilizing all expertise (funders, researchers, community partners) resulted in a mutually acceptable set of measures and common approach to data collection. Despite heterogeneity in terms of study designs within and across each of the 12 teams, the working group was able to identify a set of common dimensions, indicators, and measures. Across the 12 teams, we are collecting data on core dimensions of primary care including: accessibility, comprehensiveness, coordination, effectiveness of care, and health equity (Figure 1).  There are a number of items covering these five domains and additional information on patient characteristics, multi-morbidity, health and wellbeing, and health care utilization and costs. Much of this work also measures some of the CIHI pan-Canadian indicators</a:t>
            </a:r>
          </a:p>
          <a:p>
            <a:endParaRPr lang="en-US" dirty="0"/>
          </a:p>
        </p:txBody>
      </p:sp>
      <p:sp>
        <p:nvSpPr>
          <p:cNvPr id="4" name="Slide Number Placeholder 3"/>
          <p:cNvSpPr>
            <a:spLocks noGrp="1"/>
          </p:cNvSpPr>
          <p:nvPr>
            <p:ph type="sldNum" sz="quarter" idx="10"/>
          </p:nvPr>
        </p:nvSpPr>
        <p:spPr/>
        <p:txBody>
          <a:bodyPr/>
          <a:lstStyle/>
          <a:p>
            <a:fld id="{E8683E81-B442-4DE4-8716-539154CF1FD8}" type="slidenum">
              <a:rPr lang="en-US" smtClean="0"/>
              <a:t>7</a:t>
            </a:fld>
            <a:endParaRPr lang="en-US"/>
          </a:p>
        </p:txBody>
      </p:sp>
    </p:spTree>
    <p:extLst>
      <p:ext uri="{BB962C8B-B14F-4D97-AF65-F5344CB8AC3E}">
        <p14:creationId xmlns:p14="http://schemas.microsoft.com/office/powerpoint/2010/main" val="354664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Considerations on reporting</a:t>
            </a:r>
          </a:p>
          <a:p>
            <a:pPr lvl="1"/>
            <a:r>
              <a:rPr lang="en-CA" dirty="0" smtClean="0"/>
              <a:t>Audience: How to report info to your primary target audience while making info useful for other audiences in order to facilitate engagement</a:t>
            </a:r>
          </a:p>
          <a:p>
            <a:pPr lvl="1"/>
            <a:r>
              <a:rPr lang="en-CA" dirty="0" smtClean="0"/>
              <a:t>Formatting: Implications on cost, reach and sustainability</a:t>
            </a:r>
          </a:p>
          <a:p>
            <a:endParaRPr lang="en-US" dirty="0"/>
          </a:p>
        </p:txBody>
      </p:sp>
      <p:sp>
        <p:nvSpPr>
          <p:cNvPr id="4" name="Slide Number Placeholder 3"/>
          <p:cNvSpPr>
            <a:spLocks noGrp="1"/>
          </p:cNvSpPr>
          <p:nvPr>
            <p:ph type="sldNum" sz="quarter" idx="10"/>
          </p:nvPr>
        </p:nvSpPr>
        <p:spPr/>
        <p:txBody>
          <a:bodyPr/>
          <a:lstStyle/>
          <a:p>
            <a:fld id="{C9FCACE7-069F-410B-AB4B-423BAEECFC73}" type="slidenum">
              <a:rPr lang="en-US" smtClean="0"/>
              <a:t>12</a:t>
            </a:fld>
            <a:endParaRPr lang="en-US"/>
          </a:p>
        </p:txBody>
      </p:sp>
    </p:spTree>
    <p:extLst>
      <p:ext uri="{BB962C8B-B14F-4D97-AF65-F5344CB8AC3E}">
        <p14:creationId xmlns:p14="http://schemas.microsoft.com/office/powerpoint/2010/main" val="132490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PRIME—what it is, who’s eligible, other sister registries</a:t>
            </a:r>
          </a:p>
          <a:p>
            <a:endParaRPr lang="en-US" dirty="0"/>
          </a:p>
          <a:p>
            <a:r>
              <a:rPr lang="en-US" sz="1200" b="0" i="0" kern="1200" dirty="0">
                <a:solidFill>
                  <a:schemeClr val="tx1"/>
                </a:solidFill>
                <a:effectLst/>
                <a:latin typeface="+mn-lt"/>
                <a:ea typeface="+mn-ea"/>
                <a:cs typeface="+mn-cs"/>
              </a:rPr>
              <a:t>Once physicians</a:t>
            </a:r>
            <a:r>
              <a:rPr lang="en-US" sz="1200" b="0" i="0" kern="1200" baseline="0" dirty="0">
                <a:solidFill>
                  <a:schemeClr val="tx1"/>
                </a:solidFill>
                <a:effectLst/>
                <a:latin typeface="+mn-lt"/>
                <a:ea typeface="+mn-ea"/>
                <a:cs typeface="+mn-cs"/>
              </a:rPr>
              <a:t> join the registry, the ABFM is looking at ways to even further add value for them—by incorporating </a:t>
            </a:r>
            <a:r>
              <a:rPr lang="en-US" sz="1200" b="0" i="0" kern="1200" dirty="0">
                <a:solidFill>
                  <a:schemeClr val="tx1"/>
                </a:solidFill>
                <a:effectLst/>
                <a:latin typeface="+mn-lt"/>
                <a:ea typeface="+mn-ea"/>
                <a:cs typeface="+mn-cs"/>
              </a:rPr>
              <a:t>social determinant data to get a broader view</a:t>
            </a:r>
            <a:r>
              <a:rPr lang="en-US" sz="1200" b="0" i="0" kern="1200" baseline="0" dirty="0">
                <a:solidFill>
                  <a:schemeClr val="tx1"/>
                </a:solidFill>
                <a:effectLst/>
                <a:latin typeface="+mn-lt"/>
                <a:ea typeface="+mn-ea"/>
                <a:cs typeface="+mn-cs"/>
              </a:rPr>
              <a:t> of the </a:t>
            </a:r>
            <a:r>
              <a:rPr lang="en-US" sz="1200" b="0" i="0" kern="1200" dirty="0">
                <a:solidFill>
                  <a:schemeClr val="tx1"/>
                </a:solidFill>
                <a:effectLst/>
                <a:latin typeface="+mn-lt"/>
                <a:ea typeface="+mn-ea"/>
                <a:cs typeface="+mn-cs"/>
              </a:rPr>
              <a:t>community in which they practice. We want to reduce the burden on you to collect the data, and then also make them more useful</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39AA65-4C43-4D64-9487-6629EEE93661}"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16931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Citation: </a:t>
            </a:r>
            <a:r>
              <a:rPr lang="en-US" dirty="0" err="1"/>
              <a:t>EvidenceNOW</a:t>
            </a:r>
            <a:r>
              <a:rPr lang="en-US" dirty="0"/>
              <a:t>: Advancing Heart Health in Primary Care. October 2015. Agency for Healthcare Research and Quality, Rockville, MD. http://www.ahrq.gov/professionals/systems/primary-care/evidencenow.html</a:t>
            </a:r>
          </a:p>
          <a:p>
            <a:r>
              <a:rPr lang="en-US" dirty="0" err="1"/>
              <a:t>EvidenceNOW</a:t>
            </a:r>
            <a:r>
              <a:rPr lang="en-US" baseline="0" dirty="0"/>
              <a:t> comes out of the Patient Centered Outcome Research trust fund, TCPI out of ACA trust fund</a:t>
            </a:r>
          </a:p>
          <a:p>
            <a:r>
              <a:rPr lang="en-US" baseline="0" dirty="0"/>
              <a:t>CPC is a payment model = FFS + CMF + Shared Savings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34852F-93A8-4CDE-B93C-51F47C6413F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5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Dashboard practice</a:t>
            </a:r>
            <a:endParaRPr lang="en-US" baseline="0" dirty="0"/>
          </a:p>
          <a:p>
            <a:r>
              <a:rPr lang="en-US" baseline="0" dirty="0"/>
              <a:t>Talk about FIGMD here??</a:t>
            </a:r>
          </a:p>
          <a:p>
            <a:r>
              <a:rPr lang="en-US" baseline="0" dirty="0"/>
              <a:t>You will receive a dashboard for every patient—so that you have something to take action on—and an aggregate dashboard like this one. This is also similar to what would appear in your MOC portfolio. The thresholds will not be used against you, but rather help you identify either where you have data gaps or quality gaps. </a:t>
            </a:r>
          </a:p>
          <a:p>
            <a:endParaRPr lang="en-US" baseline="0" dirty="0"/>
          </a:p>
          <a:p>
            <a:r>
              <a:rPr lang="en-US" baseline="0" dirty="0"/>
              <a:t>We anticipate a lot of data gaps early on. Measures are dependent on how data are captured and where they are stored, so early on, measures are most likely to be affected by how you or your staff do this, and whether you are consistent. It I s painful, we understand, but if it looks bad here, it may look bad to payers too. </a:t>
            </a:r>
            <a:endParaRPr lang="en-US" dirty="0"/>
          </a:p>
        </p:txBody>
      </p:sp>
      <p:sp>
        <p:nvSpPr>
          <p:cNvPr id="4" name="Slide Number Placeholder 3"/>
          <p:cNvSpPr>
            <a:spLocks noGrp="1"/>
          </p:cNvSpPr>
          <p:nvPr>
            <p:ph type="sldNum" sz="quarter" idx="10"/>
          </p:nvPr>
        </p:nvSpPr>
        <p:spPr/>
        <p:txBody>
          <a:bodyPr/>
          <a:lstStyle/>
          <a:p>
            <a:fld id="{4039AA65-4C43-4D64-9487-6629EEE93661}" type="slidenum">
              <a:rPr lang="en-US" smtClean="0"/>
              <a:t>26</a:t>
            </a:fld>
            <a:endParaRPr lang="en-US"/>
          </a:p>
        </p:txBody>
      </p:sp>
    </p:spTree>
    <p:extLst>
      <p:ext uri="{BB962C8B-B14F-4D97-AF65-F5344CB8AC3E}">
        <p14:creationId xmlns:p14="http://schemas.microsoft.com/office/powerpoint/2010/main" val="2958770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 y="0"/>
            <a:ext cx="5038588" cy="1390650"/>
          </a:xfrm>
          <a:prstGeom prst="rect">
            <a:avLst/>
          </a:prstGeom>
        </p:spPr>
      </p:pic>
    </p:spTree>
    <p:extLst>
      <p:ext uri="{BB962C8B-B14F-4D97-AF65-F5344CB8AC3E}">
        <p14:creationId xmlns:p14="http://schemas.microsoft.com/office/powerpoint/2010/main" val="11262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spTree>
    <p:extLst>
      <p:ext uri="{BB962C8B-B14F-4D97-AF65-F5344CB8AC3E}">
        <p14:creationId xmlns:p14="http://schemas.microsoft.com/office/powerpoint/2010/main" val="4041876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spTree>
    <p:extLst>
      <p:ext uri="{BB962C8B-B14F-4D97-AF65-F5344CB8AC3E}">
        <p14:creationId xmlns:p14="http://schemas.microsoft.com/office/powerpoint/2010/main" val="3611725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pic>
        <p:nvPicPr>
          <p:cNvPr id="5" name="Picture 4"/>
          <p:cNvPicPr>
            <a:picLocks noChangeAspect="1"/>
          </p:cNvPicPr>
          <p:nvPr userDrawn="1"/>
        </p:nvPicPr>
        <p:blipFill>
          <a:blip r:embed="rId2"/>
          <a:stretch>
            <a:fillRect/>
          </a:stretch>
        </p:blipFill>
        <p:spPr>
          <a:xfrm>
            <a:off x="5846697" y="6060891"/>
            <a:ext cx="3066640" cy="686155"/>
          </a:xfrm>
          <a:prstGeom prst="rect">
            <a:avLst/>
          </a:prstGeom>
        </p:spPr>
      </p:pic>
    </p:spTree>
    <p:extLst>
      <p:ext uri="{BB962C8B-B14F-4D97-AF65-F5344CB8AC3E}">
        <p14:creationId xmlns:p14="http://schemas.microsoft.com/office/powerpoint/2010/main" val="2823275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spTree>
    <p:extLst>
      <p:ext uri="{BB962C8B-B14F-4D97-AF65-F5344CB8AC3E}">
        <p14:creationId xmlns:p14="http://schemas.microsoft.com/office/powerpoint/2010/main" val="21578500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846697" y="6060891"/>
            <a:ext cx="3066640" cy="686155"/>
          </a:xfrm>
          <a:prstGeom prst="rect">
            <a:avLst/>
          </a:prstGeom>
        </p:spPr>
      </p:pic>
    </p:spTree>
    <p:extLst>
      <p:ext uri="{BB962C8B-B14F-4D97-AF65-F5344CB8AC3E}">
        <p14:creationId xmlns:p14="http://schemas.microsoft.com/office/powerpoint/2010/main" val="22017792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003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 y="0"/>
            <a:ext cx="5038589" cy="1390650"/>
          </a:xfrm>
          <a:prstGeom prst="rect">
            <a:avLst/>
          </a:prstGeom>
        </p:spPr>
      </p:pic>
      <p:pic>
        <p:nvPicPr>
          <p:cNvPr id="4" name="Picture 3"/>
          <p:cNvPicPr>
            <a:picLocks noChangeAspect="1"/>
          </p:cNvPicPr>
          <p:nvPr userDrawn="1"/>
        </p:nvPicPr>
        <p:blipFill>
          <a:blip r:embed="rId3"/>
          <a:stretch>
            <a:fillRect/>
          </a:stretch>
        </p:blipFill>
        <p:spPr>
          <a:xfrm>
            <a:off x="529025" y="1716278"/>
            <a:ext cx="2777923" cy="864084"/>
          </a:xfrm>
          <a:prstGeom prst="rect">
            <a:avLst/>
          </a:prstGeom>
        </p:spPr>
      </p:pic>
      <p:pic>
        <p:nvPicPr>
          <p:cNvPr id="5" name="Picture 4"/>
          <p:cNvPicPr>
            <a:picLocks noChangeAspect="1"/>
          </p:cNvPicPr>
          <p:nvPr userDrawn="1"/>
        </p:nvPicPr>
        <p:blipFill>
          <a:blip r:embed="rId4"/>
          <a:stretch>
            <a:fillRect/>
          </a:stretch>
        </p:blipFill>
        <p:spPr>
          <a:xfrm>
            <a:off x="6241774" y="1902293"/>
            <a:ext cx="2496842" cy="73152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7579" y="1857108"/>
            <a:ext cx="2393564" cy="836395"/>
          </a:xfrm>
          <a:prstGeom prst="rect">
            <a:avLst/>
          </a:prstGeom>
        </p:spPr>
      </p:pic>
      <p:pic>
        <p:nvPicPr>
          <p:cNvPr id="8" name="Picture 7"/>
          <p:cNvPicPr>
            <a:picLocks noChangeAspect="1"/>
          </p:cNvPicPr>
          <p:nvPr userDrawn="1"/>
        </p:nvPicPr>
        <p:blipFill>
          <a:blip r:embed="rId6"/>
          <a:stretch>
            <a:fillRect/>
          </a:stretch>
        </p:blipFill>
        <p:spPr>
          <a:xfrm>
            <a:off x="4248912" y="4752297"/>
            <a:ext cx="4489704" cy="1626566"/>
          </a:xfrm>
          <a:prstGeom prst="rect">
            <a:avLst/>
          </a:prstGeom>
        </p:spPr>
      </p:pic>
      <p:pic>
        <p:nvPicPr>
          <p:cNvPr id="10" name="Picture 9"/>
          <p:cNvPicPr>
            <a:picLocks noChangeAspect="1"/>
          </p:cNvPicPr>
          <p:nvPr userDrawn="1"/>
        </p:nvPicPr>
        <p:blipFill>
          <a:blip r:embed="rId7"/>
          <a:stretch>
            <a:fillRect/>
          </a:stretch>
        </p:blipFill>
        <p:spPr>
          <a:xfrm>
            <a:off x="529025" y="4407409"/>
            <a:ext cx="3192488" cy="2034666"/>
          </a:xfrm>
          <a:prstGeom prst="rect">
            <a:avLst/>
          </a:prstGeom>
        </p:spPr>
      </p:pic>
      <p:cxnSp>
        <p:nvCxnSpPr>
          <p:cNvPr id="12" name="Straight Connector 11"/>
          <p:cNvCxnSpPr/>
          <p:nvPr userDrawn="1"/>
        </p:nvCxnSpPr>
        <p:spPr bwMode="auto">
          <a:xfrm>
            <a:off x="1292087" y="1227834"/>
            <a:ext cx="6861311" cy="0"/>
          </a:xfrm>
          <a:prstGeom prst="line">
            <a:avLst/>
          </a:prstGeom>
          <a:noFill/>
          <a:ln w="12700" cap="flat" cmpd="sng" algn="ctr">
            <a:solidFill>
              <a:srgbClr val="702A82"/>
            </a:solidFill>
            <a:prstDash val="solid"/>
            <a:round/>
            <a:headEnd type="none" w="med" len="med"/>
            <a:tailEnd type="none" w="med" len="med"/>
          </a:ln>
          <a:effectLst/>
        </p:spPr>
      </p:cxnSp>
      <p:sp>
        <p:nvSpPr>
          <p:cNvPr id="15" name="TextBox 14"/>
          <p:cNvSpPr txBox="1"/>
          <p:nvPr userDrawn="1"/>
        </p:nvSpPr>
        <p:spPr>
          <a:xfrm>
            <a:off x="384048" y="3637722"/>
            <a:ext cx="4382199" cy="553998"/>
          </a:xfrm>
          <a:prstGeom prst="rect">
            <a:avLst/>
          </a:prstGeom>
          <a:noFill/>
        </p:spPr>
        <p:txBody>
          <a:bodyPr wrap="square" rtlCol="0">
            <a:spAutoFit/>
          </a:bodyPr>
          <a:lstStyle/>
          <a:p>
            <a:r>
              <a:rPr lang="en-US" sz="3000" dirty="0" smtClean="0">
                <a:solidFill>
                  <a:schemeClr val="tx1">
                    <a:lumMod val="65000"/>
                    <a:lumOff val="35000"/>
                  </a:schemeClr>
                </a:solidFill>
              </a:rPr>
              <a:t>Funded by</a:t>
            </a:r>
            <a:endParaRPr lang="en-US" sz="3000" dirty="0">
              <a:solidFill>
                <a:schemeClr val="tx1">
                  <a:lumMod val="65000"/>
                  <a:lumOff val="35000"/>
                </a:schemeClr>
              </a:solidFill>
            </a:endParaRPr>
          </a:p>
        </p:txBody>
      </p:sp>
    </p:spTree>
    <p:extLst>
      <p:ext uri="{BB962C8B-B14F-4D97-AF65-F5344CB8AC3E}">
        <p14:creationId xmlns:p14="http://schemas.microsoft.com/office/powerpoint/2010/main" val="319420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9041" cy="6858000"/>
          </a:xfrm>
          <a:prstGeom prst="rect">
            <a:avLst/>
          </a:prstGeom>
        </p:spPr>
      </p:pic>
      <p:sp>
        <p:nvSpPr>
          <p:cNvPr id="4" name="TextBox 3"/>
          <p:cNvSpPr txBox="1"/>
          <p:nvPr userDrawn="1"/>
        </p:nvSpPr>
        <p:spPr>
          <a:xfrm>
            <a:off x="224589" y="6301410"/>
            <a:ext cx="8686800" cy="377026"/>
          </a:xfrm>
          <a:prstGeom prst="rect">
            <a:avLst/>
          </a:prstGeom>
          <a:noFill/>
        </p:spPr>
        <p:txBody>
          <a:bodyPr wrap="square" rtlCol="0">
            <a:spAutoFit/>
          </a:bodyPr>
          <a:lstStyle/>
          <a:p>
            <a:r>
              <a:rPr lang="en-US" sz="1850" dirty="0" smtClean="0">
                <a:solidFill>
                  <a:schemeClr val="bg1">
                    <a:alpha val="70000"/>
                  </a:schemeClr>
                </a:solidFill>
                <a:latin typeface="+mj-lt"/>
              </a:rPr>
              <a:t>MEASURING AND IMPROVING THE PERFORMANCE OF PRIMARY HEALTH CARE IN CANADA</a:t>
            </a:r>
            <a:endParaRPr lang="en-US" sz="1850" dirty="0">
              <a:solidFill>
                <a:schemeClr val="bg1">
                  <a:alpha val="70000"/>
                </a:schemeClr>
              </a:solidFill>
              <a:latin typeface="+mj-lt"/>
            </a:endParaRPr>
          </a:p>
        </p:txBody>
      </p:sp>
    </p:spTree>
    <p:extLst>
      <p:ext uri="{BB962C8B-B14F-4D97-AF65-F5344CB8AC3E}">
        <p14:creationId xmlns:p14="http://schemas.microsoft.com/office/powerpoint/2010/main" val="26862632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384048"/>
            <a:ext cx="8412480" cy="8229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 y="1645920"/>
            <a:ext cx="8229600"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1311265"/>
      </p:ext>
    </p:extLst>
  </p:cSld>
  <p:clrMap bg1="lt1" tx1="dk1" bg2="lt2" tx2="dk2" accent1="accent1" accent2="accent2" accent3="accent3" accent4="accent4" accent5="accent5" accent6="accent6" hlink="hlink" folHlink="folHlink"/>
  <p:sldLayoutIdLst>
    <p:sldLayoutId id="2147483768" r:id="rId1"/>
    <p:sldLayoutId id="2147483777" r:id="rId2"/>
    <p:sldLayoutId id="2147483769" r:id="rId3"/>
    <p:sldLayoutId id="2147483778" r:id="rId4"/>
    <p:sldLayoutId id="2147483773" r:id="rId5"/>
    <p:sldLayoutId id="2147483775" r:id="rId6"/>
    <p:sldLayoutId id="2147483774" r:id="rId7"/>
    <p:sldLayoutId id="2147483779" r:id="rId8"/>
    <p:sldLayoutId id="2147483776"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kern="1200">
          <a:solidFill>
            <a:srgbClr val="702A8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8"/>
          <p:cNvSpPr txBox="1">
            <a:spLocks/>
          </p:cNvSpPr>
          <p:nvPr/>
        </p:nvSpPr>
        <p:spPr>
          <a:xfrm>
            <a:off x="685800" y="4065130"/>
            <a:ext cx="7772400" cy="1908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t>Sabrina T </a:t>
            </a:r>
            <a:r>
              <a:rPr lang="en-CA" sz="2000" dirty="0" smtClean="0"/>
              <a:t>Wong; </a:t>
            </a:r>
            <a:r>
              <a:rPr lang="en-CA" sz="2000" dirty="0"/>
              <a:t>Rebecca S. </a:t>
            </a:r>
            <a:r>
              <a:rPr lang="en-CA" sz="2000" dirty="0" smtClean="0"/>
              <a:t>Etz; </a:t>
            </a:r>
            <a:r>
              <a:rPr lang="en-CA" sz="2000" dirty="0" smtClean="0"/>
              <a:t>Fred </a:t>
            </a:r>
            <a:r>
              <a:rPr lang="en-CA" sz="2000" dirty="0" smtClean="0"/>
              <a:t>Burge; </a:t>
            </a:r>
            <a:r>
              <a:rPr lang="en-CA" sz="2000" dirty="0" smtClean="0"/>
              <a:t>Robert </a:t>
            </a:r>
            <a:r>
              <a:rPr lang="en-CA" sz="2000" dirty="0"/>
              <a:t>L. Phillips </a:t>
            </a:r>
            <a:r>
              <a:rPr lang="en-CA" sz="2000" dirty="0" smtClean="0"/>
              <a:t>Jr; </a:t>
            </a:r>
            <a:r>
              <a:rPr lang="en-CA" sz="2000" dirty="0" smtClean="0"/>
              <a:t>Meredith </a:t>
            </a:r>
            <a:r>
              <a:rPr lang="en-CA" sz="2000" dirty="0" err="1" smtClean="0"/>
              <a:t>Kraztman</a:t>
            </a:r>
            <a:r>
              <a:rPr lang="en-CA" sz="2000" dirty="0" smtClean="0"/>
              <a:t>; </a:t>
            </a:r>
            <a:r>
              <a:rPr lang="en-CA" sz="2000" dirty="0"/>
              <a:t>William </a:t>
            </a:r>
            <a:r>
              <a:rPr lang="en-CA" sz="2000" dirty="0" smtClean="0"/>
              <a:t>Hogg; Richard </a:t>
            </a:r>
            <a:r>
              <a:rPr lang="en-CA" sz="2000" dirty="0"/>
              <a:t>H. </a:t>
            </a:r>
            <a:r>
              <a:rPr lang="en-CA" sz="2000" dirty="0" smtClean="0"/>
              <a:t>Glazier </a:t>
            </a:r>
            <a:endParaRPr lang="en-CA" sz="2000" dirty="0"/>
          </a:p>
          <a:p>
            <a:pPr marL="0" indent="0">
              <a:lnSpc>
                <a:spcPct val="80000"/>
              </a:lnSpc>
              <a:buNone/>
            </a:pPr>
            <a:endParaRPr lang="en-US" sz="2000" dirty="0" smtClean="0">
              <a:solidFill>
                <a:schemeClr val="tx1">
                  <a:lumMod val="65000"/>
                  <a:lumOff val="35000"/>
                </a:schemeClr>
              </a:solidFill>
            </a:endParaRPr>
          </a:p>
          <a:p>
            <a:pPr marL="0" indent="0">
              <a:lnSpc>
                <a:spcPct val="80000"/>
              </a:lnSpc>
              <a:buNone/>
            </a:pPr>
            <a:r>
              <a:rPr lang="en-US" sz="2000" dirty="0" smtClean="0">
                <a:solidFill>
                  <a:schemeClr val="tx1">
                    <a:lumMod val="65000"/>
                    <a:lumOff val="35000"/>
                  </a:schemeClr>
                </a:solidFill>
              </a:rPr>
              <a:t>NAPCRG, November 2016</a:t>
            </a:r>
            <a:endParaRPr lang="en-US" sz="2000" dirty="0">
              <a:solidFill>
                <a:schemeClr val="tx1">
                  <a:lumMod val="65000"/>
                  <a:lumOff val="35000"/>
                </a:schemeClr>
              </a:solidFill>
            </a:endParaRPr>
          </a:p>
          <a:p>
            <a:pPr marL="0" indent="0">
              <a:buNone/>
            </a:pPr>
            <a:endParaRPr lang="en-US" sz="2000" dirty="0">
              <a:solidFill>
                <a:schemeClr val="tx1">
                  <a:lumMod val="65000"/>
                  <a:lumOff val="35000"/>
                </a:schemeClr>
              </a:solidFill>
            </a:endParaRPr>
          </a:p>
        </p:txBody>
      </p:sp>
      <p:sp>
        <p:nvSpPr>
          <p:cNvPr id="5" name="Title 7"/>
          <p:cNvSpPr txBox="1">
            <a:spLocks/>
          </p:cNvSpPr>
          <p:nvPr/>
        </p:nvSpPr>
        <p:spPr>
          <a:xfrm>
            <a:off x="685800" y="1939433"/>
            <a:ext cx="7772400" cy="1823547"/>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nSpc>
                <a:spcPct val="100000"/>
              </a:lnSpc>
            </a:pPr>
            <a:r>
              <a:rPr lang="en-US" sz="4000" dirty="0" smtClean="0">
                <a:solidFill>
                  <a:srgbClr val="702A82"/>
                </a:solidFill>
              </a:rPr>
              <a:t>Meaningful measurement</a:t>
            </a:r>
            <a:br>
              <a:rPr lang="en-US" sz="4000" dirty="0" smtClean="0">
                <a:solidFill>
                  <a:srgbClr val="702A82"/>
                </a:solidFill>
              </a:rPr>
            </a:br>
            <a:r>
              <a:rPr lang="en-US" sz="3200" dirty="0" err="1" smtClean="0">
                <a:solidFill>
                  <a:schemeClr val="tx1">
                    <a:lumMod val="65000"/>
                    <a:lumOff val="35000"/>
                  </a:schemeClr>
                </a:solidFill>
              </a:rPr>
              <a:t>TRANSFORMing</a:t>
            </a:r>
            <a:r>
              <a:rPr lang="en-US" sz="3200" dirty="0" smtClean="0">
                <a:solidFill>
                  <a:schemeClr val="tx1">
                    <a:lumMod val="65000"/>
                    <a:lumOff val="35000"/>
                  </a:schemeClr>
                </a:solidFill>
              </a:rPr>
              <a:t> primary care by improving the science and reporting of performance</a:t>
            </a:r>
            <a:endParaRPr lang="en-US" sz="3200" dirty="0">
              <a:solidFill>
                <a:schemeClr val="tx1">
                  <a:lumMod val="65000"/>
                  <a:lumOff val="35000"/>
                </a:schemeClr>
              </a:solidFill>
            </a:endParaRPr>
          </a:p>
        </p:txBody>
      </p:sp>
      <p:cxnSp>
        <p:nvCxnSpPr>
          <p:cNvPr id="6" name="Straight Connector 5"/>
          <p:cNvCxnSpPr/>
          <p:nvPr/>
        </p:nvCxnSpPr>
        <p:spPr bwMode="auto">
          <a:xfrm>
            <a:off x="685800" y="3859920"/>
            <a:ext cx="7772400" cy="0"/>
          </a:xfrm>
          <a:prstGeom prst="line">
            <a:avLst/>
          </a:prstGeom>
          <a:noFill/>
          <a:ln w="12700" cap="flat" cmpd="sng" algn="ctr">
            <a:solidFill>
              <a:srgbClr val="702A82"/>
            </a:solidFill>
            <a:prstDash val="solid"/>
            <a:round/>
            <a:headEnd type="none" w="med" len="med"/>
            <a:tailEnd type="none" w="med" len="med"/>
          </a:ln>
          <a:effectLst/>
        </p:spPr>
      </p:cxnSp>
      <p:sp>
        <p:nvSpPr>
          <p:cNvPr id="10" name="TextBox 9"/>
          <p:cNvSpPr txBox="1"/>
          <p:nvPr/>
        </p:nvSpPr>
        <p:spPr>
          <a:xfrm>
            <a:off x="224589" y="6400800"/>
            <a:ext cx="8686800" cy="377026"/>
          </a:xfrm>
          <a:prstGeom prst="rect">
            <a:avLst/>
          </a:prstGeom>
          <a:noFill/>
        </p:spPr>
        <p:txBody>
          <a:bodyPr wrap="square" rtlCol="0">
            <a:spAutoFit/>
          </a:bodyPr>
          <a:lstStyle/>
          <a:p>
            <a:r>
              <a:rPr lang="en-US" sz="1850" dirty="0" smtClean="0">
                <a:solidFill>
                  <a:srgbClr val="702A82">
                    <a:alpha val="70000"/>
                  </a:srgbClr>
                </a:solidFill>
                <a:latin typeface="+mj-lt"/>
              </a:rPr>
              <a:t>MEASURING AND IMPROVING THE PERFORMANCE OF PRIMARY HEALTH </a:t>
            </a:r>
            <a:r>
              <a:rPr lang="en-US" sz="1850" dirty="0" smtClean="0">
                <a:solidFill>
                  <a:srgbClr val="702A82">
                    <a:alpha val="70000"/>
                  </a:srgbClr>
                </a:solidFill>
                <a:latin typeface="+mj-lt"/>
              </a:rPr>
              <a:t>CARE</a:t>
            </a:r>
            <a:endParaRPr lang="en-US" sz="1850" dirty="0">
              <a:solidFill>
                <a:srgbClr val="702A82">
                  <a:alpha val="70000"/>
                </a:srgbClr>
              </a:solidFill>
              <a:latin typeface="+mj-lt"/>
            </a:endParaRPr>
          </a:p>
        </p:txBody>
      </p:sp>
    </p:spTree>
    <p:extLst>
      <p:ext uri="{BB962C8B-B14F-4D97-AF65-F5344CB8AC3E}">
        <p14:creationId xmlns:p14="http://schemas.microsoft.com/office/powerpoint/2010/main" val="336338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TRANSFORMATION Study: Processes, Outputs and Impacts</a:t>
            </a:r>
            <a:endParaRPr lang="en-CA" sz="2400" dirty="0"/>
          </a:p>
        </p:txBody>
      </p:sp>
      <p:pic>
        <p:nvPicPr>
          <p:cNvPr id="4" name="Content Placeholder 3"/>
          <p:cNvPicPr>
            <a:picLocks noGrp="1" noChangeAspect="1"/>
          </p:cNvPicPr>
          <p:nvPr>
            <p:ph idx="1"/>
          </p:nvPr>
        </p:nvPicPr>
        <p:blipFill>
          <a:blip r:embed="rId2"/>
          <a:stretch>
            <a:fillRect/>
          </a:stretch>
        </p:blipFill>
        <p:spPr>
          <a:xfrm>
            <a:off x="296962" y="1303118"/>
            <a:ext cx="6417346" cy="5334201"/>
          </a:xfrm>
          <a:prstGeom prst="rect">
            <a:avLst/>
          </a:prstGeom>
        </p:spPr>
      </p:pic>
      <p:sp>
        <p:nvSpPr>
          <p:cNvPr id="6" name="TextBox 5"/>
          <p:cNvSpPr txBox="1"/>
          <p:nvPr/>
        </p:nvSpPr>
        <p:spPr>
          <a:xfrm>
            <a:off x="6714308" y="1428205"/>
            <a:ext cx="2082219" cy="4001095"/>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CA" dirty="0">
                <a:solidFill>
                  <a:prstClr val="black"/>
                </a:solidFill>
              </a:rPr>
              <a:t>Datasets from individual study components</a:t>
            </a:r>
          </a:p>
          <a:p>
            <a:pPr marL="285750" lvl="0" indent="-285750">
              <a:spcBef>
                <a:spcPts val="600"/>
              </a:spcBef>
              <a:spcAft>
                <a:spcPts val="600"/>
              </a:spcAft>
              <a:buFont typeface="Arial" panose="020B0604020202020204" pitchFamily="34" charset="0"/>
              <a:buChar char="•"/>
            </a:pPr>
            <a:r>
              <a:rPr lang="en-CA" dirty="0">
                <a:solidFill>
                  <a:prstClr val="black"/>
                </a:solidFill>
              </a:rPr>
              <a:t>Integrated dataset for comprehensive comparisons of performance across study regions</a:t>
            </a:r>
          </a:p>
          <a:p>
            <a:pPr marL="285750" lvl="0" indent="-285750">
              <a:spcBef>
                <a:spcPts val="600"/>
              </a:spcBef>
              <a:spcAft>
                <a:spcPts val="600"/>
              </a:spcAft>
              <a:buFont typeface="Arial" panose="020B0604020202020204" pitchFamily="34" charset="0"/>
              <a:buChar char="•"/>
            </a:pPr>
            <a:r>
              <a:rPr lang="en-CA" dirty="0">
                <a:solidFill>
                  <a:prstClr val="black"/>
                </a:solidFill>
              </a:rPr>
              <a:t>Comprehensive performance portrait </a:t>
            </a:r>
          </a:p>
        </p:txBody>
      </p:sp>
    </p:spTree>
    <p:extLst>
      <p:ext uri="{BB962C8B-B14F-4D97-AF65-F5344CB8AC3E}">
        <p14:creationId xmlns:p14="http://schemas.microsoft.com/office/powerpoint/2010/main" val="878437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TRANSFORMATION Study: Performance Measurement</a:t>
            </a:r>
            <a:endParaRPr lang="en-CA" dirty="0"/>
          </a:p>
        </p:txBody>
      </p:sp>
      <p:sp>
        <p:nvSpPr>
          <p:cNvPr id="3" name="Content Placeholder 2"/>
          <p:cNvSpPr>
            <a:spLocks noGrp="1"/>
          </p:cNvSpPr>
          <p:nvPr>
            <p:ph idx="1"/>
          </p:nvPr>
        </p:nvSpPr>
        <p:spPr/>
        <p:txBody>
          <a:bodyPr>
            <a:normAutofit fontScale="92500" lnSpcReduction="10000"/>
          </a:bodyPr>
          <a:lstStyle/>
          <a:p>
            <a:pPr>
              <a:spcBef>
                <a:spcPts val="600"/>
              </a:spcBef>
              <a:spcAft>
                <a:spcPts val="600"/>
              </a:spcAft>
            </a:pPr>
            <a:r>
              <a:rPr lang="en-CA" dirty="0" smtClean="0"/>
              <a:t>Meaningful measures-regional and practice based </a:t>
            </a:r>
            <a:endParaRPr lang="en-CA" dirty="0" smtClean="0"/>
          </a:p>
          <a:p>
            <a:pPr lvl="1">
              <a:spcBef>
                <a:spcPts val="600"/>
              </a:spcBef>
              <a:spcAft>
                <a:spcPts val="600"/>
              </a:spcAft>
            </a:pPr>
            <a:r>
              <a:rPr lang="en-CA" dirty="0" smtClean="0"/>
              <a:t>Accessibility </a:t>
            </a:r>
            <a:r>
              <a:rPr lang="en-CA" sz="1900" dirty="0" smtClean="0"/>
              <a:t>(e.g. timeliness, unmet needs, acceptability, financial accessibility)</a:t>
            </a:r>
          </a:p>
          <a:p>
            <a:pPr lvl="1">
              <a:spcBef>
                <a:spcPts val="600"/>
              </a:spcBef>
              <a:spcAft>
                <a:spcPts val="600"/>
              </a:spcAft>
            </a:pPr>
            <a:r>
              <a:rPr lang="en-CA" dirty="0" smtClean="0"/>
              <a:t>Appropriateness </a:t>
            </a:r>
            <a:r>
              <a:rPr lang="en-CA" sz="1900" dirty="0" smtClean="0"/>
              <a:t>(e.g. patient-centred communication, respectfulness, coordination, technical quality, continuity, comprehensiveness of services delivered, health promotion)</a:t>
            </a:r>
          </a:p>
          <a:p>
            <a:pPr lvl="1">
              <a:spcBef>
                <a:spcPts val="600"/>
              </a:spcBef>
              <a:spcAft>
                <a:spcPts val="600"/>
              </a:spcAft>
            </a:pPr>
            <a:r>
              <a:rPr lang="en-CA" dirty="0" smtClean="0"/>
              <a:t>Effectiveness </a:t>
            </a:r>
            <a:r>
              <a:rPr lang="en-CA" sz="1900" dirty="0" smtClean="0"/>
              <a:t>(e.g. safety, functional status, team functioning, trust/confidence)</a:t>
            </a:r>
          </a:p>
          <a:p>
            <a:pPr lvl="1">
              <a:spcBef>
                <a:spcPts val="600"/>
              </a:spcBef>
              <a:spcAft>
                <a:spcPts val="600"/>
              </a:spcAft>
            </a:pPr>
            <a:r>
              <a:rPr lang="en-CA" dirty="0" smtClean="0"/>
              <a:t>Productivity </a:t>
            </a:r>
            <a:r>
              <a:rPr lang="en-CA" sz="1900" dirty="0" smtClean="0"/>
              <a:t>(e.g. healthcare utilization)</a:t>
            </a:r>
          </a:p>
          <a:p>
            <a:pPr lvl="1">
              <a:spcBef>
                <a:spcPts val="600"/>
              </a:spcBef>
              <a:spcAft>
                <a:spcPts val="600"/>
              </a:spcAft>
            </a:pPr>
            <a:r>
              <a:rPr lang="en-CA" dirty="0" smtClean="0"/>
              <a:t>Impact </a:t>
            </a:r>
            <a:r>
              <a:rPr lang="en-CA" sz="1900" dirty="0" smtClean="0"/>
              <a:t>(e.g. patient-reported impacts of care, functional status, health)</a:t>
            </a:r>
          </a:p>
          <a:p>
            <a:pPr lvl="1">
              <a:spcBef>
                <a:spcPts val="600"/>
              </a:spcBef>
              <a:spcAft>
                <a:spcPts val="600"/>
              </a:spcAft>
            </a:pPr>
            <a:r>
              <a:rPr lang="en-CA" dirty="0" smtClean="0"/>
              <a:t>Efficiency</a:t>
            </a:r>
          </a:p>
          <a:p>
            <a:pPr lvl="1">
              <a:spcBef>
                <a:spcPts val="600"/>
              </a:spcBef>
              <a:spcAft>
                <a:spcPts val="600"/>
              </a:spcAft>
            </a:pPr>
            <a:r>
              <a:rPr lang="en-CA" dirty="0" smtClean="0"/>
              <a:t>Equity</a:t>
            </a:r>
          </a:p>
        </p:txBody>
      </p:sp>
    </p:spTree>
    <p:extLst>
      <p:ext uri="{BB962C8B-B14F-4D97-AF65-F5344CB8AC3E}">
        <p14:creationId xmlns:p14="http://schemas.microsoft.com/office/powerpoint/2010/main" val="108283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TRANSFORMATION Study: Performance Reporting</a:t>
            </a:r>
            <a:endParaRPr lang="en-CA" dirty="0"/>
          </a:p>
        </p:txBody>
      </p:sp>
      <p:sp>
        <p:nvSpPr>
          <p:cNvPr id="3" name="Content Placeholder 2"/>
          <p:cNvSpPr>
            <a:spLocks noGrp="1"/>
          </p:cNvSpPr>
          <p:nvPr>
            <p:ph idx="1"/>
          </p:nvPr>
        </p:nvSpPr>
        <p:spPr/>
        <p:txBody>
          <a:bodyPr/>
          <a:lstStyle/>
          <a:p>
            <a:r>
              <a:rPr lang="en-CA" dirty="0"/>
              <a:t>Purpose of reporting: </a:t>
            </a:r>
            <a:r>
              <a:rPr lang="en-CA" sz="2400" dirty="0"/>
              <a:t>Access to actionable information in primary care for patients, providers and </a:t>
            </a:r>
            <a:r>
              <a:rPr lang="en-CA" sz="2400" dirty="0" smtClean="0"/>
              <a:t>decision-makers</a:t>
            </a:r>
          </a:p>
          <a:p>
            <a:pPr marL="0" indent="0">
              <a:buNone/>
            </a:pPr>
            <a:endParaRPr lang="en-CA" sz="2400" dirty="0"/>
          </a:p>
          <a:p>
            <a:pPr marL="0" indent="0">
              <a:buNone/>
            </a:pPr>
            <a:endParaRPr lang="en-CA" sz="2400" dirty="0"/>
          </a:p>
          <a:p>
            <a:r>
              <a:rPr lang="en-CA" dirty="0" smtClean="0"/>
              <a:t>Meaningful reporting</a:t>
            </a:r>
          </a:p>
          <a:p>
            <a:pPr lvl="1"/>
            <a:r>
              <a:rPr lang="en-CA" dirty="0" smtClean="0"/>
              <a:t>Comprehensive regional performance portraits</a:t>
            </a:r>
          </a:p>
          <a:p>
            <a:pPr lvl="1"/>
            <a:r>
              <a:rPr lang="en-CA" dirty="0" smtClean="0"/>
              <a:t>Practice-based portraits (BC &amp; NS only)</a:t>
            </a:r>
          </a:p>
          <a:p>
            <a:pPr lvl="1"/>
            <a:endParaRPr lang="en-CA" dirty="0"/>
          </a:p>
          <a:p>
            <a:pPr marL="0" indent="0">
              <a:buNone/>
            </a:pPr>
            <a:endParaRPr lang="en-CA" dirty="0" smtClean="0"/>
          </a:p>
          <a:p>
            <a:endParaRPr lang="en-CA" dirty="0" smtClean="0"/>
          </a:p>
          <a:p>
            <a:endParaRPr lang="en-CA" dirty="0" smtClean="0"/>
          </a:p>
        </p:txBody>
      </p:sp>
    </p:spTree>
    <p:extLst>
      <p:ext uri="{BB962C8B-B14F-4D97-AF65-F5344CB8AC3E}">
        <p14:creationId xmlns:p14="http://schemas.microsoft.com/office/powerpoint/2010/main" val="276450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TRANSFORMATION Study: Strategies for measurement and reporting</a:t>
            </a:r>
            <a:endParaRPr lang="en-CA" dirty="0"/>
          </a:p>
        </p:txBody>
      </p:sp>
      <p:sp>
        <p:nvSpPr>
          <p:cNvPr id="3" name="Content Placeholder 2"/>
          <p:cNvSpPr>
            <a:spLocks noGrp="1"/>
          </p:cNvSpPr>
          <p:nvPr>
            <p:ph idx="1"/>
          </p:nvPr>
        </p:nvSpPr>
        <p:spPr/>
        <p:txBody>
          <a:bodyPr>
            <a:normAutofit lnSpcReduction="10000"/>
          </a:bodyPr>
          <a:lstStyle/>
          <a:p>
            <a:r>
              <a:rPr lang="en-CA" dirty="0" smtClean="0"/>
              <a:t>Measurement</a:t>
            </a:r>
          </a:p>
          <a:p>
            <a:pPr lvl="1"/>
            <a:r>
              <a:rPr lang="en-CA" dirty="0" smtClean="0"/>
              <a:t>Practice-based surveys: patient, provider and organizational </a:t>
            </a:r>
          </a:p>
          <a:p>
            <a:pPr lvl="1"/>
            <a:r>
              <a:rPr lang="en-CA" dirty="0" smtClean="0"/>
              <a:t>Health administrative data</a:t>
            </a:r>
          </a:p>
          <a:p>
            <a:pPr lvl="1"/>
            <a:r>
              <a:rPr lang="en-CA" dirty="0" smtClean="0"/>
              <a:t>Case studies (</a:t>
            </a:r>
            <a:r>
              <a:rPr lang="en-CA" dirty="0"/>
              <a:t>document review, key stakeholder interviews, clinician and patient focus </a:t>
            </a:r>
            <a:r>
              <a:rPr lang="en-CA" dirty="0" smtClean="0"/>
              <a:t>groups) to capture innovations in primary care</a:t>
            </a:r>
          </a:p>
          <a:p>
            <a:pPr lvl="1"/>
            <a:r>
              <a:rPr lang="en-CA" dirty="0" smtClean="0"/>
              <a:t>Missing: extractions from electronic medical records (due to cost)</a:t>
            </a:r>
          </a:p>
          <a:p>
            <a:r>
              <a:rPr lang="en-CA" dirty="0" smtClean="0"/>
              <a:t>Reporting</a:t>
            </a:r>
          </a:p>
          <a:p>
            <a:pPr lvl="1"/>
            <a:r>
              <a:rPr lang="en-CA" dirty="0" smtClean="0"/>
              <a:t>Deliberative dialogues (2 in each study region) to capture patient priorities on performance measurement</a:t>
            </a:r>
          </a:p>
          <a:p>
            <a:pPr lvl="1"/>
            <a:r>
              <a:rPr lang="en-CA" dirty="0" smtClean="0"/>
              <a:t>Case studies  (key stakeholder interviews, clinician and patient focus groups) to obtain feedback on draft portrait</a:t>
            </a:r>
            <a:endParaRPr lang="en-CA" dirty="0"/>
          </a:p>
        </p:txBody>
      </p:sp>
    </p:spTree>
    <p:extLst>
      <p:ext uri="{BB962C8B-B14F-4D97-AF65-F5344CB8AC3E}">
        <p14:creationId xmlns:p14="http://schemas.microsoft.com/office/powerpoint/2010/main" val="84430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8"/>
          <p:cNvSpPr txBox="1">
            <a:spLocks/>
          </p:cNvSpPr>
          <p:nvPr/>
        </p:nvSpPr>
        <p:spPr>
          <a:xfrm>
            <a:off x="685800" y="4065130"/>
            <a:ext cx="7772400" cy="1908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dirty="0" smtClean="0">
                <a:solidFill>
                  <a:prstClr val="black">
                    <a:lumMod val="65000"/>
                    <a:lumOff val="35000"/>
                  </a:prstClr>
                </a:solidFill>
              </a:rPr>
              <a:t>Rebecca Etz, Marshall Brooks, Martha Gonzalez, Sarah </a:t>
            </a:r>
            <a:r>
              <a:rPr lang="en-US" sz="2000" dirty="0" err="1" smtClean="0">
                <a:solidFill>
                  <a:prstClr val="black">
                    <a:lumMod val="65000"/>
                    <a:lumOff val="35000"/>
                  </a:prstClr>
                </a:solidFill>
              </a:rPr>
              <a:t>Reves</a:t>
            </a:r>
            <a:endParaRPr lang="en-US" sz="2000" dirty="0" smtClean="0">
              <a:solidFill>
                <a:prstClr val="black">
                  <a:lumMod val="65000"/>
                  <a:lumOff val="35000"/>
                </a:prstClr>
              </a:solidFill>
            </a:endParaRPr>
          </a:p>
          <a:p>
            <a:pPr marL="0" indent="0">
              <a:lnSpc>
                <a:spcPct val="80000"/>
              </a:lnSpc>
              <a:buNone/>
            </a:pPr>
            <a:r>
              <a:rPr lang="en-US" sz="1850" dirty="0" smtClean="0">
                <a:solidFill>
                  <a:prstClr val="black">
                    <a:lumMod val="65000"/>
                    <a:lumOff val="35000"/>
                  </a:prstClr>
                </a:solidFill>
              </a:rPr>
              <a:t>VCU School of Medicine, Department of Family Medicine and Population Health</a:t>
            </a:r>
          </a:p>
          <a:p>
            <a:pPr marL="0" indent="0">
              <a:lnSpc>
                <a:spcPct val="80000"/>
              </a:lnSpc>
              <a:buFont typeface="Arial" panose="020B0604020202020204" pitchFamily="34" charset="0"/>
              <a:buNone/>
            </a:pPr>
            <a:endParaRPr lang="en-US" sz="2000" dirty="0" smtClean="0">
              <a:solidFill>
                <a:prstClr val="black">
                  <a:lumMod val="65000"/>
                  <a:lumOff val="35000"/>
                </a:prstClr>
              </a:solidFill>
            </a:endParaRPr>
          </a:p>
          <a:p>
            <a:pPr marL="0" indent="0">
              <a:lnSpc>
                <a:spcPct val="80000"/>
              </a:lnSpc>
              <a:buFont typeface="Arial" panose="020B0604020202020204" pitchFamily="34" charset="0"/>
              <a:buNone/>
            </a:pPr>
            <a:r>
              <a:rPr lang="en-US" sz="2000" dirty="0" smtClean="0">
                <a:solidFill>
                  <a:prstClr val="black">
                    <a:lumMod val="65000"/>
                    <a:lumOff val="35000"/>
                  </a:prstClr>
                </a:solidFill>
              </a:rPr>
              <a:t>Funded by: </a:t>
            </a:r>
          </a:p>
        </p:txBody>
      </p:sp>
      <p:sp>
        <p:nvSpPr>
          <p:cNvPr id="5" name="Title 7"/>
          <p:cNvSpPr txBox="1">
            <a:spLocks/>
          </p:cNvSpPr>
          <p:nvPr/>
        </p:nvSpPr>
        <p:spPr>
          <a:xfrm>
            <a:off x="685800" y="1824959"/>
            <a:ext cx="7772400" cy="706629"/>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nSpc>
                <a:spcPct val="100000"/>
              </a:lnSpc>
            </a:pPr>
            <a:r>
              <a:rPr lang="en-US" sz="4000" dirty="0" smtClean="0">
                <a:solidFill>
                  <a:srgbClr val="702A82"/>
                </a:solidFill>
              </a:rPr>
              <a:t>Primary Care Measures That Matter</a:t>
            </a:r>
          </a:p>
        </p:txBody>
      </p:sp>
      <p:cxnSp>
        <p:nvCxnSpPr>
          <p:cNvPr id="6" name="Straight Connector 5"/>
          <p:cNvCxnSpPr/>
          <p:nvPr/>
        </p:nvCxnSpPr>
        <p:spPr bwMode="auto">
          <a:xfrm>
            <a:off x="609600" y="2531588"/>
            <a:ext cx="7772400" cy="0"/>
          </a:xfrm>
          <a:prstGeom prst="line">
            <a:avLst/>
          </a:prstGeom>
          <a:noFill/>
          <a:ln w="12700" cap="flat" cmpd="sng" algn="ctr">
            <a:solidFill>
              <a:srgbClr val="702A82"/>
            </a:solidFill>
            <a:prstDash val="solid"/>
            <a:round/>
            <a:headEnd type="none" w="med" len="med"/>
            <a:tailEnd type="none" w="med" len="med"/>
          </a:ln>
          <a:effectLst/>
        </p:spPr>
      </p:cxnSp>
      <p:pic>
        <p:nvPicPr>
          <p:cNvPr id="14" name="Picture 13" descr="abfm_foundation_ras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80" y="4864926"/>
            <a:ext cx="1519341" cy="174717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999" y="5830031"/>
            <a:ext cx="2903638" cy="7012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935087"/>
            <a:ext cx="3019636" cy="802576"/>
          </a:xfrm>
          <a:prstGeom prst="rect">
            <a:avLst/>
          </a:prstGeom>
        </p:spPr>
      </p:pic>
    </p:spTree>
    <p:extLst>
      <p:ext uri="{BB962C8B-B14F-4D97-AF65-F5344CB8AC3E}">
        <p14:creationId xmlns:p14="http://schemas.microsoft.com/office/powerpoint/2010/main" val="348963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care measures that matter</a:t>
            </a:r>
            <a:endParaRPr lang="en-CA" dirty="0"/>
          </a:p>
        </p:txBody>
      </p:sp>
      <p:sp>
        <p:nvSpPr>
          <p:cNvPr id="3" name="Content Placeholder 2"/>
          <p:cNvSpPr>
            <a:spLocks noGrp="1"/>
          </p:cNvSpPr>
          <p:nvPr>
            <p:ph idx="1"/>
          </p:nvPr>
        </p:nvSpPr>
        <p:spPr/>
        <p:txBody>
          <a:bodyPr/>
          <a:lstStyle/>
          <a:p>
            <a:r>
              <a:rPr lang="en-CA" dirty="0" smtClean="0"/>
              <a:t>It began with a study of exemplars</a:t>
            </a:r>
          </a:p>
          <a:p>
            <a:pPr lvl="1"/>
            <a:r>
              <a:rPr lang="en-CA" dirty="0" smtClean="0"/>
              <a:t>Funded by RWJF, exemplars of workforce innovation</a:t>
            </a:r>
          </a:p>
          <a:p>
            <a:pPr lvl="1"/>
            <a:r>
              <a:rPr lang="en-CA" dirty="0" smtClean="0"/>
              <a:t>4400 abstracts, 350 papers, 1200 leaders, 250 practices</a:t>
            </a:r>
            <a:endParaRPr lang="en-CA" dirty="0"/>
          </a:p>
        </p:txBody>
      </p:sp>
      <p:pic>
        <p:nvPicPr>
          <p:cNvPr id="4" name="Picture 3" descr="Screen Shot 2012-03-28 at 5.06.24 P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57049" y="3029705"/>
            <a:ext cx="4235384" cy="2926596"/>
          </a:xfrm>
          <a:prstGeom prst="rect">
            <a:avLst/>
          </a:prstGeom>
        </p:spPr>
      </p:pic>
      <p:pic>
        <p:nvPicPr>
          <p:cNvPr id="5" name="Picture 4" descr="Screen Shot 2012-03-28 at 2.52.57 PM.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879690" y="3374448"/>
            <a:ext cx="3916838" cy="3166051"/>
          </a:xfrm>
          <a:prstGeom prst="rect">
            <a:avLst/>
          </a:prstGeom>
        </p:spPr>
      </p:pic>
    </p:spTree>
    <p:extLst>
      <p:ext uri="{BB962C8B-B14F-4D97-AF65-F5344CB8AC3E}">
        <p14:creationId xmlns:p14="http://schemas.microsoft.com/office/powerpoint/2010/main" val="4232059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care measures that matter</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Missing</a:t>
            </a:r>
            <a:r>
              <a:rPr lang="en-CA" dirty="0" smtClean="0"/>
              <a:t>:</a:t>
            </a:r>
          </a:p>
          <a:p>
            <a:pPr lvl="1"/>
            <a:r>
              <a:rPr lang="en-CA" dirty="0" smtClean="0">
                <a:solidFill>
                  <a:srgbClr val="702A82"/>
                </a:solidFill>
              </a:rPr>
              <a:t>Feedback on performance</a:t>
            </a:r>
          </a:p>
          <a:p>
            <a:pPr lvl="1"/>
            <a:r>
              <a:rPr lang="en-CA" dirty="0" smtClean="0">
                <a:solidFill>
                  <a:srgbClr val="702A82"/>
                </a:solidFill>
              </a:rPr>
              <a:t>Direction for innovation</a:t>
            </a:r>
          </a:p>
          <a:p>
            <a:pPr lvl="1"/>
            <a:r>
              <a:rPr lang="en-CA" dirty="0" smtClean="0">
                <a:solidFill>
                  <a:srgbClr val="702A82"/>
                </a:solidFill>
              </a:rPr>
              <a:t>Reflection to transform</a:t>
            </a:r>
          </a:p>
          <a:p>
            <a:pPr lvl="1"/>
            <a:endParaRPr lang="en-CA" dirty="0" smtClean="0">
              <a:solidFill>
                <a:srgbClr val="702A82"/>
              </a:solidFill>
            </a:endParaRPr>
          </a:p>
          <a:p>
            <a:pPr marL="0" indent="0">
              <a:buNone/>
            </a:pPr>
            <a:r>
              <a:rPr lang="en-CA" sz="2400" i="1" dirty="0" smtClean="0"/>
              <a:t>Are my patients doing better?</a:t>
            </a:r>
          </a:p>
          <a:p>
            <a:pPr marL="0" indent="0">
              <a:buNone/>
            </a:pPr>
            <a:r>
              <a:rPr lang="en-CA" sz="2400" i="1" dirty="0" smtClean="0"/>
              <a:t>Is it a good experience for them?</a:t>
            </a:r>
            <a:endParaRPr lang="en-CA" sz="2400" i="1" dirty="0"/>
          </a:p>
        </p:txBody>
      </p:sp>
      <p:pic>
        <p:nvPicPr>
          <p:cNvPr id="5" name="Picture 4" descr="Screen Shot 2012-03-28 at 2.52.57 P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879690" y="3374448"/>
            <a:ext cx="3916838" cy="3166051"/>
          </a:xfrm>
          <a:prstGeom prst="rect">
            <a:avLst/>
          </a:prstGeom>
        </p:spPr>
      </p:pic>
    </p:spTree>
    <p:extLst>
      <p:ext uri="{BB962C8B-B14F-4D97-AF65-F5344CB8AC3E}">
        <p14:creationId xmlns:p14="http://schemas.microsoft.com/office/powerpoint/2010/main" val="155617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care measures that matter</a:t>
            </a:r>
            <a:endParaRPr lang="en-CA" dirty="0"/>
          </a:p>
        </p:txBody>
      </p:sp>
      <p:sp>
        <p:nvSpPr>
          <p:cNvPr id="3" name="Content Placeholder 2"/>
          <p:cNvSpPr>
            <a:spLocks noGrp="1"/>
          </p:cNvSpPr>
          <p:nvPr>
            <p:ph idx="1"/>
          </p:nvPr>
        </p:nvSpPr>
        <p:spPr/>
        <p:txBody>
          <a:bodyPr/>
          <a:lstStyle/>
          <a:p>
            <a:r>
              <a:rPr lang="en-CA" dirty="0" smtClean="0"/>
              <a:t>It continued with listening to stakeholders</a:t>
            </a:r>
          </a:p>
          <a:p>
            <a:pPr lvl="1"/>
            <a:r>
              <a:rPr lang="en-CA" dirty="0" smtClean="0"/>
              <a:t>What matters for “good care” and “quality”?</a:t>
            </a:r>
          </a:p>
          <a:p>
            <a:pPr lvl="1"/>
            <a:r>
              <a:rPr lang="en-CA" dirty="0" smtClean="0"/>
              <a:t>Crowd-sourcing surveys: </a:t>
            </a:r>
          </a:p>
          <a:p>
            <a:pPr lvl="2"/>
            <a:r>
              <a:rPr lang="en-CA" sz="2400" dirty="0" smtClean="0">
                <a:solidFill>
                  <a:srgbClr val="702A82"/>
                </a:solidFill>
              </a:rPr>
              <a:t>Clinicians – 525</a:t>
            </a:r>
          </a:p>
          <a:p>
            <a:pPr lvl="2"/>
            <a:r>
              <a:rPr lang="en-CA" sz="2400" dirty="0" smtClean="0">
                <a:solidFill>
                  <a:srgbClr val="702A82"/>
                </a:solidFill>
              </a:rPr>
              <a:t>Patients – 412</a:t>
            </a:r>
          </a:p>
          <a:p>
            <a:pPr lvl="2"/>
            <a:r>
              <a:rPr lang="en-CA" sz="2400" dirty="0" smtClean="0">
                <a:solidFill>
                  <a:srgbClr val="702A82"/>
                </a:solidFill>
              </a:rPr>
              <a:t>Employers – 85</a:t>
            </a:r>
          </a:p>
          <a:p>
            <a:pPr lvl="2"/>
            <a:endParaRPr lang="en-CA" sz="1000" dirty="0" smtClean="0">
              <a:solidFill>
                <a:srgbClr val="702A82"/>
              </a:solidFill>
            </a:endParaRPr>
          </a:p>
          <a:p>
            <a:pPr lvl="1"/>
            <a:r>
              <a:rPr lang="en-CA" dirty="0" smtClean="0"/>
              <a:t>Coding for existing models, overlaps, and emergence</a:t>
            </a:r>
          </a:p>
          <a:p>
            <a:pPr lvl="2"/>
            <a:r>
              <a:rPr lang="en-CA" sz="2400" dirty="0" smtClean="0">
                <a:solidFill>
                  <a:srgbClr val="702A82"/>
                </a:solidFill>
              </a:rPr>
              <a:t>Existing models for clinicians, 92 codes</a:t>
            </a:r>
          </a:p>
          <a:p>
            <a:pPr lvl="2"/>
            <a:r>
              <a:rPr lang="en-CA" sz="2400" dirty="0" smtClean="0">
                <a:solidFill>
                  <a:srgbClr val="702A82"/>
                </a:solidFill>
              </a:rPr>
              <a:t>Emergent for clinicians, 18 codes</a:t>
            </a:r>
          </a:p>
          <a:p>
            <a:pPr lvl="2"/>
            <a:r>
              <a:rPr lang="en-CA" sz="2200" dirty="0" smtClean="0"/>
              <a:t>These 18 served as the model for patients and employers</a:t>
            </a:r>
          </a:p>
        </p:txBody>
      </p:sp>
    </p:spTree>
    <p:extLst>
      <p:ext uri="{BB962C8B-B14F-4D97-AF65-F5344CB8AC3E}">
        <p14:creationId xmlns:p14="http://schemas.microsoft.com/office/powerpoint/2010/main" val="1775108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care measures that matter</a:t>
            </a:r>
            <a:endParaRPr lang="en-CA" dirty="0"/>
          </a:p>
        </p:txBody>
      </p:sp>
      <p:sp>
        <p:nvSpPr>
          <p:cNvPr id="3" name="Content Placeholder 2"/>
          <p:cNvSpPr>
            <a:spLocks noGrp="1"/>
          </p:cNvSpPr>
          <p:nvPr>
            <p:ph idx="1"/>
          </p:nvPr>
        </p:nvSpPr>
        <p:spPr/>
        <p:txBody>
          <a:bodyPr>
            <a:normAutofit/>
          </a:bodyPr>
          <a:lstStyle/>
          <a:p>
            <a:r>
              <a:rPr lang="en-CA" dirty="0" smtClean="0"/>
              <a:t>What we learned</a:t>
            </a:r>
            <a:br>
              <a:rPr lang="en-CA" dirty="0" smtClean="0"/>
            </a:br>
            <a:r>
              <a:rPr lang="en-CA" dirty="0" smtClean="0"/>
              <a:t>from clinicians</a:t>
            </a:r>
          </a:p>
          <a:p>
            <a:r>
              <a:rPr lang="en-CA" sz="2400" dirty="0" smtClean="0">
                <a:solidFill>
                  <a:srgbClr val="702A82"/>
                </a:solidFill>
              </a:rPr>
              <a:t>Tunnel vision?</a:t>
            </a:r>
          </a:p>
          <a:p>
            <a:r>
              <a:rPr lang="en-CA" sz="2400" dirty="0" smtClean="0">
                <a:solidFill>
                  <a:srgbClr val="702A82"/>
                </a:solidFill>
              </a:rPr>
              <a:t>Myopic focus?</a:t>
            </a:r>
          </a:p>
          <a:p>
            <a:r>
              <a:rPr lang="en-CA" sz="2400" dirty="0" smtClean="0">
                <a:solidFill>
                  <a:srgbClr val="702A82"/>
                </a:solidFill>
              </a:rPr>
              <a:t>Wishful thinking?</a:t>
            </a:r>
          </a:p>
          <a:p>
            <a:endParaRPr lang="en-CA" sz="2400" dirty="0">
              <a:solidFill>
                <a:srgbClr val="702A82"/>
              </a:solidFill>
            </a:endParaRPr>
          </a:p>
          <a:p>
            <a:pPr marL="0" indent="0">
              <a:buNone/>
            </a:pPr>
            <a:r>
              <a:rPr lang="en-CA" sz="2000" dirty="0" smtClean="0"/>
              <a:t>5000 responses</a:t>
            </a:r>
          </a:p>
          <a:p>
            <a:pPr marL="0" indent="0">
              <a:buNone/>
            </a:pPr>
            <a:r>
              <a:rPr lang="en-CA" sz="2000" dirty="0" smtClean="0"/>
              <a:t>92 codes applied</a:t>
            </a:r>
            <a:endParaRPr lang="en-CA" sz="2000" dirty="0"/>
          </a:p>
          <a:p>
            <a:pPr marL="0" indent="0">
              <a:buNone/>
            </a:pPr>
            <a:r>
              <a:rPr lang="en-CA" sz="2000" dirty="0" smtClean="0"/>
              <a:t>3 coders with 85% agreement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493520"/>
            <a:ext cx="4311805" cy="4876800"/>
          </a:xfrm>
          <a:prstGeom prst="rect">
            <a:avLst/>
          </a:prstGeom>
        </p:spPr>
      </p:pic>
      <p:sp>
        <p:nvSpPr>
          <p:cNvPr id="7" name="Right Bracket 6"/>
          <p:cNvSpPr/>
          <p:nvPr/>
        </p:nvSpPr>
        <p:spPr>
          <a:xfrm>
            <a:off x="8285481" y="2806700"/>
            <a:ext cx="45719" cy="1905000"/>
          </a:xfrm>
          <a:prstGeom prst="rightBracket">
            <a:avLst/>
          </a:prstGeom>
          <a:ln w="19050">
            <a:solidFill>
              <a:schemeClr val="bg2">
                <a:lumMod val="25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333740" y="3478768"/>
            <a:ext cx="711200" cy="369332"/>
          </a:xfrm>
          <a:prstGeom prst="rect">
            <a:avLst/>
          </a:prstGeom>
          <a:noFill/>
        </p:spPr>
        <p:txBody>
          <a:bodyPr wrap="square" rtlCol="0">
            <a:spAutoFit/>
          </a:bodyPr>
          <a:lstStyle/>
          <a:p>
            <a:r>
              <a:rPr lang="en-US" smtClean="0">
                <a:solidFill>
                  <a:srgbClr val="702A82"/>
                </a:solidFill>
              </a:rPr>
              <a:t>38%</a:t>
            </a:r>
            <a:endParaRPr lang="en-US">
              <a:solidFill>
                <a:srgbClr val="702A82"/>
              </a:solidFill>
            </a:endParaRPr>
          </a:p>
        </p:txBody>
      </p:sp>
    </p:spTree>
    <p:extLst>
      <p:ext uri="{BB962C8B-B14F-4D97-AF65-F5344CB8AC3E}">
        <p14:creationId xmlns:p14="http://schemas.microsoft.com/office/powerpoint/2010/main" val="376378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care measures that matter</a:t>
            </a:r>
            <a:endParaRPr lang="en-CA" dirty="0"/>
          </a:p>
        </p:txBody>
      </p:sp>
      <p:sp>
        <p:nvSpPr>
          <p:cNvPr id="3" name="Content Placeholder 2"/>
          <p:cNvSpPr>
            <a:spLocks noGrp="1"/>
          </p:cNvSpPr>
          <p:nvPr>
            <p:ph idx="1"/>
          </p:nvPr>
        </p:nvSpPr>
        <p:spPr>
          <a:xfrm>
            <a:off x="548640" y="1645920"/>
            <a:ext cx="8229600" cy="5110480"/>
          </a:xfrm>
        </p:spPr>
        <p:txBody>
          <a:bodyPr>
            <a:normAutofit/>
          </a:bodyPr>
          <a:lstStyle/>
          <a:p>
            <a:r>
              <a:rPr lang="en-CA" dirty="0" smtClean="0"/>
              <a:t>What we learned</a:t>
            </a:r>
            <a:br>
              <a:rPr lang="en-CA" dirty="0" smtClean="0"/>
            </a:br>
            <a:r>
              <a:rPr lang="en-CA" dirty="0" smtClean="0"/>
              <a:t>from clinicians</a:t>
            </a:r>
          </a:p>
          <a:p>
            <a:r>
              <a:rPr lang="en-CA" dirty="0" smtClean="0">
                <a:solidFill>
                  <a:srgbClr val="702A82"/>
                </a:solidFill>
              </a:rPr>
              <a:t>18 clear areas of alignment</a:t>
            </a:r>
            <a:endParaRPr lang="en-CA" dirty="0">
              <a:solidFill>
                <a:srgbClr val="702A82"/>
              </a:solidFill>
            </a:endParaRPr>
          </a:p>
          <a:p>
            <a:pPr marL="0" indent="0">
              <a:buNone/>
            </a:pPr>
            <a:r>
              <a:rPr lang="en-CA" sz="2000" dirty="0" smtClean="0"/>
              <a:t>Learning Organization	Care Coordination</a:t>
            </a:r>
          </a:p>
          <a:p>
            <a:pPr marL="0" indent="0">
              <a:buNone/>
            </a:pPr>
            <a:r>
              <a:rPr lang="en-CA" sz="2000" dirty="0" smtClean="0"/>
              <a:t>Resource Stewardship	Data Capacity</a:t>
            </a:r>
          </a:p>
          <a:p>
            <a:pPr marL="0" indent="0">
              <a:buNone/>
            </a:pPr>
            <a:r>
              <a:rPr lang="en-CA" sz="2000" dirty="0" err="1" smtClean="0"/>
              <a:t>Teamness</a:t>
            </a:r>
            <a:r>
              <a:rPr lang="en-CA" sz="2000" dirty="0" smtClean="0"/>
              <a:t>		Comprehensiveness</a:t>
            </a:r>
          </a:p>
          <a:p>
            <a:pPr marL="0" indent="0">
              <a:buNone/>
            </a:pPr>
            <a:r>
              <a:rPr lang="en-CA" sz="2000" dirty="0" smtClean="0"/>
              <a:t>Population Health		Professionalism</a:t>
            </a:r>
          </a:p>
          <a:p>
            <a:pPr marL="0" indent="0">
              <a:buNone/>
            </a:pPr>
            <a:r>
              <a:rPr lang="en-CA" sz="2000" dirty="0" smtClean="0"/>
              <a:t>Personalized Care		Physician Self Care</a:t>
            </a:r>
          </a:p>
          <a:p>
            <a:pPr marL="0" indent="0">
              <a:buNone/>
            </a:pPr>
            <a:r>
              <a:rPr lang="en-CA" sz="2000" dirty="0" smtClean="0"/>
              <a:t>Scope of Work		Approachable	</a:t>
            </a:r>
          </a:p>
          <a:p>
            <a:pPr marL="0" indent="0">
              <a:buNone/>
            </a:pPr>
            <a:r>
              <a:rPr lang="en-CA" sz="2000" dirty="0" smtClean="0"/>
              <a:t>Patient Self Care		Respect of Persons</a:t>
            </a:r>
          </a:p>
          <a:p>
            <a:pPr marL="0" indent="0">
              <a:buNone/>
            </a:pPr>
            <a:r>
              <a:rPr lang="en-CA" sz="2000" dirty="0" smtClean="0"/>
              <a:t>Being Known		Meaningful Access</a:t>
            </a:r>
          </a:p>
          <a:p>
            <a:pPr marL="0" indent="0">
              <a:buNone/>
            </a:pPr>
            <a:r>
              <a:rPr lang="en-CA" sz="2000" dirty="0" smtClean="0"/>
              <a:t>Goal Oriented Care	Patient Assessment of Practice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400" y="1207008"/>
            <a:ext cx="3275371" cy="19812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498" y="3416808"/>
            <a:ext cx="3244273" cy="1615186"/>
          </a:xfrm>
          <a:prstGeom prst="rect">
            <a:avLst/>
          </a:prstGeom>
        </p:spPr>
      </p:pic>
    </p:spTree>
    <p:extLst>
      <p:ext uri="{BB962C8B-B14F-4D97-AF65-F5344CB8AC3E}">
        <p14:creationId xmlns:p14="http://schemas.microsoft.com/office/powerpoint/2010/main" val="2724699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today’s session</a:t>
            </a:r>
            <a:endParaRPr lang="en-US" dirty="0"/>
          </a:p>
        </p:txBody>
      </p:sp>
      <p:sp>
        <p:nvSpPr>
          <p:cNvPr id="3" name="Content Placeholder 2"/>
          <p:cNvSpPr>
            <a:spLocks noGrp="1"/>
          </p:cNvSpPr>
          <p:nvPr>
            <p:ph idx="1"/>
          </p:nvPr>
        </p:nvSpPr>
        <p:spPr/>
        <p:txBody>
          <a:bodyPr>
            <a:normAutofit/>
          </a:bodyPr>
          <a:lstStyle/>
          <a:p>
            <a:pPr marL="514350" indent="-514350">
              <a:lnSpc>
                <a:spcPct val="120000"/>
              </a:lnSpc>
              <a:spcAft>
                <a:spcPts val="600"/>
              </a:spcAft>
              <a:buFont typeface="+mj-lt"/>
              <a:buAutoNum type="arabicPeriod"/>
            </a:pPr>
            <a:r>
              <a:rPr lang="en-US" dirty="0" smtClean="0"/>
              <a:t>Identify strategies in Canada and the US to measure and report quality performance of community-based primary health care (CBPHC)</a:t>
            </a:r>
          </a:p>
          <a:p>
            <a:pPr marL="514350" indent="-514350">
              <a:lnSpc>
                <a:spcPct val="120000"/>
              </a:lnSpc>
              <a:spcAft>
                <a:spcPts val="600"/>
              </a:spcAft>
              <a:buFont typeface="+mj-lt"/>
              <a:buAutoNum type="arabicPeriod"/>
            </a:pPr>
            <a:r>
              <a:rPr lang="en-US" dirty="0" smtClean="0"/>
              <a:t>Identify mechanisms to compare Canadian and US PHC measures</a:t>
            </a:r>
          </a:p>
          <a:p>
            <a:pPr marL="514350" indent="-514350">
              <a:lnSpc>
                <a:spcPct val="120000"/>
              </a:lnSpc>
              <a:spcAft>
                <a:spcPts val="600"/>
              </a:spcAft>
              <a:buFont typeface="+mj-lt"/>
              <a:buAutoNum type="arabicPeriod"/>
            </a:pPr>
            <a:r>
              <a:rPr lang="en-US" dirty="0" smtClean="0"/>
              <a:t>Enable real-world problem-solving through a bi-national, multi-stakeholder learning community</a:t>
            </a:r>
            <a:endParaRPr lang="en-US" dirty="0"/>
          </a:p>
        </p:txBody>
      </p:sp>
    </p:spTree>
    <p:extLst>
      <p:ext uri="{BB962C8B-B14F-4D97-AF65-F5344CB8AC3E}">
        <p14:creationId xmlns:p14="http://schemas.microsoft.com/office/powerpoint/2010/main" val="1119938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care measures that matter</a:t>
            </a:r>
            <a:endParaRPr lang="en-CA" dirty="0"/>
          </a:p>
        </p:txBody>
      </p:sp>
      <p:sp>
        <p:nvSpPr>
          <p:cNvPr id="3" name="Content Placeholder 2"/>
          <p:cNvSpPr>
            <a:spLocks noGrp="1"/>
          </p:cNvSpPr>
          <p:nvPr>
            <p:ph idx="1"/>
          </p:nvPr>
        </p:nvSpPr>
        <p:spPr/>
        <p:txBody>
          <a:bodyPr/>
          <a:lstStyle/>
          <a:p>
            <a:r>
              <a:rPr lang="en-CA" dirty="0" smtClean="0"/>
              <a:t>Just beginning to analyze all three</a:t>
            </a:r>
          </a:p>
          <a:p>
            <a:pPr lvl="1"/>
            <a:r>
              <a:rPr lang="en-CA" dirty="0" smtClean="0"/>
              <a:t>For clinicians: it’s about alignment</a:t>
            </a:r>
          </a:p>
          <a:p>
            <a:pPr lvl="1"/>
            <a:r>
              <a:rPr lang="en-CA" dirty="0" smtClean="0"/>
              <a:t>For patients: it’s about favoring what’s possible over providing for potential</a:t>
            </a:r>
          </a:p>
          <a:p>
            <a:pPr lvl="1"/>
            <a:r>
              <a:rPr lang="en-CA" dirty="0" smtClean="0"/>
              <a:t>For employers: it’s about pragmatics</a:t>
            </a:r>
          </a:p>
          <a:p>
            <a:pPr lvl="1"/>
            <a:endParaRPr lang="en-CA" dirty="0"/>
          </a:p>
          <a:p>
            <a:r>
              <a:rPr lang="en-CA" dirty="0" smtClean="0"/>
              <a:t>What’s next</a:t>
            </a:r>
          </a:p>
          <a:p>
            <a:pPr lvl="1"/>
            <a:r>
              <a:rPr lang="en-CA" dirty="0" smtClean="0"/>
              <a:t>DREAM QI – how are measures and QI related</a:t>
            </a:r>
          </a:p>
          <a:p>
            <a:pPr lvl="1"/>
            <a:r>
              <a:rPr lang="en-CA" dirty="0" smtClean="0"/>
              <a:t>PC METRIQs – what happens when it’s meaningful</a:t>
            </a:r>
          </a:p>
          <a:p>
            <a:pPr lvl="1"/>
            <a:r>
              <a:rPr lang="en-CA" dirty="0" smtClean="0"/>
              <a:t>PROMIS for PC – </a:t>
            </a:r>
            <a:r>
              <a:rPr lang="en-CA" smtClean="0"/>
              <a:t>learning to listen</a:t>
            </a:r>
            <a:endParaRPr lang="en-CA" dirty="0" smtClean="0"/>
          </a:p>
        </p:txBody>
      </p:sp>
    </p:spTree>
    <p:extLst>
      <p:ext uri="{BB962C8B-B14F-4D97-AF65-F5344CB8AC3E}">
        <p14:creationId xmlns:p14="http://schemas.microsoft.com/office/powerpoint/2010/main" val="2733701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408432"/>
            <a:ext cx="8412480" cy="822960"/>
          </a:xfrm>
        </p:spPr>
        <p:txBody>
          <a:bodyPr>
            <a:normAutofit/>
          </a:bodyPr>
          <a:lstStyle/>
          <a:p>
            <a:pPr algn="ctr"/>
            <a:r>
              <a:rPr lang="en-CA" dirty="0" smtClean="0"/>
              <a:t>PRIME </a:t>
            </a:r>
            <a:br>
              <a:rPr lang="en-CA" dirty="0" smtClean="0"/>
            </a:br>
            <a:r>
              <a:rPr lang="en-CA" sz="2200" dirty="0" smtClean="0"/>
              <a:t>Bob Philips</a:t>
            </a:r>
            <a:endParaRPr lang="en-CA" sz="2200" dirty="0"/>
          </a:p>
        </p:txBody>
      </p:sp>
      <p:sp>
        <p:nvSpPr>
          <p:cNvPr id="3" name="TextBox 2"/>
          <p:cNvSpPr txBox="1"/>
          <p:nvPr/>
        </p:nvSpPr>
        <p:spPr>
          <a:xfrm>
            <a:off x="347472" y="1264396"/>
            <a:ext cx="6277296" cy="369332"/>
          </a:xfrm>
          <a:prstGeom prst="rect">
            <a:avLst/>
          </a:prstGeom>
          <a:noFill/>
        </p:spPr>
        <p:txBody>
          <a:bodyPr wrap="none" rtlCol="0">
            <a:spAutoFit/>
          </a:bodyPr>
          <a:lstStyle/>
          <a:p>
            <a:r>
              <a:rPr lang="en-US" dirty="0" smtClean="0"/>
              <a:t>“Primary care is PRIME: honoring the past, navigating the future”</a:t>
            </a:r>
          </a:p>
        </p:txBody>
      </p:sp>
      <p:pic>
        <p:nvPicPr>
          <p:cNvPr id="4" name="Picture 3"/>
          <p:cNvPicPr>
            <a:picLocks noChangeAspect="1"/>
          </p:cNvPicPr>
          <p:nvPr/>
        </p:nvPicPr>
        <p:blipFill rotWithShape="1">
          <a:blip r:embed="rId2"/>
          <a:srcRect b="26471"/>
          <a:stretch/>
        </p:blipFill>
        <p:spPr>
          <a:xfrm>
            <a:off x="2012471" y="2036064"/>
            <a:ext cx="6985226" cy="4523232"/>
          </a:xfrm>
          <a:prstGeom prst="rect">
            <a:avLst/>
          </a:prstGeom>
        </p:spPr>
      </p:pic>
    </p:spTree>
    <p:extLst>
      <p:ext uri="{BB962C8B-B14F-4D97-AF65-F5344CB8AC3E}">
        <p14:creationId xmlns:p14="http://schemas.microsoft.com/office/powerpoint/2010/main" val="3382879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469" y="3123601"/>
            <a:ext cx="4914900" cy="646331"/>
          </a:xfrm>
          <a:prstGeom prst="rect">
            <a:avLst/>
          </a:prstGeom>
          <a:noFill/>
        </p:spPr>
        <p:txBody>
          <a:bodyPr wrap="square" rtlCol="0">
            <a:spAutoFit/>
          </a:bodyPr>
          <a:lstStyle/>
          <a:p>
            <a:pPr algn="ctr" defTabSz="685800"/>
            <a:r>
              <a:rPr lang="en-US" sz="3600" b="1" kern="0" dirty="0">
                <a:solidFill>
                  <a:srgbClr val="0070C0"/>
                </a:solidFill>
              </a:rPr>
              <a:t>PRIME Registry</a:t>
            </a:r>
          </a:p>
        </p:txBody>
      </p:sp>
      <p:grpSp>
        <p:nvGrpSpPr>
          <p:cNvPr id="19" name="Group 18"/>
          <p:cNvGrpSpPr/>
          <p:nvPr/>
        </p:nvGrpSpPr>
        <p:grpSpPr>
          <a:xfrm>
            <a:off x="4832506" y="1543050"/>
            <a:ext cx="2539844" cy="1604279"/>
            <a:chOff x="6248400" y="2034540"/>
            <a:chExt cx="1981200" cy="1929524"/>
          </a:xfrm>
        </p:grpSpPr>
        <p:sp>
          <p:nvSpPr>
            <p:cNvPr id="8" name="Oval 7"/>
            <p:cNvSpPr/>
            <p:nvPr/>
          </p:nvSpPr>
          <p:spPr>
            <a:xfrm>
              <a:off x="6248400" y="2034540"/>
              <a:ext cx="1981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b="1" kern="0" dirty="0">
                  <a:solidFill>
                    <a:srgbClr val="0070C0"/>
                  </a:solidFill>
                </a:rPr>
                <a:t>Continuous Certification</a:t>
              </a:r>
            </a:p>
          </p:txBody>
        </p:sp>
        <p:sp>
          <p:nvSpPr>
            <p:cNvPr id="14" name="Up Arrow 13"/>
            <p:cNvSpPr/>
            <p:nvPr/>
          </p:nvSpPr>
          <p:spPr>
            <a:xfrm rot="2597191">
              <a:off x="6575156" y="3242845"/>
              <a:ext cx="232381" cy="72121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grpSp>
      <p:grpSp>
        <p:nvGrpSpPr>
          <p:cNvPr id="21" name="Group 20"/>
          <p:cNvGrpSpPr/>
          <p:nvPr/>
        </p:nvGrpSpPr>
        <p:grpSpPr>
          <a:xfrm>
            <a:off x="1314450" y="3795773"/>
            <a:ext cx="2514600" cy="1213778"/>
            <a:chOff x="914400" y="4401429"/>
            <a:chExt cx="2819400" cy="1618371"/>
          </a:xfrm>
        </p:grpSpPr>
        <p:sp>
          <p:nvSpPr>
            <p:cNvPr id="9" name="Oval 8"/>
            <p:cNvSpPr/>
            <p:nvPr/>
          </p:nvSpPr>
          <p:spPr>
            <a:xfrm>
              <a:off x="914400" y="5029200"/>
              <a:ext cx="28194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kern="0" dirty="0">
                  <a:solidFill>
                    <a:srgbClr val="0070C0"/>
                  </a:solidFill>
                </a:rPr>
                <a:t>Researchers</a:t>
              </a:r>
            </a:p>
          </p:txBody>
        </p:sp>
        <p:sp>
          <p:nvSpPr>
            <p:cNvPr id="15" name="Up Arrow 14"/>
            <p:cNvSpPr/>
            <p:nvPr/>
          </p:nvSpPr>
          <p:spPr>
            <a:xfrm rot="12939562">
              <a:off x="3095353" y="4401429"/>
              <a:ext cx="381000" cy="48005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grpSp>
      <p:grpSp>
        <p:nvGrpSpPr>
          <p:cNvPr id="20" name="Group 19"/>
          <p:cNvGrpSpPr/>
          <p:nvPr/>
        </p:nvGrpSpPr>
        <p:grpSpPr>
          <a:xfrm>
            <a:off x="4972050" y="3767194"/>
            <a:ext cx="2743200" cy="1219496"/>
            <a:chOff x="5257800" y="4363326"/>
            <a:chExt cx="3124200" cy="1625994"/>
          </a:xfrm>
        </p:grpSpPr>
        <p:sp>
          <p:nvSpPr>
            <p:cNvPr id="10" name="Oval 9"/>
            <p:cNvSpPr/>
            <p:nvPr/>
          </p:nvSpPr>
          <p:spPr>
            <a:xfrm>
              <a:off x="5257800" y="4998720"/>
              <a:ext cx="3124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kern="0" dirty="0">
                  <a:solidFill>
                    <a:srgbClr val="0070C0"/>
                  </a:solidFill>
                </a:rPr>
                <a:t>Measure Development</a:t>
              </a:r>
            </a:p>
          </p:txBody>
        </p:sp>
        <p:sp>
          <p:nvSpPr>
            <p:cNvPr id="16" name="Up Arrow 15"/>
            <p:cNvSpPr/>
            <p:nvPr/>
          </p:nvSpPr>
          <p:spPr>
            <a:xfrm rot="9228443">
              <a:off x="6023065" y="4363326"/>
              <a:ext cx="381000" cy="48005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grpSp>
      <p:grpSp>
        <p:nvGrpSpPr>
          <p:cNvPr id="2" name="Group 1"/>
          <p:cNvGrpSpPr/>
          <p:nvPr/>
        </p:nvGrpSpPr>
        <p:grpSpPr>
          <a:xfrm>
            <a:off x="2286000" y="3861978"/>
            <a:ext cx="4114800" cy="1667326"/>
            <a:chOff x="2133600" y="4489703"/>
            <a:chExt cx="5029200" cy="2223101"/>
          </a:xfrm>
        </p:grpSpPr>
        <p:sp>
          <p:nvSpPr>
            <p:cNvPr id="22" name="Up Arrow 21"/>
            <p:cNvSpPr/>
            <p:nvPr/>
          </p:nvSpPr>
          <p:spPr>
            <a:xfrm rot="10800000">
              <a:off x="4464229" y="4489703"/>
              <a:ext cx="381000" cy="48005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sp>
          <p:nvSpPr>
            <p:cNvPr id="24" name="Oval 23"/>
            <p:cNvSpPr/>
            <p:nvPr/>
          </p:nvSpPr>
          <p:spPr>
            <a:xfrm>
              <a:off x="2133600" y="5257800"/>
              <a:ext cx="5029200" cy="14550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kern="0" dirty="0">
                  <a:solidFill>
                    <a:srgbClr val="0070C0"/>
                  </a:solidFill>
                </a:rPr>
                <a:t>Social Determinants &amp; Community Engagement</a:t>
              </a:r>
            </a:p>
          </p:txBody>
        </p:sp>
      </p:grpSp>
      <p:grpSp>
        <p:nvGrpSpPr>
          <p:cNvPr id="27" name="Group 26"/>
          <p:cNvGrpSpPr/>
          <p:nvPr/>
        </p:nvGrpSpPr>
        <p:grpSpPr>
          <a:xfrm>
            <a:off x="1543050" y="1417996"/>
            <a:ext cx="2573236" cy="1739216"/>
            <a:chOff x="2057400" y="747661"/>
            <a:chExt cx="3430981" cy="2318954"/>
          </a:xfrm>
        </p:grpSpPr>
        <p:sp>
          <p:nvSpPr>
            <p:cNvPr id="28" name="Oval 27"/>
            <p:cNvSpPr/>
            <p:nvPr/>
          </p:nvSpPr>
          <p:spPr>
            <a:xfrm>
              <a:off x="2057400" y="747661"/>
              <a:ext cx="3430981" cy="1494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2250" b="1" kern="0" dirty="0">
                  <a:solidFill>
                    <a:srgbClr val="0070C0"/>
                  </a:solidFill>
                </a:rPr>
                <a:t>Value-based payments</a:t>
              </a:r>
            </a:p>
          </p:txBody>
        </p:sp>
        <p:sp>
          <p:nvSpPr>
            <p:cNvPr id="29" name="Up Arrow 25"/>
            <p:cNvSpPr/>
            <p:nvPr/>
          </p:nvSpPr>
          <p:spPr>
            <a:xfrm rot="20360967">
              <a:off x="4563345" y="2283980"/>
              <a:ext cx="408033" cy="78263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kern="0">
                <a:solidFill>
                  <a:prstClr val="white"/>
                </a:solidFill>
              </a:endParaRPr>
            </a:p>
          </p:txBody>
        </p:sp>
      </p:grpSp>
    </p:spTree>
    <p:extLst>
      <p:ext uri="{BB962C8B-B14F-4D97-AF65-F5344CB8AC3E}">
        <p14:creationId xmlns:p14="http://schemas.microsoft.com/office/powerpoint/2010/main" val="261335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943" y="296918"/>
            <a:ext cx="7491634" cy="994172"/>
          </a:xfrm>
        </p:spPr>
        <p:txBody>
          <a:bodyPr>
            <a:normAutofit/>
          </a:bodyPr>
          <a:lstStyle/>
          <a:p>
            <a:r>
              <a:rPr lang="en-US" dirty="0">
                <a:solidFill>
                  <a:schemeClr val="tx1"/>
                </a:solidFill>
              </a:rPr>
              <a:t>Quality Payment </a:t>
            </a:r>
            <a:r>
              <a:rPr lang="en-US" dirty="0" smtClean="0">
                <a:solidFill>
                  <a:schemeClr val="tx1"/>
                </a:solidFill>
              </a:rPr>
              <a:t>Programs</a:t>
            </a:r>
            <a:r>
              <a:rPr lang="en-US" dirty="0">
                <a:solidFill>
                  <a:schemeClr val="tx1"/>
                </a:solidFill>
              </a:rPr>
              <a:t>: How will you be measured?</a:t>
            </a:r>
          </a:p>
        </p:txBody>
      </p:sp>
      <p:pic>
        <p:nvPicPr>
          <p:cNvPr id="19" name="Picture 18"/>
          <p:cNvPicPr>
            <a:picLocks noChangeAspect="1"/>
          </p:cNvPicPr>
          <p:nvPr/>
        </p:nvPicPr>
        <p:blipFill>
          <a:blip r:embed="rId2"/>
          <a:stretch>
            <a:fillRect/>
          </a:stretch>
        </p:blipFill>
        <p:spPr>
          <a:xfrm>
            <a:off x="171450" y="2400300"/>
            <a:ext cx="4995675" cy="3719542"/>
          </a:xfrm>
          <a:prstGeom prst="rect">
            <a:avLst/>
          </a:prstGeom>
        </p:spPr>
      </p:pic>
      <p:pic>
        <p:nvPicPr>
          <p:cNvPr id="20" name="Picture 19"/>
          <p:cNvPicPr>
            <a:picLocks noChangeAspect="1"/>
          </p:cNvPicPr>
          <p:nvPr/>
        </p:nvPicPr>
        <p:blipFill>
          <a:blip r:embed="rId3"/>
          <a:stretch>
            <a:fillRect/>
          </a:stretch>
        </p:blipFill>
        <p:spPr>
          <a:xfrm>
            <a:off x="3829051" y="3886200"/>
            <a:ext cx="5151125" cy="1890783"/>
          </a:xfrm>
          <a:prstGeom prst="rect">
            <a:avLst/>
          </a:prstGeom>
        </p:spPr>
      </p:pic>
      <p:sp>
        <p:nvSpPr>
          <p:cNvPr id="21" name="Oval 20"/>
          <p:cNvSpPr/>
          <p:nvPr/>
        </p:nvSpPr>
        <p:spPr>
          <a:xfrm>
            <a:off x="378619" y="2522863"/>
            <a:ext cx="992981" cy="1035844"/>
          </a:xfrm>
          <a:prstGeom prst="ellipse">
            <a:avLst/>
          </a:prstGeom>
          <a:noFill/>
          <a:ln w="793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22" name="Oval 21"/>
          <p:cNvSpPr/>
          <p:nvPr/>
        </p:nvSpPr>
        <p:spPr>
          <a:xfrm>
            <a:off x="1485901" y="2522863"/>
            <a:ext cx="992981" cy="1035844"/>
          </a:xfrm>
          <a:prstGeom prst="ellipse">
            <a:avLst/>
          </a:prstGeom>
          <a:noFill/>
          <a:ln w="793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23" name="Oval 22"/>
          <p:cNvSpPr/>
          <p:nvPr/>
        </p:nvSpPr>
        <p:spPr>
          <a:xfrm>
            <a:off x="2584920" y="2522863"/>
            <a:ext cx="992981" cy="1035844"/>
          </a:xfrm>
          <a:prstGeom prst="ellipse">
            <a:avLst/>
          </a:prstGeom>
          <a:noFill/>
          <a:ln w="79375">
            <a:solidFill>
              <a:srgbClr val="458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24" name="Oval 23"/>
          <p:cNvSpPr/>
          <p:nvPr/>
        </p:nvSpPr>
        <p:spPr>
          <a:xfrm>
            <a:off x="4003217" y="2531126"/>
            <a:ext cx="992981" cy="1035844"/>
          </a:xfrm>
          <a:prstGeom prst="ellipse">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Tree>
    <p:extLst>
      <p:ext uri="{BB962C8B-B14F-4D97-AF65-F5344CB8AC3E}">
        <p14:creationId xmlns:p14="http://schemas.microsoft.com/office/powerpoint/2010/main" val="3667503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videnceNOW: Advancing Health in Primary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2" y="862361"/>
            <a:ext cx="3985537" cy="1028700"/>
          </a:xfrm>
          <a:prstGeom prst="rect">
            <a:avLst/>
          </a:prstGeom>
          <a:noFill/>
          <a:ln w="15875">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0650" y="1127084"/>
            <a:ext cx="3086100" cy="738664"/>
          </a:xfrm>
          <a:prstGeom prst="rect">
            <a:avLst/>
          </a:prstGeom>
          <a:noFill/>
        </p:spPr>
        <p:txBody>
          <a:bodyPr wrap="square" rtlCol="0">
            <a:spAutoFit/>
          </a:bodyPr>
          <a:lstStyle/>
          <a:p>
            <a:pPr defTabSz="685800"/>
            <a:r>
              <a:rPr lang="en-US" sz="2100" kern="0" dirty="0">
                <a:solidFill>
                  <a:sysClr val="windowText" lastClr="000000"/>
                </a:solidFill>
              </a:rPr>
              <a:t>$</a:t>
            </a:r>
            <a:r>
              <a:rPr lang="en-US" sz="2100" kern="0" dirty="0" smtClean="0">
                <a:solidFill>
                  <a:sysClr val="windowText" lastClr="000000"/>
                </a:solidFill>
              </a:rPr>
              <a:t>112M </a:t>
            </a:r>
            <a:r>
              <a:rPr lang="en-US" sz="2100" kern="0" dirty="0">
                <a:solidFill>
                  <a:sysClr val="windowText" lastClr="000000"/>
                </a:solidFill>
              </a:rPr>
              <a:t>to help 1,750 small practices improve</a:t>
            </a:r>
          </a:p>
        </p:txBody>
      </p:sp>
      <p:pic>
        <p:nvPicPr>
          <p:cNvPr id="8196"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518" y="2524820"/>
            <a:ext cx="5104388" cy="1450110"/>
          </a:xfrm>
          <a:prstGeom prst="rect">
            <a:avLst/>
          </a:prstGeom>
          <a:noFill/>
          <a:ln w="15875">
            <a:solidFill>
              <a:srgbClr val="00206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350" y="2286001"/>
            <a:ext cx="2907168" cy="2031325"/>
          </a:xfrm>
          <a:prstGeom prst="rect">
            <a:avLst/>
          </a:prstGeom>
          <a:noFill/>
        </p:spPr>
        <p:txBody>
          <a:bodyPr wrap="square" rtlCol="0">
            <a:spAutoFit/>
          </a:bodyPr>
          <a:lstStyle/>
          <a:p>
            <a:pPr defTabSz="685800"/>
            <a:r>
              <a:rPr lang="en-US" sz="2100" kern="0" dirty="0">
                <a:solidFill>
                  <a:sysClr val="windowText" lastClr="000000"/>
                </a:solidFill>
              </a:rPr>
              <a:t>$</a:t>
            </a:r>
            <a:r>
              <a:rPr lang="en-US" sz="2100" kern="0" dirty="0" smtClean="0">
                <a:solidFill>
                  <a:sysClr val="windowText" lastClr="000000"/>
                </a:solidFill>
              </a:rPr>
              <a:t>800M </a:t>
            </a:r>
            <a:r>
              <a:rPr lang="en-US" sz="2100" kern="0" dirty="0">
                <a:solidFill>
                  <a:sysClr val="windowText" lastClr="000000"/>
                </a:solidFill>
              </a:rPr>
              <a:t>to help 140,000 clinicians </a:t>
            </a:r>
            <a:r>
              <a:rPr lang="en-US" sz="2100" kern="0" dirty="0" smtClean="0">
                <a:solidFill>
                  <a:sysClr val="windowText" lastClr="000000"/>
                </a:solidFill>
              </a:rPr>
              <a:t>improve </a:t>
            </a:r>
            <a:r>
              <a:rPr lang="en-US" sz="2100" kern="0" dirty="0">
                <a:solidFill>
                  <a:sysClr val="windowText" lastClr="000000"/>
                </a:solidFill>
              </a:rPr>
              <a:t>quality of care, increase patients’ access to information, and reduce costs</a:t>
            </a:r>
          </a:p>
        </p:txBody>
      </p:sp>
      <p:pic>
        <p:nvPicPr>
          <p:cNvPr id="8198" name="Picture 6" descr="Comprehensive Primary Care Initiativ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52" y="4865724"/>
            <a:ext cx="2601001" cy="957168"/>
          </a:xfrm>
          <a:prstGeom prst="rect">
            <a:avLst/>
          </a:prstGeom>
          <a:noFill/>
          <a:ln w="15875">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421518" y="4190146"/>
            <a:ext cx="4579482" cy="2308324"/>
          </a:xfrm>
          <a:prstGeom prst="rect">
            <a:avLst/>
          </a:prstGeom>
        </p:spPr>
        <p:txBody>
          <a:bodyPr wrap="square">
            <a:spAutoFit/>
          </a:bodyPr>
          <a:lstStyle/>
          <a:p>
            <a:pPr defTabSz="685800"/>
            <a:r>
              <a:rPr lang="en-US" kern="0" dirty="0">
                <a:solidFill>
                  <a:sysClr val="windowText" lastClr="000000"/>
                </a:solidFill>
              </a:rPr>
              <a:t>Access and Continuity</a:t>
            </a:r>
          </a:p>
          <a:p>
            <a:pPr defTabSz="685800"/>
            <a:r>
              <a:rPr lang="en-US" dirty="0"/>
              <a:t>Comprehensiveness and Coordination</a:t>
            </a:r>
            <a:endParaRPr lang="en-US" kern="0" dirty="0">
              <a:solidFill>
                <a:sysClr val="windowText" lastClr="000000"/>
              </a:solidFill>
            </a:endParaRPr>
          </a:p>
          <a:p>
            <a:pPr defTabSz="685800"/>
            <a:r>
              <a:rPr lang="en-US" kern="0" dirty="0">
                <a:solidFill>
                  <a:sysClr val="windowText" lastClr="000000"/>
                </a:solidFill>
              </a:rPr>
              <a:t>Planned Care for Chronic Conditions and Preventive Care</a:t>
            </a:r>
          </a:p>
          <a:p>
            <a:pPr defTabSz="685800"/>
            <a:r>
              <a:rPr lang="en-US" kern="0" dirty="0">
                <a:solidFill>
                  <a:sysClr val="windowText" lastClr="000000"/>
                </a:solidFill>
              </a:rPr>
              <a:t>Risk-Stratified Care Management</a:t>
            </a:r>
          </a:p>
          <a:p>
            <a:pPr defTabSz="685800"/>
            <a:r>
              <a:rPr lang="en-US" kern="0" dirty="0">
                <a:solidFill>
                  <a:sysClr val="windowText" lastClr="000000"/>
                </a:solidFill>
              </a:rPr>
              <a:t>Patients and Caregiver Engagement</a:t>
            </a:r>
          </a:p>
          <a:p>
            <a:pPr defTabSz="685800"/>
            <a:r>
              <a:rPr lang="en-US" kern="0" dirty="0">
                <a:solidFill>
                  <a:sysClr val="windowText" lastClr="000000"/>
                </a:solidFill>
              </a:rPr>
              <a:t>Coordination of Care Across the Medical Neighborhood</a:t>
            </a:r>
          </a:p>
        </p:txBody>
      </p:sp>
    </p:spTree>
    <p:extLst>
      <p:ext uri="{BB962C8B-B14F-4D97-AF65-F5344CB8AC3E}">
        <p14:creationId xmlns:p14="http://schemas.microsoft.com/office/powerpoint/2010/main" val="2641652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7819" y="461243"/>
            <a:ext cx="5715000" cy="994172"/>
          </a:xfrm>
        </p:spPr>
        <p:txBody>
          <a:bodyPr/>
          <a:lstStyle/>
          <a:p>
            <a:r>
              <a:rPr lang="en-US" b="1" dirty="0">
                <a:solidFill>
                  <a:schemeClr val="bg1"/>
                </a:solidFill>
              </a:rPr>
              <a:t>Comprehensive Primary Care +</a:t>
            </a:r>
          </a:p>
        </p:txBody>
      </p:sp>
      <p:sp>
        <p:nvSpPr>
          <p:cNvPr id="4" name="Content Placeholder 3"/>
          <p:cNvSpPr>
            <a:spLocks noGrp="1"/>
          </p:cNvSpPr>
          <p:nvPr>
            <p:ph idx="1"/>
          </p:nvPr>
        </p:nvSpPr>
        <p:spPr>
          <a:xfrm>
            <a:off x="586119" y="1657540"/>
            <a:ext cx="7886700" cy="3263504"/>
          </a:xfrm>
        </p:spPr>
        <p:txBody>
          <a:bodyPr>
            <a:normAutofit fontScale="92500"/>
          </a:bodyPr>
          <a:lstStyle/>
          <a:p>
            <a:pPr marL="0" indent="0">
              <a:buNone/>
            </a:pPr>
            <a:r>
              <a:rPr lang="en-US" sz="2400" dirty="0"/>
              <a:t>Practices in both tracks will make changes in the way they deliver care, centered on key Comprehensive Primary Care Functions: </a:t>
            </a:r>
          </a:p>
          <a:p>
            <a:pPr marL="257175" indent="0">
              <a:buNone/>
            </a:pPr>
            <a:r>
              <a:rPr lang="en-US" dirty="0"/>
              <a:t>(1) Access and Continuity </a:t>
            </a:r>
          </a:p>
          <a:p>
            <a:pPr marL="257175" indent="0">
              <a:buNone/>
            </a:pPr>
            <a:r>
              <a:rPr lang="en-US" dirty="0"/>
              <a:t>(2) Care Management</a:t>
            </a:r>
          </a:p>
          <a:p>
            <a:pPr marL="257175" indent="0">
              <a:buNone/>
            </a:pPr>
            <a:r>
              <a:rPr lang="en-US" dirty="0"/>
              <a:t>(3) Comprehensiveness and Coordination </a:t>
            </a:r>
          </a:p>
          <a:p>
            <a:pPr marL="257175" indent="0">
              <a:buNone/>
            </a:pPr>
            <a:r>
              <a:rPr lang="en-US" dirty="0"/>
              <a:t>(4) Patient and Caregiver Engagement</a:t>
            </a:r>
          </a:p>
          <a:p>
            <a:pPr marL="257175" indent="0">
              <a:buNone/>
            </a:pPr>
            <a:r>
              <a:rPr lang="en-US" dirty="0"/>
              <a:t>(5) Planned Care and Population Health</a:t>
            </a:r>
          </a:p>
          <a:p>
            <a:endParaRPr lang="en-US" dirty="0"/>
          </a:p>
        </p:txBody>
      </p:sp>
    </p:spTree>
    <p:extLst>
      <p:ext uri="{BB962C8B-B14F-4D97-AF65-F5344CB8AC3E}">
        <p14:creationId xmlns:p14="http://schemas.microsoft.com/office/powerpoint/2010/main" val="2827656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PRIME Dashboard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503" y="1207008"/>
            <a:ext cx="9042497" cy="4625163"/>
          </a:xfrm>
        </p:spPr>
      </p:pic>
      <p:sp>
        <p:nvSpPr>
          <p:cNvPr id="3" name="TextBox 2"/>
          <p:cNvSpPr txBox="1"/>
          <p:nvPr/>
        </p:nvSpPr>
        <p:spPr>
          <a:xfrm>
            <a:off x="1085088" y="4593265"/>
            <a:ext cx="7711440" cy="1384995"/>
          </a:xfrm>
          <a:prstGeom prst="rect">
            <a:avLst/>
          </a:prstGeom>
          <a:noFill/>
        </p:spPr>
        <p:txBody>
          <a:bodyPr wrap="square" rtlCol="0">
            <a:spAutoFit/>
          </a:bodyPr>
          <a:lstStyle/>
          <a:p>
            <a:r>
              <a:rPr lang="en-US" sz="2800" dirty="0">
                <a:solidFill>
                  <a:srgbClr val="702A82"/>
                </a:solidFill>
              </a:rPr>
              <a:t>41 measures to start, 3 more added for </a:t>
            </a:r>
            <a:r>
              <a:rPr lang="en-US" sz="2800" dirty="0" err="1">
                <a:solidFill>
                  <a:srgbClr val="702A82"/>
                </a:solidFill>
              </a:rPr>
              <a:t>EvidenceNOW</a:t>
            </a:r>
            <a:r>
              <a:rPr lang="en-US" sz="2800" dirty="0">
                <a:solidFill>
                  <a:srgbClr val="702A82"/>
                </a:solidFill>
              </a:rPr>
              <a:t>!</a:t>
            </a:r>
          </a:p>
          <a:p>
            <a:r>
              <a:rPr lang="en-US" sz="2800" dirty="0">
                <a:solidFill>
                  <a:srgbClr val="702A82"/>
                </a:solidFill>
              </a:rPr>
              <a:t>May add Continuity measure(s) next</a:t>
            </a:r>
          </a:p>
        </p:txBody>
      </p:sp>
    </p:spTree>
    <p:extLst>
      <p:ext uri="{BB962C8B-B14F-4D97-AF65-F5344CB8AC3E}">
        <p14:creationId xmlns:p14="http://schemas.microsoft.com/office/powerpoint/2010/main" val="3862120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Registry measures</a:t>
            </a:r>
          </a:p>
        </p:txBody>
      </p:sp>
      <p:sp>
        <p:nvSpPr>
          <p:cNvPr id="3" name="Content Placeholder 2"/>
          <p:cNvSpPr>
            <a:spLocks noGrp="1"/>
          </p:cNvSpPr>
          <p:nvPr>
            <p:ph idx="1"/>
          </p:nvPr>
        </p:nvSpPr>
        <p:spPr/>
        <p:txBody>
          <a:bodyPr/>
          <a:lstStyle/>
          <a:p>
            <a:r>
              <a:rPr lang="en-US" dirty="0"/>
              <a:t>Working with Robert Graham Center on new measures for:</a:t>
            </a:r>
          </a:p>
          <a:p>
            <a:pPr lvl="1"/>
            <a:r>
              <a:rPr lang="en-US" dirty="0"/>
              <a:t>Continuity</a:t>
            </a:r>
          </a:p>
          <a:p>
            <a:pPr lvl="1"/>
            <a:r>
              <a:rPr lang="en-US" dirty="0"/>
              <a:t>Comprehensiveness</a:t>
            </a:r>
          </a:p>
          <a:p>
            <a:pPr lvl="1"/>
            <a:r>
              <a:rPr lang="en-US" dirty="0"/>
              <a:t>Interaction of Continuity &amp; Comprehensiveness</a:t>
            </a:r>
          </a:p>
          <a:p>
            <a:pPr lvl="1"/>
            <a:r>
              <a:rPr lang="en-US" dirty="0"/>
              <a:t>Care Coordination</a:t>
            </a:r>
          </a:p>
          <a:p>
            <a:r>
              <a:rPr lang="en-US" dirty="0"/>
              <a:t>Moving Performance Improvement Activity into Registry to make them “measures”</a:t>
            </a:r>
          </a:p>
          <a:p>
            <a:r>
              <a:rPr lang="en-US" dirty="0"/>
              <a:t>10 Building Blocks of </a:t>
            </a:r>
            <a:r>
              <a:rPr lang="en-US"/>
              <a:t>Primary Care</a:t>
            </a:r>
            <a:endParaRPr lang="en-US" dirty="0"/>
          </a:p>
        </p:txBody>
      </p:sp>
    </p:spTree>
    <p:extLst>
      <p:ext uri="{BB962C8B-B14F-4D97-AF65-F5344CB8AC3E}">
        <p14:creationId xmlns:p14="http://schemas.microsoft.com/office/powerpoint/2010/main" val="1594071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2800" dirty="0" smtClean="0"/>
              <a:t>SMALL GROUP DISCUSSION</a:t>
            </a:r>
            <a:endParaRPr lang="en-CA" sz="2800" dirty="0"/>
          </a:p>
        </p:txBody>
      </p:sp>
      <p:sp>
        <p:nvSpPr>
          <p:cNvPr id="3" name="Content Placeholder 2"/>
          <p:cNvSpPr>
            <a:spLocks noGrp="1"/>
          </p:cNvSpPr>
          <p:nvPr>
            <p:ph idx="1"/>
          </p:nvPr>
        </p:nvSpPr>
        <p:spPr>
          <a:xfrm>
            <a:off x="548640" y="1414272"/>
            <a:ext cx="8229600" cy="5169408"/>
          </a:xfrm>
        </p:spPr>
        <p:txBody>
          <a:bodyPr>
            <a:normAutofit fontScale="92500" lnSpcReduction="20000"/>
          </a:bodyPr>
          <a:lstStyle/>
          <a:p>
            <a:pPr>
              <a:spcBef>
                <a:spcPts val="600"/>
              </a:spcBef>
              <a:spcAft>
                <a:spcPts val="600"/>
              </a:spcAft>
            </a:pPr>
            <a:r>
              <a:rPr lang="en-CA" sz="3200" b="1" dirty="0" smtClean="0"/>
              <a:t>Meaningful </a:t>
            </a:r>
            <a:r>
              <a:rPr lang="en-CA" sz="3200" b="1" dirty="0" smtClean="0"/>
              <a:t>measurement</a:t>
            </a:r>
            <a:endParaRPr lang="en-CA" sz="3200" b="1" dirty="0" smtClean="0"/>
          </a:p>
          <a:p>
            <a:pPr lvl="1">
              <a:spcBef>
                <a:spcPts val="600"/>
              </a:spcBef>
              <a:spcAft>
                <a:spcPts val="600"/>
              </a:spcAft>
            </a:pPr>
            <a:r>
              <a:rPr lang="en-CA" sz="3200" dirty="0" smtClean="0"/>
              <a:t>How </a:t>
            </a:r>
            <a:r>
              <a:rPr lang="en-CA" sz="3200" dirty="0" smtClean="0"/>
              <a:t>do you define meaningful measures?</a:t>
            </a:r>
          </a:p>
          <a:p>
            <a:pPr lvl="1">
              <a:spcBef>
                <a:spcPts val="600"/>
              </a:spcBef>
              <a:spcAft>
                <a:spcPts val="600"/>
              </a:spcAft>
            </a:pPr>
            <a:r>
              <a:rPr lang="en-CA" sz="3200" dirty="0" smtClean="0"/>
              <a:t>What are we measuring and from who’s perspective? (purpose </a:t>
            </a:r>
            <a:r>
              <a:rPr lang="en-CA" sz="3200" dirty="0" smtClean="0"/>
              <a:t>of </a:t>
            </a:r>
            <a:r>
              <a:rPr lang="en-CA" sz="3200" dirty="0" smtClean="0"/>
              <a:t>measurement)</a:t>
            </a:r>
            <a:endParaRPr lang="en-CA" sz="3200" dirty="0" smtClean="0"/>
          </a:p>
          <a:p>
            <a:r>
              <a:rPr lang="en-CA" sz="3200" b="1" dirty="0"/>
              <a:t>Meaningful reporting and recommendations for priority areas </a:t>
            </a:r>
          </a:p>
          <a:p>
            <a:pPr lvl="1"/>
            <a:r>
              <a:rPr lang="en-CA" sz="3200" dirty="0" smtClean="0"/>
              <a:t>What </a:t>
            </a:r>
            <a:r>
              <a:rPr lang="en-CA" sz="3200" dirty="0"/>
              <a:t>is the purpose of reporting measures and priority areas in which the most important commonalities should be present?</a:t>
            </a:r>
          </a:p>
          <a:p>
            <a:r>
              <a:rPr lang="en-CA" sz="3200" b="1" dirty="0"/>
              <a:t>Feasible strategies for measurement and reporting</a:t>
            </a:r>
          </a:p>
          <a:p>
            <a:pPr lvl="1"/>
            <a:r>
              <a:rPr lang="en-CA" sz="3200" dirty="0" smtClean="0"/>
              <a:t>What </a:t>
            </a:r>
            <a:r>
              <a:rPr lang="en-CA" sz="3200" dirty="0"/>
              <a:t>strategies do you suggest for measuring and reporting the performance of primary care?</a:t>
            </a:r>
          </a:p>
          <a:p>
            <a:endParaRPr lang="en-CA" dirty="0"/>
          </a:p>
          <a:p>
            <a:pPr marL="0" indent="0">
              <a:buNone/>
            </a:pPr>
            <a:endParaRPr lang="en-CA" b="1" dirty="0"/>
          </a:p>
        </p:txBody>
      </p:sp>
    </p:spTree>
    <p:extLst>
      <p:ext uri="{BB962C8B-B14F-4D97-AF65-F5344CB8AC3E}">
        <p14:creationId xmlns:p14="http://schemas.microsoft.com/office/powerpoint/2010/main" val="1778138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08000" y="1163638"/>
            <a:ext cx="8229600" cy="4572000"/>
          </a:xfrm>
        </p:spPr>
        <p:txBody>
          <a:bodyPr>
            <a:normAutofit/>
          </a:bodyPr>
          <a:lstStyle/>
          <a:p>
            <a:pPr marL="0" indent="0" algn="ctr">
              <a:lnSpc>
                <a:spcPct val="200000"/>
              </a:lnSpc>
              <a:spcBef>
                <a:spcPts val="1800"/>
              </a:spcBef>
              <a:buNone/>
            </a:pPr>
            <a:endParaRPr lang="en-CA" sz="3600" b="1" dirty="0" smtClean="0">
              <a:solidFill>
                <a:srgbClr val="702A82"/>
              </a:solidFill>
            </a:endParaRPr>
          </a:p>
          <a:p>
            <a:pPr marL="0" indent="0" algn="ctr">
              <a:lnSpc>
                <a:spcPct val="200000"/>
              </a:lnSpc>
              <a:spcBef>
                <a:spcPts val="1800"/>
              </a:spcBef>
              <a:buNone/>
            </a:pPr>
            <a:r>
              <a:rPr lang="en-CA" sz="3600" b="1" dirty="0" smtClean="0">
                <a:solidFill>
                  <a:srgbClr val="702A82"/>
                </a:solidFill>
              </a:rPr>
              <a:t>SUMMARY OF SMALL GROUP </a:t>
            </a:r>
            <a:r>
              <a:rPr lang="en-CA" sz="3600" b="1" dirty="0" smtClean="0">
                <a:solidFill>
                  <a:srgbClr val="702A82"/>
                </a:solidFill>
              </a:rPr>
              <a:t>DISCUSSION</a:t>
            </a:r>
          </a:p>
          <a:p>
            <a:pPr marL="0" indent="0" algn="ctr">
              <a:lnSpc>
                <a:spcPct val="200000"/>
              </a:lnSpc>
              <a:spcBef>
                <a:spcPts val="1800"/>
              </a:spcBef>
              <a:buNone/>
            </a:pPr>
            <a:r>
              <a:rPr lang="en-CA" sz="3600" b="1" dirty="0" smtClean="0">
                <a:solidFill>
                  <a:srgbClr val="702A82"/>
                </a:solidFill>
              </a:rPr>
              <a:t>Rick Glazier</a:t>
            </a:r>
            <a:endParaRPr lang="en-CA" sz="3600" b="1" dirty="0">
              <a:solidFill>
                <a:srgbClr val="702A82"/>
              </a:solidFill>
            </a:endParaRPr>
          </a:p>
        </p:txBody>
      </p:sp>
    </p:spTree>
    <p:extLst>
      <p:ext uri="{BB962C8B-B14F-4D97-AF65-F5344CB8AC3E}">
        <p14:creationId xmlns:p14="http://schemas.microsoft.com/office/powerpoint/2010/main" val="107568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Agenda:</a:t>
            </a:r>
            <a:endParaRPr lang="en-CA" dirty="0"/>
          </a:p>
        </p:txBody>
      </p:sp>
      <p:sp>
        <p:nvSpPr>
          <p:cNvPr id="3" name="Content Placeholder 2"/>
          <p:cNvSpPr>
            <a:spLocks noGrp="1"/>
          </p:cNvSpPr>
          <p:nvPr>
            <p:ph idx="1"/>
          </p:nvPr>
        </p:nvSpPr>
        <p:spPr>
          <a:xfrm>
            <a:off x="384048" y="1402080"/>
            <a:ext cx="8229600" cy="4974336"/>
          </a:xfrm>
        </p:spPr>
        <p:txBody>
          <a:bodyPr>
            <a:noAutofit/>
          </a:bodyPr>
          <a:lstStyle/>
          <a:p>
            <a:pPr>
              <a:lnSpc>
                <a:spcPct val="150000"/>
              </a:lnSpc>
              <a:spcBef>
                <a:spcPts val="0"/>
              </a:spcBef>
            </a:pPr>
            <a:r>
              <a:rPr lang="en-CA" sz="2400" dirty="0" smtClean="0"/>
              <a:t>Introduction</a:t>
            </a:r>
          </a:p>
          <a:p>
            <a:pPr>
              <a:lnSpc>
                <a:spcPct val="150000"/>
              </a:lnSpc>
              <a:spcBef>
                <a:spcPts val="0"/>
              </a:spcBef>
            </a:pPr>
            <a:r>
              <a:rPr lang="en-CA" sz="2400" dirty="0" smtClean="0"/>
              <a:t>Defining common terms</a:t>
            </a:r>
          </a:p>
          <a:p>
            <a:pPr>
              <a:lnSpc>
                <a:spcPct val="150000"/>
              </a:lnSpc>
              <a:spcBef>
                <a:spcPts val="0"/>
              </a:spcBef>
            </a:pPr>
            <a:r>
              <a:rPr lang="en-CA" sz="2400" dirty="0" smtClean="0"/>
              <a:t>Examples: </a:t>
            </a:r>
          </a:p>
          <a:p>
            <a:pPr lvl="1">
              <a:lnSpc>
                <a:spcPct val="150000"/>
              </a:lnSpc>
              <a:spcBef>
                <a:spcPts val="0"/>
              </a:spcBef>
            </a:pPr>
            <a:r>
              <a:rPr lang="en-CA" dirty="0" smtClean="0"/>
              <a:t>Canadian initiatives: CBPHC </a:t>
            </a:r>
            <a:r>
              <a:rPr lang="en-CA" dirty="0" smtClean="0"/>
              <a:t>Common Indicator </a:t>
            </a:r>
            <a:r>
              <a:rPr lang="en-CA" dirty="0" smtClean="0"/>
              <a:t>Project; TRANSFORMATION </a:t>
            </a:r>
            <a:r>
              <a:rPr lang="en-CA" dirty="0"/>
              <a:t>Study</a:t>
            </a:r>
          </a:p>
          <a:p>
            <a:pPr lvl="1">
              <a:lnSpc>
                <a:spcPct val="150000"/>
              </a:lnSpc>
              <a:spcBef>
                <a:spcPts val="0"/>
              </a:spcBef>
            </a:pPr>
            <a:r>
              <a:rPr lang="en-CA" dirty="0" smtClean="0"/>
              <a:t>American </a:t>
            </a:r>
            <a:r>
              <a:rPr lang="en-CA" dirty="0" smtClean="0"/>
              <a:t>initiatives: Primary </a:t>
            </a:r>
            <a:r>
              <a:rPr lang="en-CA" dirty="0" smtClean="0"/>
              <a:t>Care Measures That </a:t>
            </a:r>
            <a:r>
              <a:rPr lang="en-CA" dirty="0" smtClean="0"/>
              <a:t>Matter; PRIME </a:t>
            </a:r>
            <a:r>
              <a:rPr lang="en-CA" dirty="0" smtClean="0"/>
              <a:t>primary care registry </a:t>
            </a:r>
            <a:r>
              <a:rPr lang="en-CA" dirty="0" smtClean="0"/>
              <a:t>project</a:t>
            </a:r>
          </a:p>
          <a:p>
            <a:pPr>
              <a:lnSpc>
                <a:spcPct val="150000"/>
              </a:lnSpc>
              <a:spcBef>
                <a:spcPts val="0"/>
              </a:spcBef>
            </a:pPr>
            <a:r>
              <a:rPr lang="en-CA" sz="2400" dirty="0" smtClean="0"/>
              <a:t>Group discussion</a:t>
            </a:r>
          </a:p>
          <a:p>
            <a:pPr>
              <a:lnSpc>
                <a:spcPct val="150000"/>
              </a:lnSpc>
              <a:spcBef>
                <a:spcPts val="0"/>
              </a:spcBef>
            </a:pPr>
            <a:r>
              <a:rPr lang="en-CA" sz="2400" dirty="0" smtClean="0"/>
              <a:t>Next Steps</a:t>
            </a:r>
            <a:endParaRPr lang="en-CA" sz="2400" dirty="0"/>
          </a:p>
        </p:txBody>
      </p:sp>
    </p:spTree>
    <p:extLst>
      <p:ext uri="{BB962C8B-B14F-4D97-AF65-F5344CB8AC3E}">
        <p14:creationId xmlns:p14="http://schemas.microsoft.com/office/powerpoint/2010/main" val="1050719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a:t>
            </a:r>
            <a:r>
              <a:rPr lang="en-CA" dirty="0" smtClean="0"/>
              <a:t>Steps (Meredith </a:t>
            </a:r>
            <a:r>
              <a:rPr lang="en-CA" dirty="0" err="1" smtClean="0"/>
              <a:t>Kratzman</a:t>
            </a:r>
            <a:r>
              <a:rPr lang="en-CA" dirty="0" smtClean="0"/>
              <a:t>, CIHR)</a:t>
            </a:r>
            <a:endParaRPr lang="en-CA" dirty="0"/>
          </a:p>
        </p:txBody>
      </p:sp>
      <p:sp>
        <p:nvSpPr>
          <p:cNvPr id="3" name="Content Placeholder 2"/>
          <p:cNvSpPr>
            <a:spLocks noGrp="1"/>
          </p:cNvSpPr>
          <p:nvPr>
            <p:ph idx="1"/>
          </p:nvPr>
        </p:nvSpPr>
        <p:spPr/>
        <p:txBody>
          <a:bodyPr/>
          <a:lstStyle/>
          <a:p>
            <a:pPr>
              <a:spcBef>
                <a:spcPts val="1200"/>
              </a:spcBef>
              <a:spcAft>
                <a:spcPts val="1200"/>
              </a:spcAft>
            </a:pPr>
            <a:r>
              <a:rPr lang="en-CA" dirty="0" smtClean="0"/>
              <a:t>Interest for a research cooperative to facilitate (national, binational, international) focus on measures that are</a:t>
            </a:r>
          </a:p>
          <a:p>
            <a:pPr lvl="1">
              <a:spcBef>
                <a:spcPts val="1200"/>
              </a:spcBef>
              <a:spcAft>
                <a:spcPts val="1200"/>
              </a:spcAft>
            </a:pPr>
            <a:r>
              <a:rPr lang="en-CA" dirty="0" smtClean="0"/>
              <a:t>Meaningful</a:t>
            </a:r>
          </a:p>
          <a:p>
            <a:pPr lvl="1">
              <a:spcBef>
                <a:spcPts val="1200"/>
              </a:spcBef>
              <a:spcAft>
                <a:spcPts val="1200"/>
              </a:spcAft>
            </a:pPr>
            <a:r>
              <a:rPr lang="en-CA" dirty="0" smtClean="0"/>
              <a:t>Parsimonious</a:t>
            </a:r>
          </a:p>
          <a:p>
            <a:pPr lvl="1">
              <a:spcBef>
                <a:spcPts val="1200"/>
              </a:spcBef>
              <a:spcAft>
                <a:spcPts val="1200"/>
              </a:spcAft>
            </a:pPr>
            <a:r>
              <a:rPr lang="en-CA" dirty="0" smtClean="0"/>
              <a:t>Able to scale up and down</a:t>
            </a:r>
            <a:endParaRPr lang="en-CA" dirty="0"/>
          </a:p>
        </p:txBody>
      </p:sp>
    </p:spTree>
    <p:extLst>
      <p:ext uri="{BB962C8B-B14F-4D97-AF65-F5344CB8AC3E}">
        <p14:creationId xmlns:p14="http://schemas.microsoft.com/office/powerpoint/2010/main" val="1495294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common terms</a:t>
            </a:r>
            <a:endParaRPr lang="en-US" dirty="0"/>
          </a:p>
        </p:txBody>
      </p:sp>
      <p:sp>
        <p:nvSpPr>
          <p:cNvPr id="5" name="Content Placeholder 2"/>
          <p:cNvSpPr>
            <a:spLocks noGrp="1"/>
          </p:cNvSpPr>
          <p:nvPr>
            <p:ph idx="1"/>
          </p:nvPr>
        </p:nvSpPr>
        <p:spPr/>
        <p:txBody>
          <a:bodyPr/>
          <a:lstStyle/>
          <a:p>
            <a:pPr>
              <a:spcBef>
                <a:spcPts val="600"/>
              </a:spcBef>
              <a:spcAft>
                <a:spcPts val="600"/>
              </a:spcAft>
            </a:pPr>
            <a:r>
              <a:rPr lang="en-CA" dirty="0" smtClean="0"/>
              <a:t>Measures vs metrics</a:t>
            </a:r>
            <a:endParaRPr lang="en-CA" sz="2400" dirty="0" smtClean="0"/>
          </a:p>
          <a:p>
            <a:pPr lvl="1">
              <a:spcBef>
                <a:spcPts val="600"/>
              </a:spcBef>
              <a:spcAft>
                <a:spcPts val="600"/>
              </a:spcAft>
            </a:pPr>
            <a:r>
              <a:rPr lang="en-CA" dirty="0" smtClean="0">
                <a:solidFill>
                  <a:srgbClr val="702A82"/>
                </a:solidFill>
              </a:rPr>
              <a:t>Value at a given point</a:t>
            </a:r>
            <a:r>
              <a:rPr lang="en-CA" dirty="0" smtClean="0"/>
              <a:t> vs </a:t>
            </a:r>
            <a:r>
              <a:rPr lang="en-CA" dirty="0" smtClean="0">
                <a:solidFill>
                  <a:srgbClr val="702A82"/>
                </a:solidFill>
              </a:rPr>
              <a:t>a point compared within a context</a:t>
            </a:r>
          </a:p>
          <a:p>
            <a:pPr>
              <a:spcBef>
                <a:spcPts val="600"/>
              </a:spcBef>
              <a:spcAft>
                <a:spcPts val="600"/>
              </a:spcAft>
            </a:pPr>
            <a:r>
              <a:rPr lang="en-CA" i="1" dirty="0" smtClean="0"/>
              <a:t>Meaningful</a:t>
            </a:r>
            <a:r>
              <a:rPr lang="en-CA" dirty="0" smtClean="0"/>
              <a:t> measures</a:t>
            </a:r>
            <a:endParaRPr lang="en-CA" i="1" dirty="0" smtClean="0"/>
          </a:p>
          <a:p>
            <a:pPr lvl="1">
              <a:spcBef>
                <a:spcPts val="600"/>
              </a:spcBef>
              <a:spcAft>
                <a:spcPts val="600"/>
              </a:spcAft>
            </a:pPr>
            <a:r>
              <a:rPr lang="en-CA" dirty="0" smtClean="0">
                <a:solidFill>
                  <a:srgbClr val="702A82"/>
                </a:solidFill>
              </a:rPr>
              <a:t>Use, validity, reporting function, motivation, context</a:t>
            </a:r>
          </a:p>
          <a:p>
            <a:pPr>
              <a:spcBef>
                <a:spcPts val="600"/>
              </a:spcBef>
              <a:spcAft>
                <a:spcPts val="600"/>
              </a:spcAft>
            </a:pPr>
            <a:r>
              <a:rPr lang="en-CA" dirty="0" smtClean="0"/>
              <a:t>Object of measure</a:t>
            </a:r>
          </a:p>
          <a:p>
            <a:pPr lvl="1">
              <a:spcBef>
                <a:spcPts val="600"/>
              </a:spcBef>
              <a:spcAft>
                <a:spcPts val="600"/>
              </a:spcAft>
            </a:pPr>
            <a:r>
              <a:rPr lang="en-CA" dirty="0" smtClean="0">
                <a:solidFill>
                  <a:srgbClr val="702A82"/>
                </a:solidFill>
              </a:rPr>
              <a:t>Primary care, specialty, experience of care, health</a:t>
            </a:r>
          </a:p>
          <a:p>
            <a:pPr>
              <a:spcBef>
                <a:spcPts val="600"/>
              </a:spcBef>
              <a:spcAft>
                <a:spcPts val="600"/>
              </a:spcAft>
            </a:pPr>
            <a:r>
              <a:rPr lang="en-CA" dirty="0" smtClean="0"/>
              <a:t>Purpose of measurement</a:t>
            </a:r>
          </a:p>
          <a:p>
            <a:pPr lvl="1">
              <a:spcBef>
                <a:spcPts val="600"/>
              </a:spcBef>
              <a:spcAft>
                <a:spcPts val="600"/>
              </a:spcAft>
            </a:pPr>
            <a:r>
              <a:rPr lang="en-CA" dirty="0" smtClean="0">
                <a:solidFill>
                  <a:srgbClr val="702A82"/>
                </a:solidFill>
              </a:rPr>
              <a:t>Informs what makes it meaningful</a:t>
            </a:r>
          </a:p>
        </p:txBody>
      </p:sp>
    </p:spTree>
    <p:extLst>
      <p:ext uri="{BB962C8B-B14F-4D97-AF65-F5344CB8AC3E}">
        <p14:creationId xmlns:p14="http://schemas.microsoft.com/office/powerpoint/2010/main" val="3601231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8"/>
          <p:cNvSpPr txBox="1">
            <a:spLocks/>
          </p:cNvSpPr>
          <p:nvPr/>
        </p:nvSpPr>
        <p:spPr>
          <a:xfrm>
            <a:off x="685800" y="4065130"/>
            <a:ext cx="7772400" cy="1908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t>Sabrina </a:t>
            </a:r>
            <a:r>
              <a:rPr lang="en-CA" sz="1800" dirty="0" smtClean="0"/>
              <a:t>Wong, </a:t>
            </a:r>
            <a:r>
              <a:rPr lang="en-CA" sz="1800" dirty="0"/>
              <a:t>Jeannie Haggerty, </a:t>
            </a:r>
            <a:r>
              <a:rPr lang="en-CA" sz="1800" dirty="0" smtClean="0"/>
              <a:t>Rick </a:t>
            </a:r>
            <a:r>
              <a:rPr lang="en-CA" sz="1800" dirty="0" err="1" smtClean="0"/>
              <a:t>Audus</a:t>
            </a:r>
            <a:r>
              <a:rPr lang="en-CA" sz="1800" dirty="0" smtClean="0"/>
              <a:t>, Eva </a:t>
            </a:r>
            <a:r>
              <a:rPr lang="en-CA" sz="1800" dirty="0" err="1" smtClean="0"/>
              <a:t>Grunfeld</a:t>
            </a:r>
            <a:r>
              <a:rPr lang="en-CA" sz="1800" dirty="0" smtClean="0"/>
              <a:t>, Stewart Harris, </a:t>
            </a:r>
            <a:r>
              <a:rPr lang="en-CA" sz="1800" dirty="0" err="1" smtClean="0"/>
              <a:t>Janusz</a:t>
            </a:r>
            <a:r>
              <a:rPr lang="en-CA" sz="1800" dirty="0" smtClean="0"/>
              <a:t> </a:t>
            </a:r>
            <a:r>
              <a:rPr lang="en-CA" sz="1800" dirty="0" err="1" smtClean="0"/>
              <a:t>Kaczorowski</a:t>
            </a:r>
            <a:r>
              <a:rPr lang="en-CA" sz="1800" dirty="0" smtClean="0"/>
              <a:t>, Alan Katz, Clare Liddy, Jenny </a:t>
            </a:r>
            <a:r>
              <a:rPr lang="en-CA" sz="1800" dirty="0" err="1" smtClean="0"/>
              <a:t>Ploeg</a:t>
            </a:r>
            <a:r>
              <a:rPr lang="en-CA" sz="1800" dirty="0" smtClean="0"/>
              <a:t>, Moira Stewart, Walter </a:t>
            </a:r>
            <a:r>
              <a:rPr lang="en-CA" sz="1800" dirty="0" err="1" smtClean="0"/>
              <a:t>Wodchis</a:t>
            </a:r>
            <a:r>
              <a:rPr lang="en-CA" sz="1800" dirty="0" smtClean="0"/>
              <a:t>, </a:t>
            </a:r>
            <a:r>
              <a:rPr lang="en-CA" sz="1800" dirty="0" err="1" smtClean="0"/>
              <a:t>Kue</a:t>
            </a:r>
            <a:r>
              <a:rPr lang="en-CA" sz="1800" dirty="0" smtClean="0"/>
              <a:t> Young</a:t>
            </a:r>
          </a:p>
          <a:p>
            <a:pPr marL="0" indent="0">
              <a:lnSpc>
                <a:spcPct val="80000"/>
              </a:lnSpc>
              <a:buFont typeface="Arial" panose="020B0604020202020204" pitchFamily="34" charset="0"/>
              <a:buNone/>
            </a:pPr>
            <a:endParaRPr lang="en-US" sz="2000" dirty="0" smtClean="0">
              <a:solidFill>
                <a:prstClr val="black">
                  <a:lumMod val="65000"/>
                  <a:lumOff val="35000"/>
                </a:prstClr>
              </a:solidFill>
            </a:endParaRPr>
          </a:p>
          <a:p>
            <a:pPr marL="0" indent="0">
              <a:lnSpc>
                <a:spcPct val="80000"/>
              </a:lnSpc>
              <a:buFont typeface="Arial" panose="020B0604020202020204" pitchFamily="34" charset="0"/>
              <a:buNone/>
            </a:pPr>
            <a:r>
              <a:rPr lang="en-US" sz="2000" dirty="0" smtClean="0">
                <a:solidFill>
                  <a:prstClr val="black">
                    <a:lumMod val="65000"/>
                    <a:lumOff val="35000"/>
                  </a:prstClr>
                </a:solidFill>
              </a:rPr>
              <a:t>Funded by: </a:t>
            </a:r>
          </a:p>
          <a:p>
            <a:pPr marL="0" indent="0">
              <a:buFont typeface="Arial" panose="020B0604020202020204" pitchFamily="34" charset="0"/>
              <a:buNone/>
            </a:pPr>
            <a:endParaRPr lang="en-US" sz="2000" dirty="0">
              <a:solidFill>
                <a:prstClr val="black">
                  <a:lumMod val="65000"/>
                  <a:lumOff val="35000"/>
                </a:prstClr>
              </a:solidFill>
            </a:endParaRPr>
          </a:p>
        </p:txBody>
      </p:sp>
      <p:sp>
        <p:nvSpPr>
          <p:cNvPr id="5" name="Title 7"/>
          <p:cNvSpPr txBox="1">
            <a:spLocks/>
          </p:cNvSpPr>
          <p:nvPr/>
        </p:nvSpPr>
        <p:spPr>
          <a:xfrm>
            <a:off x="685800" y="1939433"/>
            <a:ext cx="7772400" cy="1823547"/>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nSpc>
                <a:spcPct val="100000"/>
              </a:lnSpc>
            </a:pPr>
            <a:r>
              <a:rPr lang="en-US" sz="4000" dirty="0" smtClean="0">
                <a:solidFill>
                  <a:srgbClr val="702A82"/>
                </a:solidFill>
              </a:rPr>
              <a:t>Community-Based Primary Health Care Common Indicator Project</a:t>
            </a:r>
          </a:p>
          <a:p>
            <a:pPr>
              <a:lnSpc>
                <a:spcPct val="100000"/>
              </a:lnSpc>
            </a:pPr>
            <a:r>
              <a:rPr lang="en-US" sz="3200" dirty="0" smtClean="0">
                <a:solidFill>
                  <a:prstClr val="black">
                    <a:lumMod val="65000"/>
                    <a:lumOff val="35000"/>
                  </a:prstClr>
                </a:solidFill>
              </a:rPr>
              <a:t>12 CBPHC Innovation Teams</a:t>
            </a:r>
            <a:endParaRPr lang="en-US" sz="3200" dirty="0">
              <a:solidFill>
                <a:prstClr val="black">
                  <a:lumMod val="65000"/>
                  <a:lumOff val="35000"/>
                </a:prstClr>
              </a:solidFill>
            </a:endParaRPr>
          </a:p>
          <a:p>
            <a:pPr>
              <a:lnSpc>
                <a:spcPct val="100000"/>
              </a:lnSpc>
            </a:pPr>
            <a:endParaRPr lang="en-US" sz="3200" dirty="0">
              <a:solidFill>
                <a:prstClr val="black">
                  <a:lumMod val="65000"/>
                  <a:lumOff val="35000"/>
                </a:prstClr>
              </a:solidFill>
            </a:endParaRPr>
          </a:p>
        </p:txBody>
      </p:sp>
      <p:cxnSp>
        <p:nvCxnSpPr>
          <p:cNvPr id="6" name="Straight Connector 5"/>
          <p:cNvCxnSpPr/>
          <p:nvPr/>
        </p:nvCxnSpPr>
        <p:spPr bwMode="auto">
          <a:xfrm>
            <a:off x="685800" y="3859920"/>
            <a:ext cx="7772400" cy="0"/>
          </a:xfrm>
          <a:prstGeom prst="line">
            <a:avLst/>
          </a:prstGeom>
          <a:noFill/>
          <a:ln w="12700" cap="flat" cmpd="sng" algn="ctr">
            <a:solidFill>
              <a:srgbClr val="702A82"/>
            </a:solidFill>
            <a:prstDash val="solid"/>
            <a:round/>
            <a:headEnd type="none" w="med" len="med"/>
            <a:tailEnd type="none" w="med" len="med"/>
          </a:ln>
          <a:effectLst/>
        </p:spPr>
      </p:cxnSp>
      <p:sp>
        <p:nvSpPr>
          <p:cNvPr id="10" name="TextBox 9"/>
          <p:cNvSpPr txBox="1"/>
          <p:nvPr/>
        </p:nvSpPr>
        <p:spPr>
          <a:xfrm>
            <a:off x="228600" y="6071616"/>
            <a:ext cx="8686800" cy="353943"/>
          </a:xfrm>
          <a:prstGeom prst="rect">
            <a:avLst/>
          </a:prstGeom>
          <a:noFill/>
        </p:spPr>
        <p:txBody>
          <a:bodyPr wrap="square" rtlCol="0">
            <a:spAutoFit/>
          </a:bodyPr>
          <a:lstStyle/>
          <a:p>
            <a:pPr algn="ctr"/>
            <a:r>
              <a:rPr lang="en-US" sz="1700" dirty="0" smtClean="0">
                <a:solidFill>
                  <a:srgbClr val="702A82">
                    <a:alpha val="70000"/>
                  </a:srgbClr>
                </a:solidFill>
                <a:latin typeface="Calibri Light" panose="020F0302020204030204"/>
              </a:rPr>
              <a:t>TRANSFORMING PRIMARY CARE BY IMPROVING THE SCIENCE AND REPORTING OF PERFORMANCE</a:t>
            </a:r>
            <a:endParaRPr lang="en-US" sz="1700" dirty="0">
              <a:solidFill>
                <a:srgbClr val="702A82">
                  <a:alpha val="70000"/>
                </a:srgbClr>
              </a:solidFill>
              <a:latin typeface="Calibri Light" panose="020F0302020204030204"/>
            </a:endParaRPr>
          </a:p>
        </p:txBody>
      </p:sp>
      <p:pic>
        <p:nvPicPr>
          <p:cNvPr id="2" name="Picture 1"/>
          <p:cNvPicPr>
            <a:picLocks noChangeAspect="1"/>
          </p:cNvPicPr>
          <p:nvPr/>
        </p:nvPicPr>
        <p:blipFill>
          <a:blip r:embed="rId2"/>
          <a:stretch>
            <a:fillRect/>
          </a:stretch>
        </p:blipFill>
        <p:spPr>
          <a:xfrm>
            <a:off x="2068214" y="4955607"/>
            <a:ext cx="1658256" cy="1018120"/>
          </a:xfrm>
          <a:prstGeom prst="rect">
            <a:avLst/>
          </a:prstGeom>
        </p:spPr>
      </p:pic>
    </p:spTree>
    <p:extLst>
      <p:ext uri="{BB962C8B-B14F-4D97-AF65-F5344CB8AC3E}">
        <p14:creationId xmlns:p14="http://schemas.microsoft.com/office/powerpoint/2010/main" val="239694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CBPHC Common Indicators Project</a:t>
            </a:r>
            <a:endParaRPr lang="en-CA" dirty="0"/>
          </a:p>
        </p:txBody>
      </p:sp>
      <p:sp>
        <p:nvSpPr>
          <p:cNvPr id="3" name="Content Placeholder 2"/>
          <p:cNvSpPr>
            <a:spLocks noGrp="1"/>
          </p:cNvSpPr>
          <p:nvPr>
            <p:ph idx="1"/>
          </p:nvPr>
        </p:nvSpPr>
        <p:spPr/>
        <p:txBody>
          <a:bodyPr/>
          <a:lstStyle/>
          <a:p>
            <a:pPr>
              <a:spcBef>
                <a:spcPts val="600"/>
              </a:spcBef>
              <a:spcAft>
                <a:spcPts val="600"/>
              </a:spcAft>
            </a:pPr>
            <a:r>
              <a:rPr lang="en-CA" dirty="0" smtClean="0"/>
              <a:t>12 CBPHC Innovation Teams funded by CIHR</a:t>
            </a:r>
          </a:p>
          <a:p>
            <a:pPr lvl="1">
              <a:spcBef>
                <a:spcPts val="600"/>
              </a:spcBef>
              <a:spcAft>
                <a:spcPts val="600"/>
              </a:spcAft>
            </a:pPr>
            <a:r>
              <a:rPr lang="en-CA" dirty="0" smtClean="0"/>
              <a:t>Cross-jurisdictional</a:t>
            </a:r>
          </a:p>
          <a:p>
            <a:pPr lvl="1">
              <a:spcBef>
                <a:spcPts val="600"/>
              </a:spcBef>
              <a:spcAft>
                <a:spcPts val="600"/>
              </a:spcAft>
            </a:pPr>
            <a:r>
              <a:rPr lang="en-CA" dirty="0" smtClean="0"/>
              <a:t>Focus</a:t>
            </a:r>
          </a:p>
          <a:p>
            <a:pPr lvl="2">
              <a:spcBef>
                <a:spcPts val="600"/>
              </a:spcBef>
              <a:spcAft>
                <a:spcPts val="600"/>
              </a:spcAft>
            </a:pPr>
            <a:r>
              <a:rPr lang="en-CA" dirty="0" smtClean="0"/>
              <a:t>Access to CBPHC for vulnerable populations</a:t>
            </a:r>
          </a:p>
          <a:p>
            <a:pPr lvl="2">
              <a:spcBef>
                <a:spcPts val="600"/>
              </a:spcBef>
              <a:spcAft>
                <a:spcPts val="600"/>
              </a:spcAft>
            </a:pPr>
            <a:r>
              <a:rPr lang="en-CA" dirty="0" smtClean="0"/>
              <a:t>Chronic disease prevention and management</a:t>
            </a:r>
          </a:p>
          <a:p>
            <a:pPr>
              <a:spcBef>
                <a:spcPts val="600"/>
              </a:spcBef>
              <a:spcAft>
                <a:spcPts val="600"/>
              </a:spcAft>
            </a:pPr>
            <a:r>
              <a:rPr lang="en-CA" dirty="0" smtClean="0"/>
              <a:t>Common indicators are being measured across the 12 teams</a:t>
            </a:r>
          </a:p>
          <a:p>
            <a:pPr>
              <a:spcBef>
                <a:spcPts val="600"/>
              </a:spcBef>
              <a:spcAft>
                <a:spcPts val="600"/>
              </a:spcAft>
            </a:pPr>
            <a:r>
              <a:rPr lang="en-CA" dirty="0" smtClean="0"/>
              <a:t>Innovative approach to comparative research</a:t>
            </a:r>
          </a:p>
        </p:txBody>
      </p:sp>
    </p:spTree>
    <p:extLst>
      <p:ext uri="{BB962C8B-B14F-4D97-AF65-F5344CB8AC3E}">
        <p14:creationId xmlns:p14="http://schemas.microsoft.com/office/powerpoint/2010/main" val="56993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Agreed upon PHC dimensions</a:t>
            </a:r>
            <a:endParaRPr lang="en-US" dirty="0"/>
          </a:p>
        </p:txBody>
      </p:sp>
      <p:pic>
        <p:nvPicPr>
          <p:cNvPr id="5" name="Picture 4"/>
          <p:cNvPicPr>
            <a:picLocks noChangeAspect="1"/>
          </p:cNvPicPr>
          <p:nvPr/>
        </p:nvPicPr>
        <p:blipFill rotWithShape="1">
          <a:blip r:embed="rId3"/>
          <a:srcRect t="62918"/>
          <a:stretch/>
        </p:blipFill>
        <p:spPr>
          <a:xfrm>
            <a:off x="439917" y="4660668"/>
            <a:ext cx="8046720" cy="2191047"/>
          </a:xfrm>
          <a:prstGeom prst="rect">
            <a:avLst/>
          </a:prstGeom>
        </p:spPr>
      </p:pic>
      <p:pic>
        <p:nvPicPr>
          <p:cNvPr id="6" name="Picture 5"/>
          <p:cNvPicPr>
            <a:picLocks noChangeAspect="1"/>
          </p:cNvPicPr>
          <p:nvPr/>
        </p:nvPicPr>
        <p:blipFill rotWithShape="1">
          <a:blip r:embed="rId3"/>
          <a:srcRect t="9038" b="49443"/>
          <a:stretch/>
        </p:blipFill>
        <p:spPr>
          <a:xfrm>
            <a:off x="439917" y="1373182"/>
            <a:ext cx="8046720" cy="2453231"/>
          </a:xfrm>
          <a:prstGeom prst="rect">
            <a:avLst/>
          </a:prstGeom>
        </p:spPr>
      </p:pic>
      <p:sp>
        <p:nvSpPr>
          <p:cNvPr id="7" name="Title 1"/>
          <p:cNvSpPr txBox="1">
            <a:spLocks/>
          </p:cNvSpPr>
          <p:nvPr/>
        </p:nvSpPr>
        <p:spPr>
          <a:xfrm>
            <a:off x="384042" y="3842459"/>
            <a:ext cx="8412480" cy="822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002B5C"/>
                </a:solidFill>
                <a:latin typeface="+mn-lt"/>
                <a:ea typeface="+mj-ea"/>
                <a:cs typeface="+mj-cs"/>
              </a:defRPr>
            </a:lvl1pPr>
          </a:lstStyle>
          <a:p>
            <a:r>
              <a:rPr lang="en-US" sz="2400" dirty="0" smtClean="0"/>
              <a:t>Patient and health system information</a:t>
            </a:r>
            <a:endParaRPr lang="en-US" sz="2400" dirty="0"/>
          </a:p>
        </p:txBody>
      </p:sp>
      <p:cxnSp>
        <p:nvCxnSpPr>
          <p:cNvPr id="8" name="Straight Connector 7"/>
          <p:cNvCxnSpPr/>
          <p:nvPr/>
        </p:nvCxnSpPr>
        <p:spPr bwMode="auto">
          <a:xfrm>
            <a:off x="380998" y="4552923"/>
            <a:ext cx="7772400" cy="0"/>
          </a:xfrm>
          <a:prstGeom prst="line">
            <a:avLst/>
          </a:prstGeom>
          <a:noFill/>
          <a:ln w="12700" cap="flat" cmpd="sng" algn="ctr">
            <a:solidFill>
              <a:srgbClr val="7AC143"/>
            </a:solidFill>
            <a:prstDash val="solid"/>
            <a:round/>
            <a:headEnd type="none" w="med" len="med"/>
            <a:tailEnd type="none" w="med" len="med"/>
          </a:ln>
          <a:effectLst/>
        </p:spPr>
      </p:cxnSp>
      <p:cxnSp>
        <p:nvCxnSpPr>
          <p:cNvPr id="9" name="Straight Connector 8"/>
          <p:cNvCxnSpPr/>
          <p:nvPr/>
        </p:nvCxnSpPr>
        <p:spPr bwMode="auto">
          <a:xfrm>
            <a:off x="1280155" y="5991497"/>
            <a:ext cx="6305005" cy="0"/>
          </a:xfrm>
          <a:prstGeom prst="line">
            <a:avLst/>
          </a:prstGeom>
          <a:noFill/>
          <a:ln w="12700" cap="flat" cmpd="sng" algn="ctr">
            <a:solidFill>
              <a:srgbClr val="7AC143"/>
            </a:solidFill>
            <a:prstDash val="solid"/>
            <a:round/>
            <a:headEnd type="none" w="med" len="med"/>
            <a:tailEnd type="none" w="med" len="med"/>
          </a:ln>
          <a:effectLst/>
        </p:spPr>
      </p:cxnSp>
    </p:spTree>
    <p:extLst>
      <p:ext uri="{BB962C8B-B14F-4D97-AF65-F5344CB8AC3E}">
        <p14:creationId xmlns:p14="http://schemas.microsoft.com/office/powerpoint/2010/main" val="332537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CBPHC Common Indicators Project: Strategies for measurement</a:t>
            </a:r>
            <a:endParaRPr lang="en-CA" dirty="0"/>
          </a:p>
        </p:txBody>
      </p:sp>
      <p:sp>
        <p:nvSpPr>
          <p:cNvPr id="3" name="Content Placeholder 2"/>
          <p:cNvSpPr>
            <a:spLocks noGrp="1"/>
          </p:cNvSpPr>
          <p:nvPr>
            <p:ph idx="1"/>
          </p:nvPr>
        </p:nvSpPr>
        <p:spPr/>
        <p:txBody>
          <a:bodyPr/>
          <a:lstStyle/>
          <a:p>
            <a:r>
              <a:rPr lang="en-CA" dirty="0" smtClean="0"/>
              <a:t>Work </a:t>
            </a:r>
            <a:r>
              <a:rPr lang="en-CA" dirty="0" smtClean="0"/>
              <a:t>to date</a:t>
            </a:r>
          </a:p>
          <a:p>
            <a:pPr lvl="1"/>
            <a:r>
              <a:rPr lang="en-CA" dirty="0" smtClean="0"/>
              <a:t>Review of existing primary health care indicators and protocols for 12 teams</a:t>
            </a:r>
          </a:p>
          <a:p>
            <a:pPr lvl="1"/>
            <a:r>
              <a:rPr lang="en-CA" dirty="0" smtClean="0"/>
              <a:t>Consensus process on important dimensions</a:t>
            </a:r>
          </a:p>
          <a:p>
            <a:pPr lvl="1"/>
            <a:r>
              <a:rPr lang="en-CA" dirty="0" smtClean="0"/>
              <a:t>Data collection underway</a:t>
            </a:r>
          </a:p>
          <a:p>
            <a:r>
              <a:rPr lang="en-CA" dirty="0" smtClean="0"/>
              <a:t>Next steps:</a:t>
            </a:r>
          </a:p>
          <a:p>
            <a:pPr lvl="1"/>
            <a:r>
              <a:rPr lang="en-CA" dirty="0" smtClean="0"/>
              <a:t>Narrative synthesis, realist review</a:t>
            </a:r>
          </a:p>
          <a:p>
            <a:pPr lvl="1"/>
            <a:r>
              <a:rPr lang="en-CA" dirty="0" smtClean="0"/>
              <a:t>Quantitative analyses: psychometrics, trends</a:t>
            </a:r>
          </a:p>
          <a:p>
            <a:pPr lvl="1"/>
            <a:endParaRPr lang="en-CA" dirty="0" smtClean="0"/>
          </a:p>
          <a:p>
            <a:pPr lvl="1"/>
            <a:endParaRPr lang="en-CA" dirty="0"/>
          </a:p>
        </p:txBody>
      </p:sp>
    </p:spTree>
    <p:extLst>
      <p:ext uri="{BB962C8B-B14F-4D97-AF65-F5344CB8AC3E}">
        <p14:creationId xmlns:p14="http://schemas.microsoft.com/office/powerpoint/2010/main" val="193506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8"/>
          <p:cNvSpPr txBox="1">
            <a:spLocks/>
          </p:cNvSpPr>
          <p:nvPr/>
        </p:nvSpPr>
        <p:spPr>
          <a:xfrm>
            <a:off x="685800" y="4065130"/>
            <a:ext cx="7772400" cy="1908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dirty="0" smtClean="0">
                <a:solidFill>
                  <a:prstClr val="black">
                    <a:lumMod val="65000"/>
                    <a:lumOff val="35000"/>
                  </a:prstClr>
                </a:solidFill>
              </a:rPr>
              <a:t>Sabrina Wong, William Hogg, Fred Burge</a:t>
            </a:r>
          </a:p>
          <a:p>
            <a:pPr marL="0" indent="0">
              <a:lnSpc>
                <a:spcPct val="80000"/>
              </a:lnSpc>
              <a:buNone/>
            </a:pPr>
            <a:r>
              <a:rPr lang="en-US" sz="1850" dirty="0" smtClean="0">
                <a:solidFill>
                  <a:prstClr val="black">
                    <a:lumMod val="65000"/>
                    <a:lumOff val="35000"/>
                  </a:prstClr>
                </a:solidFill>
              </a:rPr>
              <a:t>University of British Columbia</a:t>
            </a:r>
            <a:r>
              <a:rPr lang="en-US" sz="1850" dirty="0">
                <a:solidFill>
                  <a:prstClr val="black">
                    <a:lumMod val="65000"/>
                    <a:lumOff val="35000"/>
                  </a:prstClr>
                </a:solidFill>
              </a:rPr>
              <a:t>, </a:t>
            </a:r>
            <a:r>
              <a:rPr lang="en-US" sz="1850" dirty="0" err="1">
                <a:solidFill>
                  <a:prstClr val="black">
                    <a:lumMod val="65000"/>
                    <a:lumOff val="35000"/>
                  </a:prstClr>
                </a:solidFill>
              </a:rPr>
              <a:t>Bruyère</a:t>
            </a:r>
            <a:r>
              <a:rPr lang="en-US" sz="1850" dirty="0">
                <a:solidFill>
                  <a:prstClr val="black">
                    <a:lumMod val="65000"/>
                    <a:lumOff val="35000"/>
                  </a:prstClr>
                </a:solidFill>
              </a:rPr>
              <a:t> </a:t>
            </a:r>
            <a:r>
              <a:rPr lang="en-US" sz="1850" dirty="0" smtClean="0">
                <a:solidFill>
                  <a:prstClr val="black">
                    <a:lumMod val="65000"/>
                    <a:lumOff val="35000"/>
                  </a:prstClr>
                </a:solidFill>
              </a:rPr>
              <a:t>Research Institute, Dalhousie University</a:t>
            </a:r>
          </a:p>
          <a:p>
            <a:pPr marL="0" indent="0">
              <a:lnSpc>
                <a:spcPct val="80000"/>
              </a:lnSpc>
              <a:buFont typeface="Arial" panose="020B0604020202020204" pitchFamily="34" charset="0"/>
              <a:buNone/>
            </a:pPr>
            <a:endParaRPr lang="en-US" sz="2000" dirty="0" smtClean="0">
              <a:solidFill>
                <a:prstClr val="black">
                  <a:lumMod val="65000"/>
                  <a:lumOff val="35000"/>
                </a:prstClr>
              </a:solidFill>
            </a:endParaRPr>
          </a:p>
          <a:p>
            <a:pPr marL="0" indent="0">
              <a:lnSpc>
                <a:spcPct val="80000"/>
              </a:lnSpc>
              <a:buFont typeface="Arial" panose="020B0604020202020204" pitchFamily="34" charset="0"/>
              <a:buNone/>
            </a:pPr>
            <a:r>
              <a:rPr lang="en-US" sz="2000" dirty="0" smtClean="0">
                <a:solidFill>
                  <a:prstClr val="black">
                    <a:lumMod val="65000"/>
                    <a:lumOff val="35000"/>
                  </a:prstClr>
                </a:solidFill>
              </a:rPr>
              <a:t>Funded by: </a:t>
            </a:r>
          </a:p>
          <a:p>
            <a:pPr marL="0" indent="0">
              <a:buFont typeface="Arial" panose="020B0604020202020204" pitchFamily="34" charset="0"/>
              <a:buNone/>
            </a:pPr>
            <a:endParaRPr lang="en-US" sz="2000" dirty="0">
              <a:solidFill>
                <a:prstClr val="black">
                  <a:lumMod val="65000"/>
                  <a:lumOff val="35000"/>
                </a:prstClr>
              </a:solidFill>
            </a:endParaRPr>
          </a:p>
        </p:txBody>
      </p:sp>
      <p:sp>
        <p:nvSpPr>
          <p:cNvPr id="5" name="Title 7"/>
          <p:cNvSpPr txBox="1">
            <a:spLocks/>
          </p:cNvSpPr>
          <p:nvPr/>
        </p:nvSpPr>
        <p:spPr>
          <a:xfrm>
            <a:off x="685800" y="1939433"/>
            <a:ext cx="7772400" cy="1823547"/>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nSpc>
                <a:spcPct val="100000"/>
              </a:lnSpc>
            </a:pPr>
            <a:r>
              <a:rPr lang="en-US" sz="4000" dirty="0" smtClean="0">
                <a:solidFill>
                  <a:srgbClr val="702A82"/>
                </a:solidFill>
              </a:rPr>
              <a:t>The TRANSFORMATION Study</a:t>
            </a:r>
          </a:p>
          <a:p>
            <a:pPr>
              <a:lnSpc>
                <a:spcPct val="100000"/>
              </a:lnSpc>
            </a:pPr>
            <a:r>
              <a:rPr lang="en-US" sz="3200" dirty="0" smtClean="0">
                <a:solidFill>
                  <a:prstClr val="black">
                    <a:lumMod val="65000"/>
                    <a:lumOff val="35000"/>
                  </a:prstClr>
                </a:solidFill>
              </a:rPr>
              <a:t>Measuring and improving the performance of primary health care in Canada</a:t>
            </a:r>
            <a:endParaRPr lang="en-US" sz="3200" dirty="0">
              <a:solidFill>
                <a:prstClr val="black">
                  <a:lumMod val="65000"/>
                  <a:lumOff val="35000"/>
                </a:prstClr>
              </a:solidFill>
            </a:endParaRPr>
          </a:p>
        </p:txBody>
      </p:sp>
      <p:cxnSp>
        <p:nvCxnSpPr>
          <p:cNvPr id="6" name="Straight Connector 5"/>
          <p:cNvCxnSpPr/>
          <p:nvPr/>
        </p:nvCxnSpPr>
        <p:spPr bwMode="auto">
          <a:xfrm>
            <a:off x="685800" y="3859920"/>
            <a:ext cx="7772400" cy="0"/>
          </a:xfrm>
          <a:prstGeom prst="line">
            <a:avLst/>
          </a:prstGeom>
          <a:noFill/>
          <a:ln w="12700" cap="flat" cmpd="sng" algn="ctr">
            <a:solidFill>
              <a:srgbClr val="702A82"/>
            </a:solidFill>
            <a:prstDash val="solid"/>
            <a:round/>
            <a:headEnd type="none" w="med" len="med"/>
            <a:tailEnd type="none" w="med" len="med"/>
          </a:ln>
          <a:effectLst/>
        </p:spPr>
      </p:cxnSp>
      <p:sp>
        <p:nvSpPr>
          <p:cNvPr id="10" name="TextBox 9"/>
          <p:cNvSpPr txBox="1"/>
          <p:nvPr/>
        </p:nvSpPr>
        <p:spPr>
          <a:xfrm>
            <a:off x="228600" y="6401701"/>
            <a:ext cx="8686800" cy="353943"/>
          </a:xfrm>
          <a:prstGeom prst="rect">
            <a:avLst/>
          </a:prstGeom>
          <a:noFill/>
        </p:spPr>
        <p:txBody>
          <a:bodyPr wrap="square" rtlCol="0">
            <a:spAutoFit/>
          </a:bodyPr>
          <a:lstStyle/>
          <a:p>
            <a:pPr algn="ctr"/>
            <a:r>
              <a:rPr lang="en-US" sz="1700" dirty="0" smtClean="0">
                <a:solidFill>
                  <a:srgbClr val="702A82">
                    <a:alpha val="70000"/>
                  </a:srgbClr>
                </a:solidFill>
                <a:latin typeface="Calibri Light" panose="020F0302020204030204"/>
              </a:rPr>
              <a:t>TRANSFORMING PRIMARY CARE BY IMPROVING THE SCIENCE AND REPORTING OF PERFORMANCE</a:t>
            </a:r>
            <a:endParaRPr lang="en-US" sz="1700" dirty="0">
              <a:solidFill>
                <a:srgbClr val="702A82">
                  <a:alpha val="70000"/>
                </a:srgbClr>
              </a:solidFill>
              <a:latin typeface="Calibri Light" panose="020F0302020204030204"/>
            </a:endParaRPr>
          </a:p>
        </p:txBody>
      </p:sp>
      <p:pic>
        <p:nvPicPr>
          <p:cNvPr id="2" name="Picture 1"/>
          <p:cNvPicPr>
            <a:picLocks noChangeAspect="1"/>
          </p:cNvPicPr>
          <p:nvPr/>
        </p:nvPicPr>
        <p:blipFill>
          <a:blip r:embed="rId2"/>
          <a:stretch>
            <a:fillRect/>
          </a:stretch>
        </p:blipFill>
        <p:spPr>
          <a:xfrm>
            <a:off x="1999290" y="5235582"/>
            <a:ext cx="1658742" cy="1020764"/>
          </a:xfrm>
          <a:prstGeom prst="rect">
            <a:avLst/>
          </a:prstGeom>
        </p:spPr>
      </p:pic>
      <p:pic>
        <p:nvPicPr>
          <p:cNvPr id="3" name="Picture 2"/>
          <p:cNvPicPr>
            <a:picLocks noChangeAspect="1"/>
          </p:cNvPicPr>
          <p:nvPr/>
        </p:nvPicPr>
        <p:blipFill>
          <a:blip r:embed="rId3"/>
          <a:stretch>
            <a:fillRect/>
          </a:stretch>
        </p:blipFill>
        <p:spPr>
          <a:xfrm>
            <a:off x="4971522" y="5235582"/>
            <a:ext cx="2399179" cy="1140714"/>
          </a:xfrm>
          <a:prstGeom prst="rect">
            <a:avLst/>
          </a:prstGeom>
        </p:spPr>
      </p:pic>
      <p:pic>
        <p:nvPicPr>
          <p:cNvPr id="7" name="Picture 6"/>
          <p:cNvPicPr>
            <a:picLocks noChangeAspect="1"/>
          </p:cNvPicPr>
          <p:nvPr/>
        </p:nvPicPr>
        <p:blipFill>
          <a:blip r:embed="rId4"/>
          <a:stretch>
            <a:fillRect/>
          </a:stretch>
        </p:blipFill>
        <p:spPr>
          <a:xfrm>
            <a:off x="226996" y="221406"/>
            <a:ext cx="4945895" cy="1105851"/>
          </a:xfrm>
          <a:prstGeom prst="rect">
            <a:avLst/>
          </a:prstGeom>
        </p:spPr>
      </p:pic>
    </p:spTree>
    <p:extLst>
      <p:ext uri="{BB962C8B-B14F-4D97-AF65-F5344CB8AC3E}">
        <p14:creationId xmlns:p14="http://schemas.microsoft.com/office/powerpoint/2010/main" val="2327290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FORMATION slide template.potx" id="{E9EE212F-749A-4D99-AA6F-3FA3CBCDF2A0}" vid="{8BB20F2A-EE21-459C-99AB-8E54843C2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TRANSFORMATION slide template</Template>
  <TotalTime>663</TotalTime>
  <Words>1655</Words>
  <Application>Microsoft Office PowerPoint</Application>
  <PresentationFormat>On-screen Show (4:3)</PresentationFormat>
  <Paragraphs>225</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Calibri Light</vt:lpstr>
      <vt:lpstr>Office Theme</vt:lpstr>
      <vt:lpstr>PowerPoint Presentation</vt:lpstr>
      <vt:lpstr>Objectives for today’s session</vt:lpstr>
      <vt:lpstr>Agenda:</vt:lpstr>
      <vt:lpstr>Definition of common terms</vt:lpstr>
      <vt:lpstr>PowerPoint Presentation</vt:lpstr>
      <vt:lpstr>CBPHC Common Indicators Project</vt:lpstr>
      <vt:lpstr>Agreed upon PHC dimensions</vt:lpstr>
      <vt:lpstr>CBPHC Common Indicators Project: Strategies for measurement</vt:lpstr>
      <vt:lpstr>PowerPoint Presentation</vt:lpstr>
      <vt:lpstr>TRANSFORMATION Study: Processes, Outputs and Impacts</vt:lpstr>
      <vt:lpstr>TRANSFORMATION Study: Performance Measurement</vt:lpstr>
      <vt:lpstr>TRANSFORMATION Study: Performance Reporting</vt:lpstr>
      <vt:lpstr>TRANSFORMATION Study: Strategies for measurement and reporting</vt:lpstr>
      <vt:lpstr>PowerPoint Presentation</vt:lpstr>
      <vt:lpstr>Primary care measures that matter</vt:lpstr>
      <vt:lpstr>Primary care measures that matter</vt:lpstr>
      <vt:lpstr>Primary care measures that matter</vt:lpstr>
      <vt:lpstr>Primary care measures that matter</vt:lpstr>
      <vt:lpstr>Primary care measures that matter</vt:lpstr>
      <vt:lpstr>Primary care measures that matter</vt:lpstr>
      <vt:lpstr>PRIME  Bob Philips</vt:lpstr>
      <vt:lpstr>PowerPoint Presentation</vt:lpstr>
      <vt:lpstr>Quality Payment Programs: How will you be measured?</vt:lpstr>
      <vt:lpstr>PowerPoint Presentation</vt:lpstr>
      <vt:lpstr>Comprehensive Primary Care +</vt:lpstr>
      <vt:lpstr>PRIME Dashboard</vt:lpstr>
      <vt:lpstr>PRIME Registry measures</vt:lpstr>
      <vt:lpstr>SMALL GROUP DISCUSSION</vt:lpstr>
      <vt:lpstr>PowerPoint Presentation</vt:lpstr>
      <vt:lpstr>Next Steps (Meredith Kratzman, CIHR)</vt:lpstr>
    </vt:vector>
  </TitlesOfParts>
  <Company>Dalhousie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Blackman</dc:creator>
  <cp:lastModifiedBy>Wong, Sabrina</cp:lastModifiedBy>
  <cp:revision>47</cp:revision>
  <dcterms:created xsi:type="dcterms:W3CDTF">2016-10-20T16:56:53Z</dcterms:created>
  <dcterms:modified xsi:type="dcterms:W3CDTF">2016-11-11T17:33:01Z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ternateUri">
    <vt:lpwstr>huddle://files/documents/49991080</vt:lpwstr>
  </property>
</Properties>
</file>