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51206400" cy="32918400"/>
  <p:notesSz cx="6858000" cy="9144000"/>
  <p:defaultTextStyle>
    <a:defPPr>
      <a:defRPr lang="en-US"/>
    </a:defPPr>
    <a:lvl1pPr marL="0" algn="l" defTabSz="4037990" rtl="0" eaLnBrk="1" latinLnBrk="0" hangingPunct="1">
      <a:defRPr sz="7949" kern="1200">
        <a:solidFill>
          <a:schemeClr val="tx1"/>
        </a:solidFill>
        <a:latin typeface="+mn-lt"/>
        <a:ea typeface="+mn-ea"/>
        <a:cs typeface="+mn-cs"/>
      </a:defRPr>
    </a:lvl1pPr>
    <a:lvl2pPr marL="2018995" algn="l" defTabSz="4037990" rtl="0" eaLnBrk="1" latinLnBrk="0" hangingPunct="1">
      <a:defRPr sz="7949" kern="1200">
        <a:solidFill>
          <a:schemeClr val="tx1"/>
        </a:solidFill>
        <a:latin typeface="+mn-lt"/>
        <a:ea typeface="+mn-ea"/>
        <a:cs typeface="+mn-cs"/>
      </a:defRPr>
    </a:lvl2pPr>
    <a:lvl3pPr marL="4037990" algn="l" defTabSz="4037990" rtl="0" eaLnBrk="1" latinLnBrk="0" hangingPunct="1">
      <a:defRPr sz="7949" kern="1200">
        <a:solidFill>
          <a:schemeClr val="tx1"/>
        </a:solidFill>
        <a:latin typeface="+mn-lt"/>
        <a:ea typeface="+mn-ea"/>
        <a:cs typeface="+mn-cs"/>
      </a:defRPr>
    </a:lvl3pPr>
    <a:lvl4pPr marL="6056986" algn="l" defTabSz="4037990" rtl="0" eaLnBrk="1" latinLnBrk="0" hangingPunct="1">
      <a:defRPr sz="7949" kern="1200">
        <a:solidFill>
          <a:schemeClr val="tx1"/>
        </a:solidFill>
        <a:latin typeface="+mn-lt"/>
        <a:ea typeface="+mn-ea"/>
        <a:cs typeface="+mn-cs"/>
      </a:defRPr>
    </a:lvl4pPr>
    <a:lvl5pPr marL="8075981" algn="l" defTabSz="4037990" rtl="0" eaLnBrk="1" latinLnBrk="0" hangingPunct="1">
      <a:defRPr sz="7949" kern="1200">
        <a:solidFill>
          <a:schemeClr val="tx1"/>
        </a:solidFill>
        <a:latin typeface="+mn-lt"/>
        <a:ea typeface="+mn-ea"/>
        <a:cs typeface="+mn-cs"/>
      </a:defRPr>
    </a:lvl5pPr>
    <a:lvl6pPr marL="10094976" algn="l" defTabSz="4037990" rtl="0" eaLnBrk="1" latinLnBrk="0" hangingPunct="1">
      <a:defRPr sz="7949" kern="1200">
        <a:solidFill>
          <a:schemeClr val="tx1"/>
        </a:solidFill>
        <a:latin typeface="+mn-lt"/>
        <a:ea typeface="+mn-ea"/>
        <a:cs typeface="+mn-cs"/>
      </a:defRPr>
    </a:lvl6pPr>
    <a:lvl7pPr marL="12113971" algn="l" defTabSz="4037990" rtl="0" eaLnBrk="1" latinLnBrk="0" hangingPunct="1">
      <a:defRPr sz="7949" kern="1200">
        <a:solidFill>
          <a:schemeClr val="tx1"/>
        </a:solidFill>
        <a:latin typeface="+mn-lt"/>
        <a:ea typeface="+mn-ea"/>
        <a:cs typeface="+mn-cs"/>
      </a:defRPr>
    </a:lvl7pPr>
    <a:lvl8pPr marL="14132966" algn="l" defTabSz="4037990" rtl="0" eaLnBrk="1" latinLnBrk="0" hangingPunct="1">
      <a:defRPr sz="7949" kern="1200">
        <a:solidFill>
          <a:schemeClr val="tx1"/>
        </a:solidFill>
        <a:latin typeface="+mn-lt"/>
        <a:ea typeface="+mn-ea"/>
        <a:cs typeface="+mn-cs"/>
      </a:defRPr>
    </a:lvl8pPr>
    <a:lvl9pPr marL="16151962" algn="l" defTabSz="4037990" rtl="0" eaLnBrk="1" latinLnBrk="0" hangingPunct="1">
      <a:defRPr sz="7949"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DCD"/>
    <a:srgbClr val="702A82"/>
    <a:srgbClr val="ECE6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061" autoAdjust="0"/>
    <p:restoredTop sz="94660"/>
  </p:normalViewPr>
  <p:slideViewPr>
    <p:cSldViewPr snapToGrid="0">
      <p:cViewPr varScale="1">
        <p:scale>
          <a:sx n="24" d="100"/>
          <a:sy n="24" d="100"/>
        </p:scale>
        <p:origin x="1710"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[Chart in Microsoft PowerPoint]Sheet2!PivotTable6</c:name>
    <c:fmtId val="22"/>
  </c:pivotSource>
  <c:chart>
    <c:autoTitleDeleted val="1"/>
    <c:pivotFmts>
      <c:pivotFmt>
        <c:idx val="0"/>
        <c:spPr>
          <a:solidFill>
            <a:schemeClr val="accent1"/>
          </a:solidFill>
          <a:ln>
            <a:noFill/>
          </a:ln>
          <a:effectLst/>
        </c:spPr>
        <c:marker>
          <c:symbol val="circle"/>
          <c:size val="5"/>
          <c:spPr>
            <a:solidFill>
              <a:schemeClr val="accent1"/>
            </a:solidFill>
            <a:ln w="9525">
              <a:solidFill>
                <a:schemeClr val="accent1"/>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circle"/>
          <c:size val="5"/>
          <c:spPr>
            <a:solidFill>
              <a:schemeClr val="accent2"/>
            </a:solidFill>
            <a:ln w="9525">
              <a:solidFill>
                <a:schemeClr val="accent2"/>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circle"/>
          <c:size val="5"/>
          <c:spPr>
            <a:solidFill>
              <a:schemeClr val="accent3"/>
            </a:solidFill>
            <a:ln w="9525">
              <a:solidFill>
                <a:schemeClr val="accent3"/>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circle"/>
          <c:size val="5"/>
          <c:spPr>
            <a:solidFill>
              <a:schemeClr val="accent4"/>
            </a:solidFill>
            <a:ln w="9525">
              <a:solidFill>
                <a:schemeClr val="accent4"/>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pivotFmt>
      <c:pivotFmt>
        <c:idx val="7"/>
        <c:spPr>
          <a:solidFill>
            <a:schemeClr val="accent1"/>
          </a:solidFill>
          <a:ln>
            <a:noFill/>
          </a:ln>
          <a:effectLst/>
        </c:spPr>
        <c:marker>
          <c:symbol val="none"/>
        </c:marker>
      </c:pivotFmt>
      <c:pivotFmt>
        <c:idx val="8"/>
        <c:spPr>
          <a:solidFill>
            <a:schemeClr val="accent1"/>
          </a:solidFill>
          <a:ln>
            <a:noFill/>
          </a:ln>
          <a:effectLst/>
        </c:spPr>
        <c:marker>
          <c:symbol val="none"/>
        </c:marker>
      </c:pivotFmt>
      <c:pivotFmt>
        <c:idx val="9"/>
        <c:spPr>
          <a:solidFill>
            <a:schemeClr val="accent1"/>
          </a:solidFill>
          <a:ln>
            <a:noFill/>
          </a:ln>
          <a:effectLst/>
        </c:spPr>
        <c:marker>
          <c:symbol val="none"/>
        </c:marker>
      </c:pivotFmt>
      <c:pivotFmt>
        <c:idx val="10"/>
        <c:spPr>
          <a:solidFill>
            <a:schemeClr val="accent1"/>
          </a:solidFill>
          <a:ln>
            <a:noFill/>
          </a:ln>
          <a:effectLst/>
        </c:spPr>
        <c:marker>
          <c:symbol val="none"/>
        </c:marker>
      </c:pivotFmt>
      <c:pivotFmt>
        <c:idx val="11"/>
        <c:spPr>
          <a:solidFill>
            <a:schemeClr val="accent1"/>
          </a:solidFill>
          <a:ln>
            <a:noFill/>
          </a:ln>
          <a:effectLst/>
        </c:spPr>
        <c:marker>
          <c:symbol val="none"/>
        </c:marker>
      </c:pivotFmt>
      <c:pivotFmt>
        <c:idx val="12"/>
        <c:spPr>
          <a:solidFill>
            <a:schemeClr val="accent1"/>
          </a:solidFill>
          <a:ln>
            <a:noFill/>
          </a:ln>
          <a:effectLst/>
        </c:spPr>
        <c:marker>
          <c:symbol val="none"/>
        </c:marker>
      </c:pivotFmt>
      <c:pivotFmt>
        <c:idx val="13"/>
        <c:spPr>
          <a:solidFill>
            <a:schemeClr val="accent1"/>
          </a:solidFill>
          <a:ln>
            <a:noFill/>
          </a:ln>
          <a:effectLst/>
        </c:spPr>
        <c:marker>
          <c:symbol val="none"/>
        </c:marker>
      </c:pivotFmt>
      <c:pivotFmt>
        <c:idx val="14"/>
        <c:spPr>
          <a:solidFill>
            <a:schemeClr val="accent1"/>
          </a:solidFill>
          <a:ln>
            <a:noFill/>
          </a:ln>
          <a:effectLst/>
        </c:spPr>
        <c:marker>
          <c:symbol val="none"/>
        </c:marker>
      </c:pivotFmt>
      <c:pivotFmt>
        <c:idx val="15"/>
        <c:spPr>
          <a:solidFill>
            <a:schemeClr val="accent1"/>
          </a:solidFill>
          <a:ln>
            <a:noFill/>
          </a:ln>
          <a:effectLst/>
        </c:spPr>
        <c:marker>
          <c:symbol val="none"/>
        </c:marker>
      </c:pivotFmt>
      <c:pivotFmt>
        <c:idx val="16"/>
        <c:spPr>
          <a:solidFill>
            <a:schemeClr val="accent1"/>
          </a:solidFill>
          <a:ln>
            <a:noFill/>
          </a:ln>
          <a:effectLst/>
        </c:spPr>
        <c:marker>
          <c:symbol val="none"/>
        </c:marker>
      </c:pivotFmt>
      <c:pivotFmt>
        <c:idx val="17"/>
        <c:spPr>
          <a:solidFill>
            <a:schemeClr val="accent1"/>
          </a:solidFill>
          <a:ln>
            <a:noFill/>
          </a:ln>
          <a:effectLst/>
        </c:spPr>
        <c:marker>
          <c:symbol val="none"/>
        </c:marker>
      </c:pivotFmt>
      <c:pivotFmt>
        <c:idx val="18"/>
        <c:spPr>
          <a:solidFill>
            <a:schemeClr val="accent1"/>
          </a:solidFill>
          <a:ln>
            <a:noFill/>
          </a:ln>
          <a:effectLst/>
        </c:spPr>
        <c:marker>
          <c:symbol val="none"/>
        </c:marker>
      </c:pivotFmt>
      <c:pivotFmt>
        <c:idx val="19"/>
        <c:spPr>
          <a:solidFill>
            <a:schemeClr val="accent1"/>
          </a:solidFill>
          <a:ln>
            <a:noFill/>
          </a:ln>
          <a:effectLst/>
        </c:spPr>
        <c:marker>
          <c:symbol val="none"/>
        </c:marker>
      </c:pivotFmt>
      <c:pivotFmt>
        <c:idx val="20"/>
        <c:spPr>
          <a:solidFill>
            <a:schemeClr val="accent1"/>
          </a:solidFill>
          <a:ln>
            <a:noFill/>
          </a:ln>
          <a:effectLst/>
        </c:spPr>
        <c:marker>
          <c:symbol val="none"/>
        </c:marker>
      </c:pivotFmt>
      <c:pivotFmt>
        <c:idx val="21"/>
        <c:spPr>
          <a:solidFill>
            <a:schemeClr val="accent1"/>
          </a:solidFill>
          <a:ln>
            <a:noFill/>
          </a:ln>
          <a:effectLst/>
        </c:spPr>
        <c:marker>
          <c:symbol val="none"/>
        </c:marker>
      </c:pivotFmt>
    </c:pivotFmts>
    <c:plotArea>
      <c:layout/>
      <c:barChart>
        <c:barDir val="bar"/>
        <c:grouping val="clustered"/>
        <c:varyColors val="0"/>
        <c:ser>
          <c:idx val="0"/>
          <c:order val="0"/>
          <c:tx>
            <c:strRef>
              <c:f>Sheet2!$B$3:$B$4</c:f>
              <c:strCache>
                <c:ptCount val="1"/>
                <c:pt idx="0">
                  <c:v>British Columbia</c:v>
                </c:pt>
              </c:strCache>
            </c:strRef>
          </c:tx>
          <c:spPr>
            <a:solidFill>
              <a:schemeClr val="accent1"/>
            </a:solidFill>
            <a:ln>
              <a:noFill/>
            </a:ln>
            <a:effectLst/>
          </c:spPr>
          <c:invertIfNegative val="0"/>
          <c:cat>
            <c:strRef>
              <c:f>Sheet2!$A$5:$A$14</c:f>
              <c:strCache>
                <c:ptCount val="10"/>
                <c:pt idx="0">
                  <c:v>Case Study</c:v>
                </c:pt>
                <c:pt idx="1">
                  <c:v>Consensus Methods</c:v>
                </c:pt>
                <c:pt idx="2">
                  <c:v>Evaluation Research</c:v>
                </c:pt>
                <c:pt idx="3">
                  <c:v>Mixed Methods</c:v>
                </c:pt>
                <c:pt idx="4">
                  <c:v>None Specified</c:v>
                </c:pt>
                <c:pt idx="5">
                  <c:v>Other</c:v>
                </c:pt>
                <c:pt idx="6">
                  <c:v>Qualitative Descriptive</c:v>
                </c:pt>
                <c:pt idx="7">
                  <c:v>Quality Imrprovement</c:v>
                </c:pt>
                <c:pt idx="8">
                  <c:v>Quantitative Observational</c:v>
                </c:pt>
                <c:pt idx="9">
                  <c:v>RCT</c:v>
                </c:pt>
              </c:strCache>
            </c:strRef>
          </c:cat>
          <c:val>
            <c:numRef>
              <c:f>Sheet2!$B$5:$B$14</c:f>
              <c:numCache>
                <c:formatCode>General</c:formatCode>
                <c:ptCount val="10"/>
                <c:pt idx="0">
                  <c:v>4</c:v>
                </c:pt>
                <c:pt idx="1">
                  <c:v>1</c:v>
                </c:pt>
                <c:pt idx="2">
                  <c:v>1</c:v>
                </c:pt>
                <c:pt idx="3">
                  <c:v>9</c:v>
                </c:pt>
                <c:pt idx="4">
                  <c:v>42</c:v>
                </c:pt>
                <c:pt idx="5">
                  <c:v>9</c:v>
                </c:pt>
                <c:pt idx="6">
                  <c:v>8</c:v>
                </c:pt>
                <c:pt idx="7">
                  <c:v>3</c:v>
                </c:pt>
                <c:pt idx="8">
                  <c:v>5</c:v>
                </c:pt>
                <c:pt idx="9">
                  <c:v>0</c:v>
                </c:pt>
              </c:numCache>
            </c:numRef>
          </c:val>
        </c:ser>
        <c:ser>
          <c:idx val="1"/>
          <c:order val="1"/>
          <c:tx>
            <c:strRef>
              <c:f>Sheet2!$C$3:$C$4</c:f>
              <c:strCache>
                <c:ptCount val="1"/>
                <c:pt idx="0">
                  <c:v>Multijurisdictional</c:v>
                </c:pt>
              </c:strCache>
            </c:strRef>
          </c:tx>
          <c:spPr>
            <a:solidFill>
              <a:schemeClr val="accent2"/>
            </a:solidFill>
            <a:ln>
              <a:noFill/>
            </a:ln>
            <a:effectLst/>
          </c:spPr>
          <c:invertIfNegative val="0"/>
          <c:cat>
            <c:strRef>
              <c:f>Sheet2!$A$5:$A$14</c:f>
              <c:strCache>
                <c:ptCount val="10"/>
                <c:pt idx="0">
                  <c:v>Case Study</c:v>
                </c:pt>
                <c:pt idx="1">
                  <c:v>Consensus Methods</c:v>
                </c:pt>
                <c:pt idx="2">
                  <c:v>Evaluation Research</c:v>
                </c:pt>
                <c:pt idx="3">
                  <c:v>Mixed Methods</c:v>
                </c:pt>
                <c:pt idx="4">
                  <c:v>None Specified</c:v>
                </c:pt>
                <c:pt idx="5">
                  <c:v>Other</c:v>
                </c:pt>
                <c:pt idx="6">
                  <c:v>Qualitative Descriptive</c:v>
                </c:pt>
                <c:pt idx="7">
                  <c:v>Quality Imrprovement</c:v>
                </c:pt>
                <c:pt idx="8">
                  <c:v>Quantitative Observational</c:v>
                </c:pt>
                <c:pt idx="9">
                  <c:v>RCT</c:v>
                </c:pt>
              </c:strCache>
            </c:strRef>
          </c:cat>
          <c:val>
            <c:numRef>
              <c:f>Sheet2!$C$5:$C$14</c:f>
              <c:numCache>
                <c:formatCode>General</c:formatCode>
                <c:ptCount val="10"/>
                <c:pt idx="0">
                  <c:v>0</c:v>
                </c:pt>
                <c:pt idx="1">
                  <c:v>0</c:v>
                </c:pt>
                <c:pt idx="2">
                  <c:v>1</c:v>
                </c:pt>
                <c:pt idx="3">
                  <c:v>0</c:v>
                </c:pt>
                <c:pt idx="4">
                  <c:v>0</c:v>
                </c:pt>
                <c:pt idx="5">
                  <c:v>2</c:v>
                </c:pt>
                <c:pt idx="6">
                  <c:v>0</c:v>
                </c:pt>
                <c:pt idx="7">
                  <c:v>0</c:v>
                </c:pt>
                <c:pt idx="8">
                  <c:v>1</c:v>
                </c:pt>
                <c:pt idx="9">
                  <c:v>0</c:v>
                </c:pt>
              </c:numCache>
            </c:numRef>
          </c:val>
        </c:ser>
        <c:ser>
          <c:idx val="2"/>
          <c:order val="2"/>
          <c:tx>
            <c:strRef>
              <c:f>Sheet2!$D$3:$D$4</c:f>
              <c:strCache>
                <c:ptCount val="1"/>
                <c:pt idx="0">
                  <c:v>Nova Scotia</c:v>
                </c:pt>
              </c:strCache>
            </c:strRef>
          </c:tx>
          <c:spPr>
            <a:solidFill>
              <a:schemeClr val="accent3"/>
            </a:solidFill>
            <a:ln>
              <a:noFill/>
            </a:ln>
            <a:effectLst/>
          </c:spPr>
          <c:invertIfNegative val="0"/>
          <c:cat>
            <c:strRef>
              <c:f>Sheet2!$A$5:$A$14</c:f>
              <c:strCache>
                <c:ptCount val="10"/>
                <c:pt idx="0">
                  <c:v>Case Study</c:v>
                </c:pt>
                <c:pt idx="1">
                  <c:v>Consensus Methods</c:v>
                </c:pt>
                <c:pt idx="2">
                  <c:v>Evaluation Research</c:v>
                </c:pt>
                <c:pt idx="3">
                  <c:v>Mixed Methods</c:v>
                </c:pt>
                <c:pt idx="4">
                  <c:v>None Specified</c:v>
                </c:pt>
                <c:pt idx="5">
                  <c:v>Other</c:v>
                </c:pt>
                <c:pt idx="6">
                  <c:v>Qualitative Descriptive</c:v>
                </c:pt>
                <c:pt idx="7">
                  <c:v>Quality Imrprovement</c:v>
                </c:pt>
                <c:pt idx="8">
                  <c:v>Quantitative Observational</c:v>
                </c:pt>
                <c:pt idx="9">
                  <c:v>RCT</c:v>
                </c:pt>
              </c:strCache>
            </c:strRef>
          </c:cat>
          <c:val>
            <c:numRef>
              <c:f>Sheet2!$D$5:$D$14</c:f>
              <c:numCache>
                <c:formatCode>General</c:formatCode>
                <c:ptCount val="10"/>
                <c:pt idx="0">
                  <c:v>0</c:v>
                </c:pt>
                <c:pt idx="1">
                  <c:v>1</c:v>
                </c:pt>
                <c:pt idx="2">
                  <c:v>0</c:v>
                </c:pt>
                <c:pt idx="3">
                  <c:v>9</c:v>
                </c:pt>
                <c:pt idx="4">
                  <c:v>17</c:v>
                </c:pt>
                <c:pt idx="5">
                  <c:v>0</c:v>
                </c:pt>
                <c:pt idx="6">
                  <c:v>4</c:v>
                </c:pt>
                <c:pt idx="7">
                  <c:v>0</c:v>
                </c:pt>
                <c:pt idx="8">
                  <c:v>7</c:v>
                </c:pt>
                <c:pt idx="9">
                  <c:v>0</c:v>
                </c:pt>
              </c:numCache>
            </c:numRef>
          </c:val>
        </c:ser>
        <c:ser>
          <c:idx val="3"/>
          <c:order val="3"/>
          <c:tx>
            <c:strRef>
              <c:f>Sheet2!$E$3:$E$4</c:f>
              <c:strCache>
                <c:ptCount val="1"/>
                <c:pt idx="0">
                  <c:v>Ontario</c:v>
                </c:pt>
              </c:strCache>
            </c:strRef>
          </c:tx>
          <c:spPr>
            <a:solidFill>
              <a:schemeClr val="accent4"/>
            </a:solidFill>
            <a:ln>
              <a:noFill/>
            </a:ln>
            <a:effectLst/>
          </c:spPr>
          <c:invertIfNegative val="0"/>
          <c:cat>
            <c:strRef>
              <c:f>Sheet2!$A$5:$A$14</c:f>
              <c:strCache>
                <c:ptCount val="10"/>
                <c:pt idx="0">
                  <c:v>Case Study</c:v>
                </c:pt>
                <c:pt idx="1">
                  <c:v>Consensus Methods</c:v>
                </c:pt>
                <c:pt idx="2">
                  <c:v>Evaluation Research</c:v>
                </c:pt>
                <c:pt idx="3">
                  <c:v>Mixed Methods</c:v>
                </c:pt>
                <c:pt idx="4">
                  <c:v>None Specified</c:v>
                </c:pt>
                <c:pt idx="5">
                  <c:v>Other</c:v>
                </c:pt>
                <c:pt idx="6">
                  <c:v>Qualitative Descriptive</c:v>
                </c:pt>
                <c:pt idx="7">
                  <c:v>Quality Imrprovement</c:v>
                </c:pt>
                <c:pt idx="8">
                  <c:v>Quantitative Observational</c:v>
                </c:pt>
                <c:pt idx="9">
                  <c:v>RCT</c:v>
                </c:pt>
              </c:strCache>
            </c:strRef>
          </c:cat>
          <c:val>
            <c:numRef>
              <c:f>Sheet2!$E$5:$E$14</c:f>
              <c:numCache>
                <c:formatCode>General</c:formatCode>
                <c:ptCount val="10"/>
                <c:pt idx="0">
                  <c:v>4</c:v>
                </c:pt>
                <c:pt idx="1">
                  <c:v>0</c:v>
                </c:pt>
                <c:pt idx="2">
                  <c:v>4</c:v>
                </c:pt>
                <c:pt idx="3">
                  <c:v>2</c:v>
                </c:pt>
                <c:pt idx="4">
                  <c:v>15</c:v>
                </c:pt>
                <c:pt idx="5">
                  <c:v>6</c:v>
                </c:pt>
                <c:pt idx="6">
                  <c:v>4</c:v>
                </c:pt>
                <c:pt idx="7">
                  <c:v>2</c:v>
                </c:pt>
                <c:pt idx="8">
                  <c:v>16</c:v>
                </c:pt>
                <c:pt idx="9">
                  <c:v>1</c:v>
                </c:pt>
              </c:numCache>
            </c:numRef>
          </c:val>
        </c:ser>
        <c:dLbls>
          <c:showLegendKey val="0"/>
          <c:showVal val="0"/>
          <c:showCatName val="0"/>
          <c:showSerName val="0"/>
          <c:showPercent val="0"/>
          <c:showBubbleSize val="0"/>
        </c:dLbls>
        <c:gapWidth val="182"/>
        <c:axId val="518873216"/>
        <c:axId val="518872656"/>
      </c:barChart>
      <c:catAx>
        <c:axId val="5188732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000" b="0" i="0" u="none" strike="noStrike" kern="1200" baseline="0">
                <a:solidFill>
                  <a:schemeClr val="tx1">
                    <a:lumMod val="65000"/>
                    <a:lumOff val="35000"/>
                  </a:schemeClr>
                </a:solidFill>
                <a:latin typeface="+mn-lt"/>
                <a:ea typeface="+mn-ea"/>
                <a:cs typeface="+mn-cs"/>
              </a:defRPr>
            </a:pPr>
            <a:endParaRPr lang="en-US"/>
          </a:p>
        </c:txPr>
        <c:crossAx val="518872656"/>
        <c:crosses val="autoZero"/>
        <c:auto val="1"/>
        <c:lblAlgn val="ctr"/>
        <c:lblOffset val="100"/>
        <c:noMultiLvlLbl val="0"/>
      </c:catAx>
      <c:valAx>
        <c:axId val="51887265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8873216"/>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3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5387342"/>
            <a:ext cx="38404800" cy="11460480"/>
          </a:xfrm>
        </p:spPr>
        <p:txBody>
          <a:bodyPr anchor="b"/>
          <a:lstStyle>
            <a:lvl1pPr algn="ctr">
              <a:defRPr sz="25200"/>
            </a:lvl1pPr>
          </a:lstStyle>
          <a:p>
            <a:r>
              <a:rPr lang="en-US" smtClean="0"/>
              <a:t>Click to edit Master title style</a:t>
            </a:r>
            <a:endParaRPr lang="en-US" dirty="0"/>
          </a:p>
        </p:txBody>
      </p:sp>
      <p:sp>
        <p:nvSpPr>
          <p:cNvPr id="3" name="Subtitle 2"/>
          <p:cNvSpPr>
            <a:spLocks noGrp="1"/>
          </p:cNvSpPr>
          <p:nvPr>
            <p:ph type="subTitle" idx="1"/>
          </p:nvPr>
        </p:nvSpPr>
        <p:spPr>
          <a:xfrm>
            <a:off x="6400800" y="17289782"/>
            <a:ext cx="38404800" cy="7947658"/>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E261A22-1E80-4A7E-9623-9EF5A0736851}"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12CBC-2923-44B5-AF72-CEF03FDF6248}" type="slidenum">
              <a:rPr lang="en-US" smtClean="0"/>
              <a:t>‹#›</a:t>
            </a:fld>
            <a:endParaRPr lang="en-US"/>
          </a:p>
        </p:txBody>
      </p:sp>
    </p:spTree>
    <p:extLst>
      <p:ext uri="{BB962C8B-B14F-4D97-AF65-F5344CB8AC3E}">
        <p14:creationId xmlns:p14="http://schemas.microsoft.com/office/powerpoint/2010/main" val="2513284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61A22-1E80-4A7E-9623-9EF5A0736851}"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12CBC-2923-44B5-AF72-CEF03FDF6248}" type="slidenum">
              <a:rPr lang="en-US" smtClean="0"/>
              <a:t>‹#›</a:t>
            </a:fld>
            <a:endParaRPr lang="en-US"/>
          </a:p>
        </p:txBody>
      </p:sp>
    </p:spTree>
    <p:extLst>
      <p:ext uri="{BB962C8B-B14F-4D97-AF65-F5344CB8AC3E}">
        <p14:creationId xmlns:p14="http://schemas.microsoft.com/office/powerpoint/2010/main" val="893583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0" y="1752600"/>
            <a:ext cx="11041380" cy="2789682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520440" y="1752600"/>
            <a:ext cx="32484060" cy="2789682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61A22-1E80-4A7E-9623-9EF5A0736851}"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12CBC-2923-44B5-AF72-CEF03FDF6248}" type="slidenum">
              <a:rPr lang="en-US" smtClean="0"/>
              <a:t>‹#›</a:t>
            </a:fld>
            <a:endParaRPr lang="en-US"/>
          </a:p>
        </p:txBody>
      </p:sp>
    </p:spTree>
    <p:extLst>
      <p:ext uri="{BB962C8B-B14F-4D97-AF65-F5344CB8AC3E}">
        <p14:creationId xmlns:p14="http://schemas.microsoft.com/office/powerpoint/2010/main" val="14345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61A22-1E80-4A7E-9623-9EF5A0736851}"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12CBC-2923-44B5-AF72-CEF03FDF6248}" type="slidenum">
              <a:rPr lang="en-US" smtClean="0"/>
              <a:t>‹#›</a:t>
            </a:fld>
            <a:endParaRPr lang="en-US"/>
          </a:p>
        </p:txBody>
      </p:sp>
    </p:spTree>
    <p:extLst>
      <p:ext uri="{BB962C8B-B14F-4D97-AF65-F5344CB8AC3E}">
        <p14:creationId xmlns:p14="http://schemas.microsoft.com/office/powerpoint/2010/main" val="1617380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3770" y="8206745"/>
            <a:ext cx="44165520" cy="13693138"/>
          </a:xfrm>
        </p:spPr>
        <p:txBody>
          <a:bodyPr anchor="b"/>
          <a:lstStyle>
            <a:lvl1pPr>
              <a:defRPr sz="25200"/>
            </a:lvl1pPr>
          </a:lstStyle>
          <a:p>
            <a:r>
              <a:rPr lang="en-US" smtClean="0"/>
              <a:t>Click to edit Master title style</a:t>
            </a:r>
            <a:endParaRPr lang="en-US" dirty="0"/>
          </a:p>
        </p:txBody>
      </p:sp>
      <p:sp>
        <p:nvSpPr>
          <p:cNvPr id="3" name="Text Placeholder 2"/>
          <p:cNvSpPr>
            <a:spLocks noGrp="1"/>
          </p:cNvSpPr>
          <p:nvPr>
            <p:ph type="body" idx="1"/>
          </p:nvPr>
        </p:nvSpPr>
        <p:spPr>
          <a:xfrm>
            <a:off x="3493770" y="22029425"/>
            <a:ext cx="44165520" cy="7200898"/>
          </a:xfrm>
        </p:spPr>
        <p:txBody>
          <a:bodyPr/>
          <a:lstStyle>
            <a:lvl1pPr marL="0" indent="0">
              <a:buNone/>
              <a:defRPr sz="10080">
                <a:solidFill>
                  <a:schemeClr val="tx1">
                    <a:tint val="75000"/>
                  </a:schemeClr>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261A22-1E80-4A7E-9623-9EF5A0736851}"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12CBC-2923-44B5-AF72-CEF03FDF6248}" type="slidenum">
              <a:rPr lang="en-US" smtClean="0"/>
              <a:t>‹#›</a:t>
            </a:fld>
            <a:endParaRPr lang="en-US"/>
          </a:p>
        </p:txBody>
      </p:sp>
    </p:spTree>
    <p:extLst>
      <p:ext uri="{BB962C8B-B14F-4D97-AF65-F5344CB8AC3E}">
        <p14:creationId xmlns:p14="http://schemas.microsoft.com/office/powerpoint/2010/main" val="4186533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520440" y="8763000"/>
            <a:ext cx="2176272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5923240" y="8763000"/>
            <a:ext cx="2176272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E261A22-1E80-4A7E-9623-9EF5A0736851}"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912CBC-2923-44B5-AF72-CEF03FDF6248}" type="slidenum">
              <a:rPr lang="en-US" smtClean="0"/>
              <a:t>‹#›</a:t>
            </a:fld>
            <a:endParaRPr lang="en-US"/>
          </a:p>
        </p:txBody>
      </p:sp>
    </p:spTree>
    <p:extLst>
      <p:ext uri="{BB962C8B-B14F-4D97-AF65-F5344CB8AC3E}">
        <p14:creationId xmlns:p14="http://schemas.microsoft.com/office/powerpoint/2010/main" val="850432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110" y="1752603"/>
            <a:ext cx="44165520" cy="6362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527112" y="8069582"/>
            <a:ext cx="21662705"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smtClean="0"/>
              <a:t>Click to edit Master text styles</a:t>
            </a:r>
          </a:p>
        </p:txBody>
      </p:sp>
      <p:sp>
        <p:nvSpPr>
          <p:cNvPr id="4" name="Content Placeholder 3"/>
          <p:cNvSpPr>
            <a:spLocks noGrp="1"/>
          </p:cNvSpPr>
          <p:nvPr>
            <p:ph sz="half" idx="2"/>
          </p:nvPr>
        </p:nvSpPr>
        <p:spPr>
          <a:xfrm>
            <a:off x="3527112" y="12024360"/>
            <a:ext cx="21662705"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5923240" y="8069582"/>
            <a:ext cx="21769390"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smtClean="0"/>
              <a:t>Click to edit Master text styles</a:t>
            </a:r>
          </a:p>
        </p:txBody>
      </p:sp>
      <p:sp>
        <p:nvSpPr>
          <p:cNvPr id="6" name="Content Placeholder 5"/>
          <p:cNvSpPr>
            <a:spLocks noGrp="1"/>
          </p:cNvSpPr>
          <p:nvPr>
            <p:ph sz="quarter" idx="4"/>
          </p:nvPr>
        </p:nvSpPr>
        <p:spPr>
          <a:xfrm>
            <a:off x="25923240" y="12024360"/>
            <a:ext cx="21769390"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E261A22-1E80-4A7E-9623-9EF5A0736851}" type="datetimeFigureOut">
              <a:rPr lang="en-US" smtClean="0"/>
              <a:t>11/9/2016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912CBC-2923-44B5-AF72-CEF03FDF6248}" type="slidenum">
              <a:rPr lang="en-US" smtClean="0"/>
              <a:t>‹#›</a:t>
            </a:fld>
            <a:endParaRPr lang="en-US"/>
          </a:p>
        </p:txBody>
      </p:sp>
    </p:spTree>
    <p:extLst>
      <p:ext uri="{BB962C8B-B14F-4D97-AF65-F5344CB8AC3E}">
        <p14:creationId xmlns:p14="http://schemas.microsoft.com/office/powerpoint/2010/main" val="1265461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E261A22-1E80-4A7E-9623-9EF5A0736851}" type="datetimeFigureOut">
              <a:rPr lang="en-US" smtClean="0"/>
              <a:t>11/9/2016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912CBC-2923-44B5-AF72-CEF03FDF6248}" type="slidenum">
              <a:rPr lang="en-US" smtClean="0"/>
              <a:t>‹#›</a:t>
            </a:fld>
            <a:endParaRPr lang="en-US"/>
          </a:p>
        </p:txBody>
      </p:sp>
    </p:spTree>
    <p:extLst>
      <p:ext uri="{BB962C8B-B14F-4D97-AF65-F5344CB8AC3E}">
        <p14:creationId xmlns:p14="http://schemas.microsoft.com/office/powerpoint/2010/main" val="2173344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261A22-1E80-4A7E-9623-9EF5A0736851}" type="datetimeFigureOut">
              <a:rPr lang="en-US" smtClean="0"/>
              <a:t>11/9/2016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912CBC-2923-44B5-AF72-CEF03FDF6248}" type="slidenum">
              <a:rPr lang="en-US" smtClean="0"/>
              <a:t>‹#›</a:t>
            </a:fld>
            <a:endParaRPr lang="en-US"/>
          </a:p>
        </p:txBody>
      </p:sp>
    </p:spTree>
    <p:extLst>
      <p:ext uri="{BB962C8B-B14F-4D97-AF65-F5344CB8AC3E}">
        <p14:creationId xmlns:p14="http://schemas.microsoft.com/office/powerpoint/2010/main" val="2366607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2194560"/>
            <a:ext cx="16515395" cy="7680960"/>
          </a:xfrm>
        </p:spPr>
        <p:txBody>
          <a:bodyPr anchor="b"/>
          <a:lstStyle>
            <a:lvl1pPr>
              <a:defRPr sz="13440"/>
            </a:lvl1pPr>
          </a:lstStyle>
          <a:p>
            <a:r>
              <a:rPr lang="en-US" smtClean="0"/>
              <a:t>Click to edit Master title style</a:t>
            </a:r>
            <a:endParaRPr lang="en-US" dirty="0"/>
          </a:p>
        </p:txBody>
      </p:sp>
      <p:sp>
        <p:nvSpPr>
          <p:cNvPr id="3" name="Content Placeholder 2"/>
          <p:cNvSpPr>
            <a:spLocks noGrp="1"/>
          </p:cNvSpPr>
          <p:nvPr>
            <p:ph idx="1"/>
          </p:nvPr>
        </p:nvSpPr>
        <p:spPr>
          <a:xfrm>
            <a:off x="21769390" y="4739642"/>
            <a:ext cx="25923240" cy="23393400"/>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527112" y="9875520"/>
            <a:ext cx="16515395"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261A22-1E80-4A7E-9623-9EF5A0736851}"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912CBC-2923-44B5-AF72-CEF03FDF6248}" type="slidenum">
              <a:rPr lang="en-US" smtClean="0"/>
              <a:t>‹#›</a:t>
            </a:fld>
            <a:endParaRPr lang="en-US"/>
          </a:p>
        </p:txBody>
      </p:sp>
    </p:spTree>
    <p:extLst>
      <p:ext uri="{BB962C8B-B14F-4D97-AF65-F5344CB8AC3E}">
        <p14:creationId xmlns:p14="http://schemas.microsoft.com/office/powerpoint/2010/main" val="62466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2194560"/>
            <a:ext cx="16515395" cy="7680960"/>
          </a:xfrm>
        </p:spPr>
        <p:txBody>
          <a:bodyPr anchor="b"/>
          <a:lstStyle>
            <a:lvl1pPr>
              <a:defRPr sz="1344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1769390" y="4739642"/>
            <a:ext cx="25923240" cy="23393400"/>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smtClean="0"/>
              <a:t>Click icon to add picture</a:t>
            </a:r>
            <a:endParaRPr lang="en-US" dirty="0"/>
          </a:p>
        </p:txBody>
      </p:sp>
      <p:sp>
        <p:nvSpPr>
          <p:cNvPr id="4" name="Text Placeholder 3"/>
          <p:cNvSpPr>
            <a:spLocks noGrp="1"/>
          </p:cNvSpPr>
          <p:nvPr>
            <p:ph type="body" sz="half" idx="2"/>
          </p:nvPr>
        </p:nvSpPr>
        <p:spPr>
          <a:xfrm>
            <a:off x="3527112" y="9875520"/>
            <a:ext cx="16515395"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261A22-1E80-4A7E-9623-9EF5A0736851}"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912CBC-2923-44B5-AF72-CEF03FDF6248}" type="slidenum">
              <a:rPr lang="en-US" smtClean="0"/>
              <a:t>‹#›</a:t>
            </a:fld>
            <a:endParaRPr lang="en-US"/>
          </a:p>
        </p:txBody>
      </p:sp>
    </p:spTree>
    <p:extLst>
      <p:ext uri="{BB962C8B-B14F-4D97-AF65-F5344CB8AC3E}">
        <p14:creationId xmlns:p14="http://schemas.microsoft.com/office/powerpoint/2010/main" val="4137632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1752603"/>
            <a:ext cx="44165520" cy="6362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0440" y="8763000"/>
            <a:ext cx="44165520" cy="208864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0440" y="30510482"/>
            <a:ext cx="11521440" cy="1752600"/>
          </a:xfrm>
          <a:prstGeom prst="rect">
            <a:avLst/>
          </a:prstGeom>
        </p:spPr>
        <p:txBody>
          <a:bodyPr vert="horz" lIns="91440" tIns="45720" rIns="91440" bIns="45720" rtlCol="0" anchor="ctr"/>
          <a:lstStyle>
            <a:lvl1pPr algn="l">
              <a:defRPr sz="5040">
                <a:solidFill>
                  <a:schemeClr val="tx1">
                    <a:tint val="75000"/>
                  </a:schemeClr>
                </a:solidFill>
              </a:defRPr>
            </a:lvl1pPr>
          </a:lstStyle>
          <a:p>
            <a:fld id="{2E261A22-1E80-4A7E-9623-9EF5A0736851}" type="datetimeFigureOut">
              <a:rPr lang="en-US" smtClean="0"/>
              <a:t>11/9/2016</a:t>
            </a:fld>
            <a:endParaRPr lang="en-US"/>
          </a:p>
        </p:txBody>
      </p:sp>
      <p:sp>
        <p:nvSpPr>
          <p:cNvPr id="5" name="Footer Placeholder 4"/>
          <p:cNvSpPr>
            <a:spLocks noGrp="1"/>
          </p:cNvSpPr>
          <p:nvPr>
            <p:ph type="ftr" sz="quarter" idx="3"/>
          </p:nvPr>
        </p:nvSpPr>
        <p:spPr>
          <a:xfrm>
            <a:off x="16962120" y="30510482"/>
            <a:ext cx="17282160" cy="1752600"/>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164520" y="30510482"/>
            <a:ext cx="11521440" cy="1752600"/>
          </a:xfrm>
          <a:prstGeom prst="rect">
            <a:avLst/>
          </a:prstGeom>
        </p:spPr>
        <p:txBody>
          <a:bodyPr vert="horz" lIns="91440" tIns="45720" rIns="91440" bIns="45720" rtlCol="0" anchor="ctr"/>
          <a:lstStyle>
            <a:lvl1pPr algn="r">
              <a:defRPr sz="5040">
                <a:solidFill>
                  <a:schemeClr val="tx1">
                    <a:tint val="75000"/>
                  </a:schemeClr>
                </a:solidFill>
              </a:defRPr>
            </a:lvl1pPr>
          </a:lstStyle>
          <a:p>
            <a:fld id="{3B912CBC-2923-44B5-AF72-CEF03FDF6248}" type="slidenum">
              <a:rPr lang="en-US" smtClean="0"/>
              <a:t>‹#›</a:t>
            </a:fld>
            <a:endParaRPr lang="en-US"/>
          </a:p>
        </p:txBody>
      </p:sp>
    </p:spTree>
    <p:extLst>
      <p:ext uri="{BB962C8B-B14F-4D97-AF65-F5344CB8AC3E}">
        <p14:creationId xmlns:p14="http://schemas.microsoft.com/office/powerpoint/2010/main" val="2665887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JPG"/><Relationship Id="rId9"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1073749" y="3963924"/>
            <a:ext cx="9144000" cy="26362152"/>
          </a:xfrm>
          <a:prstGeom prst="rect">
            <a:avLst/>
          </a:prstGeom>
          <a:solidFill>
            <a:srgbClr val="ECE6EF"/>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0" tIns="914400" rIns="914400" bIns="914400" rtlCol="0" anchor="t" anchorCtr="0">
            <a:normAutofit fontScale="77500" lnSpcReduction="20000"/>
          </a:bodyPr>
          <a:lstStyle/>
          <a:p>
            <a:pPr>
              <a:lnSpc>
                <a:spcPct val="114000"/>
              </a:lnSpc>
            </a:pPr>
            <a:r>
              <a:rPr lang="en-US" sz="7100" b="1" dirty="0" smtClean="0">
                <a:solidFill>
                  <a:schemeClr val="tx1"/>
                </a:solidFill>
                <a:latin typeface="Trebuchet MS" panose="020B0603020202020204" pitchFamily="34" charset="0"/>
              </a:rPr>
              <a:t>Preliminary Results</a:t>
            </a:r>
          </a:p>
          <a:p>
            <a:pPr>
              <a:lnSpc>
                <a:spcPct val="114000"/>
              </a:lnSpc>
            </a:pPr>
            <a:r>
              <a:rPr lang="en-US" sz="3600" dirty="0" smtClean="0">
                <a:solidFill>
                  <a:schemeClr val="tx1"/>
                </a:solidFill>
                <a:latin typeface="Trebuchet MS" panose="020B0603020202020204" pitchFamily="34" charset="0"/>
              </a:rPr>
              <a:t>Many included documents were descriptive and/or had no identified methodology (Fig 3). </a:t>
            </a:r>
            <a:r>
              <a:rPr lang="en-US" sz="3600" dirty="0" smtClean="0">
                <a:solidFill>
                  <a:schemeClr val="tx1"/>
                </a:solidFill>
                <a:latin typeface="Trebuchet MS" panose="020B0603020202020204" pitchFamily="34" charset="0"/>
              </a:rPr>
              <a:t>T</a:t>
            </a:r>
            <a:r>
              <a:rPr lang="en-CA" sz="3600" dirty="0" smtClean="0">
                <a:solidFill>
                  <a:schemeClr val="tx1"/>
                </a:solidFill>
                <a:latin typeface="Trebuchet MS" panose="020B0603020202020204" pitchFamily="34" charset="0"/>
              </a:rPr>
              <a:t>he </a:t>
            </a:r>
            <a:r>
              <a:rPr lang="en-CA" sz="3600" dirty="0">
                <a:solidFill>
                  <a:schemeClr val="tx1"/>
                </a:solidFill>
                <a:latin typeface="Trebuchet MS" panose="020B0603020202020204" pitchFamily="34" charset="0"/>
              </a:rPr>
              <a:t>province with the most quantitative observational and RCTs is </a:t>
            </a:r>
            <a:r>
              <a:rPr lang="en-CA" sz="3600" dirty="0" smtClean="0">
                <a:solidFill>
                  <a:schemeClr val="tx1"/>
                </a:solidFill>
                <a:latin typeface="Trebuchet MS" panose="020B0603020202020204" pitchFamily="34" charset="0"/>
              </a:rPr>
              <a:t>ON </a:t>
            </a:r>
            <a:r>
              <a:rPr lang="en-CA" sz="3600" dirty="0">
                <a:solidFill>
                  <a:schemeClr val="tx1"/>
                </a:solidFill>
                <a:latin typeface="Trebuchet MS" panose="020B0603020202020204" pitchFamily="34" charset="0"/>
              </a:rPr>
              <a:t>(</a:t>
            </a:r>
            <a:r>
              <a:rPr lang="en-CA" sz="3600" dirty="0" smtClean="0">
                <a:solidFill>
                  <a:schemeClr val="tx1"/>
                </a:solidFill>
                <a:latin typeface="Trebuchet MS" panose="020B0603020202020204" pitchFamily="34" charset="0"/>
              </a:rPr>
              <a:t>n=17), compared to NS (n=7) and BC (n=5). </a:t>
            </a:r>
            <a:r>
              <a:rPr lang="en-CA" sz="3600" dirty="0">
                <a:solidFill>
                  <a:schemeClr val="tx1"/>
                </a:solidFill>
                <a:latin typeface="Trebuchet MS" panose="020B0603020202020204" pitchFamily="34" charset="0"/>
              </a:rPr>
              <a:t>More mixed methods approaches were used in </a:t>
            </a:r>
            <a:r>
              <a:rPr lang="en-CA" sz="3600" dirty="0" smtClean="0">
                <a:solidFill>
                  <a:schemeClr val="tx1"/>
                </a:solidFill>
                <a:latin typeface="Trebuchet MS" panose="020B0603020202020204" pitchFamily="34" charset="0"/>
              </a:rPr>
              <a:t>BC and NS (n=9 </a:t>
            </a:r>
            <a:r>
              <a:rPr lang="en-CA" sz="3600" dirty="0">
                <a:solidFill>
                  <a:schemeClr val="tx1"/>
                </a:solidFill>
                <a:latin typeface="Trebuchet MS" panose="020B0603020202020204" pitchFamily="34" charset="0"/>
              </a:rPr>
              <a:t>each) than in </a:t>
            </a:r>
            <a:r>
              <a:rPr lang="en-CA" sz="3600" dirty="0" smtClean="0">
                <a:solidFill>
                  <a:schemeClr val="tx1"/>
                </a:solidFill>
                <a:latin typeface="Trebuchet MS" panose="020B0603020202020204" pitchFamily="34" charset="0"/>
              </a:rPr>
              <a:t>ON </a:t>
            </a:r>
            <a:r>
              <a:rPr lang="en-CA" sz="3600" dirty="0">
                <a:solidFill>
                  <a:schemeClr val="tx1"/>
                </a:solidFill>
                <a:latin typeface="Trebuchet MS" panose="020B0603020202020204" pitchFamily="34" charset="0"/>
              </a:rPr>
              <a:t>(n=2</a:t>
            </a:r>
            <a:r>
              <a:rPr lang="en-CA" sz="3600" dirty="0" smtClean="0">
                <a:solidFill>
                  <a:schemeClr val="tx1"/>
                </a:solidFill>
                <a:latin typeface="Trebuchet MS" panose="020B0603020202020204" pitchFamily="34" charset="0"/>
              </a:rPr>
              <a:t>).</a:t>
            </a:r>
          </a:p>
          <a:p>
            <a:pPr>
              <a:lnSpc>
                <a:spcPct val="114000"/>
              </a:lnSpc>
            </a:pPr>
            <a:endParaRPr lang="en-CA" sz="3600" dirty="0">
              <a:solidFill>
                <a:schemeClr val="tx1"/>
              </a:solidFill>
              <a:latin typeface="Trebuchet MS" panose="020B0603020202020204" pitchFamily="34" charset="0"/>
            </a:endParaRPr>
          </a:p>
          <a:p>
            <a:pPr>
              <a:lnSpc>
                <a:spcPct val="114000"/>
              </a:lnSpc>
            </a:pPr>
            <a:r>
              <a:rPr lang="en-CA" sz="3600" dirty="0">
                <a:solidFill>
                  <a:schemeClr val="tx1"/>
                </a:solidFill>
                <a:latin typeface="Trebuchet MS" panose="020B0603020202020204" pitchFamily="34" charset="0"/>
              </a:rPr>
              <a:t>Three human resource strategies were identified: interdisciplinary team-based approach; expansion of the primary health care provider </a:t>
            </a:r>
            <a:r>
              <a:rPr lang="en-CA" sz="3600" dirty="0" smtClean="0">
                <a:solidFill>
                  <a:schemeClr val="tx1"/>
                </a:solidFill>
                <a:latin typeface="Trebuchet MS" panose="020B0603020202020204" pitchFamily="34" charset="0"/>
              </a:rPr>
              <a:t>pool (new roles and optimization of existing roles); </a:t>
            </a:r>
            <a:r>
              <a:rPr lang="en-CA" sz="3600" dirty="0">
                <a:solidFill>
                  <a:schemeClr val="tx1"/>
                </a:solidFill>
                <a:latin typeface="Trebuchet MS" panose="020B0603020202020204" pitchFamily="34" charset="0"/>
              </a:rPr>
              <a:t>and physician group practices and </a:t>
            </a:r>
            <a:r>
              <a:rPr lang="en-CA" sz="3600" dirty="0" smtClean="0">
                <a:solidFill>
                  <a:schemeClr val="tx1"/>
                </a:solidFill>
                <a:latin typeface="Trebuchet MS" panose="020B0603020202020204" pitchFamily="34" charset="0"/>
              </a:rPr>
              <a:t>networks (</a:t>
            </a:r>
            <a:r>
              <a:rPr lang="en-CA" sz="3600" dirty="0" err="1" smtClean="0">
                <a:solidFill>
                  <a:schemeClr val="tx1"/>
                </a:solidFill>
                <a:latin typeface="Trebuchet MS" panose="020B0603020202020204" pitchFamily="34" charset="0"/>
              </a:rPr>
              <a:t>Tbl</a:t>
            </a:r>
            <a:r>
              <a:rPr lang="en-CA" sz="3600" dirty="0" smtClean="0">
                <a:solidFill>
                  <a:schemeClr val="tx1"/>
                </a:solidFill>
                <a:latin typeface="Trebuchet MS" panose="020B0603020202020204" pitchFamily="34" charset="0"/>
              </a:rPr>
              <a:t> 2).</a:t>
            </a:r>
            <a:endParaRPr lang="en-US" sz="3600" dirty="0" smtClean="0">
              <a:solidFill>
                <a:schemeClr val="tx1"/>
              </a:solidFill>
              <a:latin typeface="Trebuchet MS" panose="020B0603020202020204" pitchFamily="34" charset="0"/>
            </a:endParaRPr>
          </a:p>
          <a:p>
            <a:pPr>
              <a:lnSpc>
                <a:spcPct val="114000"/>
              </a:lnSpc>
            </a:pPr>
            <a:endParaRPr lang="en-US" sz="6200" b="1" dirty="0" smtClean="0">
              <a:solidFill>
                <a:schemeClr val="tx1"/>
              </a:solidFill>
              <a:latin typeface="Trebuchet MS" panose="020B0603020202020204" pitchFamily="34" charset="0"/>
            </a:endParaRPr>
          </a:p>
          <a:p>
            <a:pPr>
              <a:lnSpc>
                <a:spcPct val="114000"/>
              </a:lnSpc>
            </a:pPr>
            <a:r>
              <a:rPr lang="en-US" sz="7100" b="1" dirty="0" smtClean="0">
                <a:solidFill>
                  <a:schemeClr val="tx1"/>
                </a:solidFill>
                <a:latin typeface="Trebuchet MS" panose="020B0603020202020204" pitchFamily="34" charset="0"/>
              </a:rPr>
              <a:t>Conclusions</a:t>
            </a:r>
          </a:p>
          <a:p>
            <a:pPr>
              <a:lnSpc>
                <a:spcPct val="114000"/>
              </a:lnSpc>
            </a:pPr>
            <a:r>
              <a:rPr lang="en-CA" sz="3600" dirty="0" smtClean="0">
                <a:solidFill>
                  <a:schemeClr val="tx1"/>
                </a:solidFill>
                <a:latin typeface="Trebuchet MS" panose="020B0603020202020204" pitchFamily="34" charset="0"/>
              </a:rPr>
              <a:t>The </a:t>
            </a:r>
            <a:r>
              <a:rPr lang="en-CA" sz="3600" dirty="0">
                <a:solidFill>
                  <a:schemeClr val="tx1"/>
                </a:solidFill>
                <a:latin typeface="Trebuchet MS" panose="020B0603020202020204" pitchFamily="34" charset="0"/>
              </a:rPr>
              <a:t>provinces vary in where they have made investments in health human resource innovations in PHC. Spread of the innovations varies from province-wide to regional. Determination of comparative effectiveness is complex and complicated by differences in the amount and quality of research within each province. Completing our interview and focus group data analysis will further illuminate differences in implementation and spread of these innovations. </a:t>
            </a:r>
            <a:r>
              <a:rPr lang="en-US" sz="3600" dirty="0" smtClean="0">
                <a:solidFill>
                  <a:schemeClr val="tx1"/>
                </a:solidFill>
                <a:latin typeface="Trebuchet MS" panose="020B0603020202020204" pitchFamily="34" charset="0"/>
              </a:rPr>
              <a:t> </a:t>
            </a:r>
            <a:endParaRPr lang="en-US" sz="3600" dirty="0">
              <a:solidFill>
                <a:schemeClr val="tx1"/>
              </a:solidFill>
              <a:latin typeface="Trebuchet MS" panose="020B0603020202020204" pitchFamily="34" charset="0"/>
            </a:endParaRPr>
          </a:p>
          <a:p>
            <a:pPr>
              <a:lnSpc>
                <a:spcPct val="114000"/>
              </a:lnSpc>
            </a:pPr>
            <a:endParaRPr lang="en-US" sz="6200" b="1" dirty="0" smtClean="0">
              <a:solidFill>
                <a:schemeClr val="tx1"/>
              </a:solidFill>
              <a:latin typeface="Trebuchet MS" panose="020B0603020202020204" pitchFamily="34" charset="0"/>
            </a:endParaRPr>
          </a:p>
          <a:p>
            <a:pPr>
              <a:lnSpc>
                <a:spcPct val="114000"/>
              </a:lnSpc>
            </a:pPr>
            <a:r>
              <a:rPr lang="en-US" sz="7100" b="1" dirty="0" smtClean="0">
                <a:solidFill>
                  <a:schemeClr val="tx1"/>
                </a:solidFill>
                <a:latin typeface="Trebuchet MS" panose="020B0603020202020204" pitchFamily="34" charset="0"/>
              </a:rPr>
              <a:t>Citations</a:t>
            </a:r>
          </a:p>
          <a:p>
            <a:pPr marL="514350" indent="-514350">
              <a:lnSpc>
                <a:spcPct val="114000"/>
              </a:lnSpc>
              <a:buFont typeface="+mj-lt"/>
              <a:buAutoNum type="arabicPeriod"/>
            </a:pPr>
            <a:r>
              <a:rPr lang="en-CA" sz="2600" dirty="0" err="1" smtClean="0">
                <a:solidFill>
                  <a:schemeClr val="tx1"/>
                </a:solidFill>
                <a:latin typeface="Trebuchet MS" panose="020B0603020202020204" pitchFamily="34" charset="0"/>
              </a:rPr>
              <a:t>Blendon</a:t>
            </a:r>
            <a:r>
              <a:rPr lang="en-CA" sz="2600" dirty="0">
                <a:solidFill>
                  <a:schemeClr val="tx1"/>
                </a:solidFill>
                <a:latin typeface="Trebuchet MS" panose="020B0603020202020204" pitchFamily="34" charset="0"/>
              </a:rPr>
              <a:t>, R.J., Schoen, C., </a:t>
            </a:r>
            <a:r>
              <a:rPr lang="en-CA" sz="2600" dirty="0" err="1">
                <a:solidFill>
                  <a:schemeClr val="tx1"/>
                </a:solidFill>
                <a:latin typeface="Trebuchet MS" panose="020B0603020202020204" pitchFamily="34" charset="0"/>
              </a:rPr>
              <a:t>DesRoches</a:t>
            </a:r>
            <a:r>
              <a:rPr lang="en-CA" sz="2600" dirty="0">
                <a:solidFill>
                  <a:schemeClr val="tx1"/>
                </a:solidFill>
                <a:latin typeface="Trebuchet MS" panose="020B0603020202020204" pitchFamily="34" charset="0"/>
              </a:rPr>
              <a:t>, C., Osborn, R., &amp; </a:t>
            </a:r>
            <a:r>
              <a:rPr lang="en-CA" sz="2600" dirty="0" err="1">
                <a:solidFill>
                  <a:schemeClr val="tx1"/>
                </a:solidFill>
                <a:latin typeface="Trebuchet MS" panose="020B0603020202020204" pitchFamily="34" charset="0"/>
              </a:rPr>
              <a:t>Zapert</a:t>
            </a:r>
            <a:r>
              <a:rPr lang="en-CA" sz="2600" dirty="0">
                <a:solidFill>
                  <a:schemeClr val="tx1"/>
                </a:solidFill>
                <a:latin typeface="Trebuchet MS" panose="020B0603020202020204" pitchFamily="34" charset="0"/>
              </a:rPr>
              <a:t>, K. (2003). Common concerns amid diverse systems: health care experiences in five countries. Health Affairs. 22 (3) 106-121. </a:t>
            </a:r>
          </a:p>
          <a:p>
            <a:pPr marL="514350" indent="-514350">
              <a:lnSpc>
                <a:spcPct val="114000"/>
              </a:lnSpc>
              <a:buFont typeface="+mj-lt"/>
              <a:buAutoNum type="arabicPeriod"/>
            </a:pPr>
            <a:r>
              <a:rPr lang="en-CA" sz="2600" dirty="0" smtClean="0">
                <a:solidFill>
                  <a:schemeClr val="tx1"/>
                </a:solidFill>
                <a:latin typeface="Trebuchet MS" panose="020B0603020202020204" pitchFamily="34" charset="0"/>
              </a:rPr>
              <a:t>Schoen</a:t>
            </a:r>
            <a:r>
              <a:rPr lang="en-CA" sz="2600" dirty="0">
                <a:solidFill>
                  <a:schemeClr val="tx1"/>
                </a:solidFill>
                <a:latin typeface="Trebuchet MS" panose="020B0603020202020204" pitchFamily="34" charset="0"/>
              </a:rPr>
              <a:t>, C., Osborn, R., Huynh, P., Doty, M., </a:t>
            </a:r>
            <a:r>
              <a:rPr lang="en-CA" sz="2600" dirty="0" err="1">
                <a:solidFill>
                  <a:schemeClr val="tx1"/>
                </a:solidFill>
                <a:latin typeface="Trebuchet MS" panose="020B0603020202020204" pitchFamily="34" charset="0"/>
              </a:rPr>
              <a:t>Zapert</a:t>
            </a:r>
            <a:r>
              <a:rPr lang="en-CA" sz="2600" dirty="0">
                <a:solidFill>
                  <a:schemeClr val="tx1"/>
                </a:solidFill>
                <a:latin typeface="Trebuchet MS" panose="020B0603020202020204" pitchFamily="34" charset="0"/>
              </a:rPr>
              <a:t>, K., </a:t>
            </a:r>
            <a:r>
              <a:rPr lang="en-CA" sz="2600" dirty="0" err="1">
                <a:solidFill>
                  <a:schemeClr val="tx1"/>
                </a:solidFill>
                <a:latin typeface="Trebuchet MS" panose="020B0603020202020204" pitchFamily="34" charset="0"/>
              </a:rPr>
              <a:t>Peugh</a:t>
            </a:r>
            <a:r>
              <a:rPr lang="en-CA" sz="2600" dirty="0">
                <a:solidFill>
                  <a:schemeClr val="tx1"/>
                </a:solidFill>
                <a:latin typeface="Trebuchet MS" panose="020B0603020202020204" pitchFamily="34" charset="0"/>
              </a:rPr>
              <a:t>, J., &amp; Davis, K. (2005). Taking the pulse of health care systems: Experiences of patients with health problems in six countries. Health Affairs. 5:509-525. </a:t>
            </a:r>
          </a:p>
          <a:p>
            <a:pPr marL="514350" indent="-514350">
              <a:lnSpc>
                <a:spcPct val="114000"/>
              </a:lnSpc>
              <a:buFont typeface="+mj-lt"/>
              <a:buAutoNum type="arabicPeriod"/>
            </a:pPr>
            <a:r>
              <a:rPr lang="en-CA" sz="2600" dirty="0" smtClean="0">
                <a:solidFill>
                  <a:schemeClr val="tx1"/>
                </a:solidFill>
                <a:latin typeface="Trebuchet MS" panose="020B0603020202020204" pitchFamily="34" charset="0"/>
              </a:rPr>
              <a:t>Aggarwal</a:t>
            </a:r>
            <a:r>
              <a:rPr lang="en-CA" sz="2600" dirty="0">
                <a:solidFill>
                  <a:schemeClr val="tx1"/>
                </a:solidFill>
                <a:latin typeface="Trebuchet MS" panose="020B0603020202020204" pitchFamily="34" charset="0"/>
              </a:rPr>
              <a:t>, M., &amp; Hutchison, B. (2012) Toward a Primary Care Strategy for Canada. Ottawa, Ontario: Canadian Working Group for Primary Healthcare Improvement.</a:t>
            </a:r>
          </a:p>
          <a:p>
            <a:pPr marL="514350" indent="-514350">
              <a:lnSpc>
                <a:spcPct val="114000"/>
              </a:lnSpc>
              <a:buFont typeface="+mj-lt"/>
              <a:buAutoNum type="arabicPeriod"/>
            </a:pPr>
            <a:r>
              <a:rPr lang="en-CA" sz="2600" dirty="0" smtClean="0">
                <a:solidFill>
                  <a:schemeClr val="tx1"/>
                </a:solidFill>
                <a:latin typeface="Trebuchet MS" panose="020B0603020202020204" pitchFamily="34" charset="0"/>
              </a:rPr>
              <a:t>Statistics Canada (2015). Health regions 2013 by peer group. </a:t>
            </a:r>
            <a:r>
              <a:rPr lang="en-CA" sz="2600" dirty="0">
                <a:solidFill>
                  <a:schemeClr val="tx1"/>
                </a:solidFill>
                <a:latin typeface="Trebuchet MS" panose="020B0603020202020204" pitchFamily="34" charset="0"/>
              </a:rPr>
              <a:t>Retrieved from </a:t>
            </a:r>
            <a:r>
              <a:rPr lang="en-CA" sz="2600" dirty="0" smtClean="0">
                <a:solidFill>
                  <a:schemeClr val="tx1"/>
                </a:solidFill>
                <a:latin typeface="Trebuchet MS" panose="020B0603020202020204" pitchFamily="34" charset="0"/>
              </a:rPr>
              <a:t>www.statcan.gc.ca/pub/82-402-x/2013003/regions/hrt8-eng.htm</a:t>
            </a:r>
          </a:p>
          <a:p>
            <a:pPr marL="514350" indent="-514350">
              <a:lnSpc>
                <a:spcPct val="114000"/>
              </a:lnSpc>
              <a:buFont typeface="+mj-lt"/>
              <a:buAutoNum type="arabicPeriod"/>
            </a:pPr>
            <a:r>
              <a:rPr lang="en-CA" sz="2600" dirty="0" smtClean="0">
                <a:solidFill>
                  <a:schemeClr val="tx1"/>
                </a:solidFill>
                <a:latin typeface="Trebuchet MS" panose="020B0603020202020204" pitchFamily="34" charset="0"/>
              </a:rPr>
              <a:t>Yin</a:t>
            </a:r>
            <a:r>
              <a:rPr lang="en-CA" sz="2600" dirty="0">
                <a:solidFill>
                  <a:schemeClr val="tx1"/>
                </a:solidFill>
                <a:latin typeface="Trebuchet MS" panose="020B0603020202020204" pitchFamily="34" charset="0"/>
              </a:rPr>
              <a:t>, R.K. (2013). Case Study Research: Design and Methods. 5th ed. SAGE Publications.</a:t>
            </a:r>
          </a:p>
          <a:p>
            <a:pPr marL="514350" indent="-514350">
              <a:lnSpc>
                <a:spcPct val="114000"/>
              </a:lnSpc>
              <a:buFont typeface="+mj-lt"/>
              <a:buAutoNum type="arabicPeriod"/>
            </a:pPr>
            <a:r>
              <a:rPr lang="en-CA" sz="2600" dirty="0" smtClean="0">
                <a:solidFill>
                  <a:schemeClr val="tx1"/>
                </a:solidFill>
                <a:latin typeface="Trebuchet MS" panose="020B0603020202020204" pitchFamily="34" charset="0"/>
              </a:rPr>
              <a:t>Hogg</a:t>
            </a:r>
            <a:r>
              <a:rPr lang="en-CA" sz="2600" dirty="0">
                <a:solidFill>
                  <a:schemeClr val="tx1"/>
                </a:solidFill>
                <a:latin typeface="Trebuchet MS" panose="020B0603020202020204" pitchFamily="34" charset="0"/>
              </a:rPr>
              <a:t>, W., Rowan, M., Russell, G., </a:t>
            </a:r>
            <a:r>
              <a:rPr lang="en-CA" sz="2600" dirty="0" err="1">
                <a:solidFill>
                  <a:schemeClr val="tx1"/>
                </a:solidFill>
                <a:latin typeface="Trebuchet MS" panose="020B0603020202020204" pitchFamily="34" charset="0"/>
              </a:rPr>
              <a:t>Geneau</a:t>
            </a:r>
            <a:r>
              <a:rPr lang="en-CA" sz="2600" dirty="0">
                <a:solidFill>
                  <a:schemeClr val="tx1"/>
                </a:solidFill>
                <a:latin typeface="Trebuchet MS" panose="020B0603020202020204" pitchFamily="34" charset="0"/>
              </a:rPr>
              <a:t>, R., &amp; Muldoon, L. (2008). Framework for primary care organizations: the importance of a structural domain. International Journal for Quality in Health Care. 20 (5):308-313. </a:t>
            </a:r>
          </a:p>
          <a:p>
            <a:pPr marL="514350" indent="-514350">
              <a:lnSpc>
                <a:spcPct val="114000"/>
              </a:lnSpc>
              <a:buFont typeface="+mj-lt"/>
              <a:buAutoNum type="arabicPeriod"/>
            </a:pPr>
            <a:r>
              <a:rPr lang="en-CA" sz="2600" dirty="0" err="1" smtClean="0">
                <a:solidFill>
                  <a:schemeClr val="tx1"/>
                </a:solidFill>
                <a:latin typeface="Trebuchet MS" panose="020B0603020202020204" pitchFamily="34" charset="0"/>
              </a:rPr>
              <a:t>Morestin</a:t>
            </a:r>
            <a:r>
              <a:rPr lang="en-CA" sz="2600" dirty="0">
                <a:solidFill>
                  <a:schemeClr val="tx1"/>
                </a:solidFill>
                <a:latin typeface="Trebuchet MS" panose="020B0603020202020204" pitchFamily="34" charset="0"/>
              </a:rPr>
              <a:t>, F. (2012). A Framework for Analyzing Public Policies: Practical Guide. National Collaborating Centre for Healthy Public Policy. Government of Quebec. </a:t>
            </a:r>
            <a:endParaRPr lang="en-CA" sz="2600" dirty="0" smtClean="0">
              <a:solidFill>
                <a:schemeClr val="tx1"/>
              </a:solidFill>
              <a:latin typeface="Trebuchet MS" panose="020B0603020202020204" pitchFamily="34" charset="0"/>
            </a:endParaRPr>
          </a:p>
          <a:p>
            <a:pPr marL="514350" indent="-514350">
              <a:lnSpc>
                <a:spcPct val="114000"/>
              </a:lnSpc>
              <a:buFont typeface="+mj-lt"/>
              <a:buAutoNum type="arabicPeriod"/>
            </a:pPr>
            <a:r>
              <a:rPr lang="en-CA" sz="2600" dirty="0" smtClean="0">
                <a:solidFill>
                  <a:schemeClr val="tx1"/>
                </a:solidFill>
                <a:latin typeface="Trebuchet MS" panose="020B0603020202020204" pitchFamily="34" charset="0"/>
              </a:rPr>
              <a:t>College of Nurses of Ontario (2016). Membership Statistics Report 2015.</a:t>
            </a:r>
          </a:p>
          <a:p>
            <a:pPr marL="514350" indent="-514350">
              <a:lnSpc>
                <a:spcPct val="114000"/>
              </a:lnSpc>
              <a:buFont typeface="+mj-lt"/>
              <a:buAutoNum type="arabicPeriod"/>
            </a:pPr>
            <a:endParaRPr lang="en-CA" sz="2700" dirty="0">
              <a:solidFill>
                <a:schemeClr val="tx1"/>
              </a:solidFill>
              <a:latin typeface="Trebuchet MS" panose="020B0603020202020204" pitchFamily="34" charset="0"/>
            </a:endParaRPr>
          </a:p>
          <a:p>
            <a:pPr>
              <a:lnSpc>
                <a:spcPct val="114000"/>
              </a:lnSpc>
            </a:pPr>
            <a:r>
              <a:rPr lang="en-US" sz="7100" b="1" dirty="0" smtClean="0">
                <a:solidFill>
                  <a:schemeClr val="tx1"/>
                </a:solidFill>
                <a:latin typeface="Trebuchet MS" panose="020B0603020202020204" pitchFamily="34" charset="0"/>
              </a:rPr>
              <a:t>Acknowledgements </a:t>
            </a:r>
          </a:p>
          <a:p>
            <a:pPr>
              <a:lnSpc>
                <a:spcPct val="114000"/>
              </a:lnSpc>
            </a:pPr>
            <a:r>
              <a:rPr lang="en-US" sz="3600" dirty="0" smtClean="0">
                <a:solidFill>
                  <a:schemeClr val="tx1"/>
                </a:solidFill>
                <a:latin typeface="Trebuchet MS" panose="020B0603020202020204" pitchFamily="34" charset="0"/>
              </a:rPr>
              <a:t>This </a:t>
            </a:r>
            <a:r>
              <a:rPr lang="en-US" sz="3600" dirty="0">
                <a:solidFill>
                  <a:schemeClr val="tx1"/>
                </a:solidFill>
                <a:latin typeface="Trebuchet MS" panose="020B0603020202020204" pitchFamily="34" charset="0"/>
              </a:rPr>
              <a:t>work is funded by:</a:t>
            </a:r>
          </a:p>
        </p:txBody>
      </p:sp>
      <p:sp>
        <p:nvSpPr>
          <p:cNvPr id="8" name="Rectangle 7"/>
          <p:cNvSpPr/>
          <p:nvPr/>
        </p:nvSpPr>
        <p:spPr>
          <a:xfrm>
            <a:off x="914400" y="3886200"/>
            <a:ext cx="9144000" cy="26362152"/>
          </a:xfrm>
          <a:prstGeom prst="rect">
            <a:avLst/>
          </a:prstGeom>
          <a:solidFill>
            <a:srgbClr val="ECE6EF"/>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0" tIns="914400" rIns="914400" bIns="914400" rtlCol="0" anchor="t">
            <a:normAutofit fontScale="62500" lnSpcReduction="20000"/>
          </a:bodyPr>
          <a:lstStyle/>
          <a:p>
            <a:pPr>
              <a:lnSpc>
                <a:spcPct val="124000"/>
              </a:lnSpc>
            </a:pPr>
            <a:r>
              <a:rPr lang="en-US" sz="9900" b="1" dirty="0" smtClean="0">
                <a:solidFill>
                  <a:schemeClr val="tx1">
                    <a:lumMod val="85000"/>
                    <a:lumOff val="15000"/>
                  </a:schemeClr>
                </a:solidFill>
                <a:latin typeface="Trebuchet MS" panose="020B0603020202020204" pitchFamily="34" charset="0"/>
              </a:rPr>
              <a:t>Background</a:t>
            </a:r>
          </a:p>
          <a:p>
            <a:pPr>
              <a:lnSpc>
                <a:spcPct val="124000"/>
              </a:lnSpc>
            </a:pPr>
            <a:r>
              <a:rPr lang="en-CA" sz="4600" dirty="0" smtClean="0">
                <a:solidFill>
                  <a:schemeClr val="tx1">
                    <a:lumMod val="85000"/>
                    <a:lumOff val="15000"/>
                  </a:schemeClr>
                </a:solidFill>
                <a:latin typeface="Trebuchet MS" panose="020B0603020202020204" pitchFamily="34" charset="0"/>
              </a:rPr>
              <a:t>In </a:t>
            </a:r>
            <a:r>
              <a:rPr lang="en-CA" sz="4600" dirty="0">
                <a:solidFill>
                  <a:schemeClr val="tx1">
                    <a:lumMod val="85000"/>
                    <a:lumOff val="15000"/>
                  </a:schemeClr>
                </a:solidFill>
                <a:latin typeface="Trebuchet MS" panose="020B0603020202020204" pitchFamily="34" charset="0"/>
              </a:rPr>
              <a:t>2004 Canada’s premiers and first ministers agreed to make </a:t>
            </a:r>
            <a:r>
              <a:rPr lang="en-CA" sz="4600" dirty="0" smtClean="0">
                <a:solidFill>
                  <a:schemeClr val="tx1">
                    <a:lumMod val="85000"/>
                    <a:lumOff val="15000"/>
                  </a:schemeClr>
                </a:solidFill>
                <a:latin typeface="Trebuchet MS" panose="020B0603020202020204" pitchFamily="34" charset="0"/>
              </a:rPr>
              <a:t>PHC reform </a:t>
            </a:r>
            <a:r>
              <a:rPr lang="en-CA" sz="4600" dirty="0">
                <a:solidFill>
                  <a:schemeClr val="tx1">
                    <a:lumMod val="85000"/>
                    <a:lumOff val="15000"/>
                  </a:schemeClr>
                </a:solidFill>
                <a:latin typeface="Trebuchet MS" panose="020B0603020202020204" pitchFamily="34" charset="0"/>
              </a:rPr>
              <a:t>a policy imperative. Over the past decade many policies supporting innovations in </a:t>
            </a:r>
            <a:r>
              <a:rPr lang="en-CA" sz="4600" dirty="0" smtClean="0">
                <a:solidFill>
                  <a:schemeClr val="tx1">
                    <a:lumMod val="85000"/>
                    <a:lumOff val="15000"/>
                  </a:schemeClr>
                </a:solidFill>
                <a:latin typeface="Trebuchet MS" panose="020B0603020202020204" pitchFamily="34" charset="0"/>
              </a:rPr>
              <a:t>PHC organization </a:t>
            </a:r>
            <a:r>
              <a:rPr lang="en-CA" sz="4600" dirty="0">
                <a:solidFill>
                  <a:schemeClr val="tx1">
                    <a:lumMod val="85000"/>
                    <a:lumOff val="15000"/>
                  </a:schemeClr>
                </a:solidFill>
                <a:latin typeface="Trebuchet MS" panose="020B0603020202020204" pitchFamily="34" charset="0"/>
              </a:rPr>
              <a:t>and service delivery have been introduced to improve previous reports of poor </a:t>
            </a:r>
            <a:r>
              <a:rPr lang="en-CA" sz="4600" dirty="0" smtClean="0">
                <a:solidFill>
                  <a:schemeClr val="tx1">
                    <a:lumMod val="85000"/>
                    <a:lumOff val="15000"/>
                  </a:schemeClr>
                </a:solidFill>
                <a:latin typeface="Trebuchet MS" panose="020B0603020202020204" pitchFamily="34" charset="0"/>
              </a:rPr>
              <a:t>performance</a:t>
            </a:r>
            <a:r>
              <a:rPr lang="en-CA" sz="4600" baseline="30000" dirty="0" smtClean="0">
                <a:solidFill>
                  <a:schemeClr val="tx1">
                    <a:lumMod val="85000"/>
                    <a:lumOff val="15000"/>
                  </a:schemeClr>
                </a:solidFill>
                <a:latin typeface="Trebuchet MS" panose="020B0603020202020204" pitchFamily="34" charset="0"/>
              </a:rPr>
              <a:t>1,2</a:t>
            </a:r>
            <a:r>
              <a:rPr lang="en-CA" sz="4600" dirty="0" smtClean="0">
                <a:solidFill>
                  <a:schemeClr val="tx1">
                    <a:lumMod val="85000"/>
                    <a:lumOff val="15000"/>
                  </a:schemeClr>
                </a:solidFill>
                <a:latin typeface="Trebuchet MS" panose="020B0603020202020204" pitchFamily="34" charset="0"/>
              </a:rPr>
              <a:t> </a:t>
            </a:r>
            <a:r>
              <a:rPr lang="en-CA" sz="4600" dirty="0">
                <a:solidFill>
                  <a:schemeClr val="tx1">
                    <a:lumMod val="85000"/>
                    <a:lumOff val="15000"/>
                  </a:schemeClr>
                </a:solidFill>
                <a:latin typeface="Trebuchet MS" panose="020B0603020202020204" pitchFamily="34" charset="0"/>
              </a:rPr>
              <a:t>with investments totaling over $1billion.</a:t>
            </a:r>
            <a:r>
              <a:rPr lang="en-CA" sz="4600" baseline="30000" dirty="0">
                <a:solidFill>
                  <a:schemeClr val="tx1">
                    <a:lumMod val="85000"/>
                    <a:lumOff val="15000"/>
                  </a:schemeClr>
                </a:solidFill>
                <a:latin typeface="Trebuchet MS" panose="020B0603020202020204" pitchFamily="34" charset="0"/>
              </a:rPr>
              <a:t>3</a:t>
            </a:r>
            <a:r>
              <a:rPr lang="en-CA" sz="4600" dirty="0">
                <a:solidFill>
                  <a:schemeClr val="tx1">
                    <a:lumMod val="85000"/>
                    <a:lumOff val="15000"/>
                  </a:schemeClr>
                </a:solidFill>
                <a:latin typeface="Trebuchet MS" panose="020B0603020202020204" pitchFamily="34" charset="0"/>
              </a:rPr>
              <a:t> </a:t>
            </a:r>
            <a:r>
              <a:rPr lang="en-CA" sz="4600" dirty="0" smtClean="0">
                <a:solidFill>
                  <a:schemeClr val="tx1">
                    <a:lumMod val="85000"/>
                    <a:lumOff val="15000"/>
                  </a:schemeClr>
                </a:solidFill>
                <a:latin typeface="Trebuchet MS" panose="020B0603020202020204" pitchFamily="34" charset="0"/>
              </a:rPr>
              <a:t>In </a:t>
            </a:r>
            <a:r>
              <a:rPr lang="en-CA" sz="4600" dirty="0">
                <a:solidFill>
                  <a:schemeClr val="tx1">
                    <a:lumMod val="85000"/>
                    <a:lumOff val="15000"/>
                  </a:schemeClr>
                </a:solidFill>
                <a:latin typeface="Trebuchet MS" panose="020B0603020202020204" pitchFamily="34" charset="0"/>
              </a:rPr>
              <a:t>2012, the Canadian Working Group for PHC Improvement recommended that performance measurement be a strategic priority in PHC </a:t>
            </a:r>
            <a:r>
              <a:rPr lang="en-CA" sz="4600" dirty="0" smtClean="0">
                <a:solidFill>
                  <a:schemeClr val="tx1">
                    <a:lumMod val="85000"/>
                    <a:lumOff val="15000"/>
                  </a:schemeClr>
                </a:solidFill>
                <a:latin typeface="Trebuchet MS" panose="020B0603020202020204" pitchFamily="34" charset="0"/>
              </a:rPr>
              <a:t>research.</a:t>
            </a:r>
            <a:r>
              <a:rPr lang="en-CA" sz="4600" baseline="30000" dirty="0">
                <a:solidFill>
                  <a:schemeClr val="tx1">
                    <a:lumMod val="85000"/>
                    <a:lumOff val="15000"/>
                  </a:schemeClr>
                </a:solidFill>
                <a:latin typeface="Trebuchet MS" panose="020B0603020202020204" pitchFamily="34" charset="0"/>
              </a:rPr>
              <a:t>3</a:t>
            </a:r>
            <a:r>
              <a:rPr lang="en-CA" sz="4600" dirty="0" smtClean="0">
                <a:solidFill>
                  <a:schemeClr val="tx1">
                    <a:lumMod val="85000"/>
                    <a:lumOff val="15000"/>
                  </a:schemeClr>
                </a:solidFill>
                <a:latin typeface="Trebuchet MS" panose="020B0603020202020204" pitchFamily="34" charset="0"/>
              </a:rPr>
              <a:t> The TRANSFORMATION Study seeks to address the </a:t>
            </a:r>
            <a:r>
              <a:rPr lang="en-CA" sz="4600" dirty="0">
                <a:solidFill>
                  <a:schemeClr val="tx1">
                    <a:lumMod val="85000"/>
                    <a:lumOff val="15000"/>
                  </a:schemeClr>
                </a:solidFill>
                <a:latin typeface="Trebuchet MS" panose="020B0603020202020204" pitchFamily="34" charset="0"/>
              </a:rPr>
              <a:t>need for </a:t>
            </a:r>
            <a:r>
              <a:rPr lang="en-CA" sz="4600" dirty="0" smtClean="0">
                <a:solidFill>
                  <a:schemeClr val="tx1">
                    <a:lumMod val="85000"/>
                    <a:lumOff val="15000"/>
                  </a:schemeClr>
                </a:solidFill>
                <a:latin typeface="Trebuchet MS" panose="020B0603020202020204" pitchFamily="34" charset="0"/>
              </a:rPr>
              <a:t>a better </a:t>
            </a:r>
            <a:r>
              <a:rPr lang="en-CA" sz="4600" dirty="0">
                <a:solidFill>
                  <a:schemeClr val="tx1">
                    <a:lumMod val="85000"/>
                    <a:lumOff val="15000"/>
                  </a:schemeClr>
                </a:solidFill>
                <a:latin typeface="Trebuchet MS" panose="020B0603020202020204" pitchFamily="34" charset="0"/>
              </a:rPr>
              <a:t>understanding of </a:t>
            </a:r>
            <a:r>
              <a:rPr lang="en-CA" sz="4600" dirty="0" smtClean="0">
                <a:solidFill>
                  <a:schemeClr val="tx1">
                    <a:lumMod val="85000"/>
                    <a:lumOff val="15000"/>
                  </a:schemeClr>
                </a:solidFill>
                <a:latin typeface="Trebuchet MS" panose="020B0603020202020204" pitchFamily="34" charset="0"/>
              </a:rPr>
              <a:t>Canadian PHC performance </a:t>
            </a:r>
            <a:r>
              <a:rPr lang="en-CA" sz="4600" dirty="0">
                <a:solidFill>
                  <a:schemeClr val="tx1">
                    <a:lumMod val="85000"/>
                    <a:lumOff val="15000"/>
                  </a:schemeClr>
                </a:solidFill>
                <a:latin typeface="Trebuchet MS" panose="020B0603020202020204" pitchFamily="34" charset="0"/>
              </a:rPr>
              <a:t>measurement and </a:t>
            </a:r>
            <a:r>
              <a:rPr lang="en-CA" sz="4600" dirty="0" smtClean="0">
                <a:solidFill>
                  <a:schemeClr val="tx1">
                    <a:lumMod val="85000"/>
                    <a:lumOff val="15000"/>
                  </a:schemeClr>
                </a:solidFill>
                <a:latin typeface="Trebuchet MS" panose="020B0603020202020204" pitchFamily="34" charset="0"/>
              </a:rPr>
              <a:t>reporting. </a:t>
            </a:r>
          </a:p>
          <a:p>
            <a:pPr>
              <a:lnSpc>
                <a:spcPct val="124000"/>
              </a:lnSpc>
            </a:pPr>
            <a:endParaRPr lang="en-CA" sz="4500" dirty="0" smtClean="0">
              <a:solidFill>
                <a:schemeClr val="tx1">
                  <a:lumMod val="85000"/>
                  <a:lumOff val="15000"/>
                </a:schemeClr>
              </a:solidFill>
              <a:latin typeface="Trebuchet MS" panose="020B0603020202020204" pitchFamily="34" charset="0"/>
            </a:endParaRPr>
          </a:p>
          <a:p>
            <a:pPr>
              <a:lnSpc>
                <a:spcPct val="124000"/>
              </a:lnSpc>
            </a:pPr>
            <a:endParaRPr lang="en-CA" sz="3600" dirty="0" smtClean="0">
              <a:solidFill>
                <a:schemeClr val="tx1">
                  <a:lumMod val="85000"/>
                  <a:lumOff val="15000"/>
                </a:schemeClr>
              </a:solidFill>
              <a:latin typeface="Trebuchet MS" panose="020B0603020202020204" pitchFamily="34" charset="0"/>
            </a:endParaRPr>
          </a:p>
          <a:p>
            <a:pPr>
              <a:lnSpc>
                <a:spcPct val="124000"/>
              </a:lnSpc>
            </a:pPr>
            <a:r>
              <a:rPr lang="en-CA" sz="9900" b="1" dirty="0" smtClean="0">
                <a:solidFill>
                  <a:schemeClr val="tx1">
                    <a:lumMod val="85000"/>
                    <a:lumOff val="15000"/>
                  </a:schemeClr>
                </a:solidFill>
                <a:latin typeface="Trebuchet MS" panose="020B0603020202020204" pitchFamily="34" charset="0"/>
              </a:rPr>
              <a:t>Methods</a:t>
            </a:r>
          </a:p>
          <a:p>
            <a:pPr>
              <a:lnSpc>
                <a:spcPct val="124000"/>
              </a:lnSpc>
            </a:pPr>
            <a:r>
              <a:rPr lang="en-CA" sz="6400" b="1" dirty="0" smtClean="0">
                <a:solidFill>
                  <a:schemeClr val="tx1">
                    <a:lumMod val="85000"/>
                    <a:lumOff val="15000"/>
                  </a:schemeClr>
                </a:solidFill>
                <a:latin typeface="Trebuchet MS" panose="020B0603020202020204" pitchFamily="34" charset="0"/>
              </a:rPr>
              <a:t>Objective:</a:t>
            </a:r>
            <a:r>
              <a:rPr lang="en-CA" sz="4500" b="1" dirty="0" smtClean="0">
                <a:solidFill>
                  <a:schemeClr val="tx1">
                    <a:lumMod val="85000"/>
                    <a:lumOff val="15000"/>
                  </a:schemeClr>
                </a:solidFill>
                <a:latin typeface="Trebuchet MS" panose="020B0603020202020204" pitchFamily="34" charset="0"/>
              </a:rPr>
              <a:t> </a:t>
            </a:r>
            <a:r>
              <a:rPr lang="en-CA" sz="4600" dirty="0" smtClean="0">
                <a:solidFill>
                  <a:schemeClr val="tx1">
                    <a:lumMod val="85000"/>
                    <a:lumOff val="15000"/>
                  </a:schemeClr>
                </a:solidFill>
                <a:latin typeface="Trebuchet MS" panose="020B0603020202020204" pitchFamily="34" charset="0"/>
              </a:rPr>
              <a:t>Describe the strategies enacted to improve PHC in 3 provinces, comparing spread and uptake.</a:t>
            </a:r>
          </a:p>
          <a:p>
            <a:pPr>
              <a:lnSpc>
                <a:spcPct val="124000"/>
              </a:lnSpc>
            </a:pPr>
            <a:endParaRPr lang="en-CA" sz="4500" b="1" dirty="0" smtClean="0">
              <a:solidFill>
                <a:schemeClr val="tx1">
                  <a:lumMod val="85000"/>
                  <a:lumOff val="15000"/>
                </a:schemeClr>
              </a:solidFill>
              <a:latin typeface="Trebuchet MS" panose="020B0603020202020204" pitchFamily="34" charset="0"/>
            </a:endParaRPr>
          </a:p>
          <a:p>
            <a:pPr>
              <a:lnSpc>
                <a:spcPct val="124000"/>
              </a:lnSpc>
            </a:pPr>
            <a:r>
              <a:rPr lang="en-CA" sz="6400" b="1" dirty="0" smtClean="0">
                <a:solidFill>
                  <a:schemeClr val="tx1">
                    <a:lumMod val="85000"/>
                    <a:lumOff val="15000"/>
                  </a:schemeClr>
                </a:solidFill>
                <a:latin typeface="Trebuchet MS" panose="020B0603020202020204" pitchFamily="34" charset="0"/>
              </a:rPr>
              <a:t>Design:</a:t>
            </a:r>
            <a:r>
              <a:rPr lang="en-CA" sz="4500" b="1" dirty="0" smtClean="0">
                <a:solidFill>
                  <a:schemeClr val="tx1">
                    <a:lumMod val="85000"/>
                    <a:lumOff val="15000"/>
                  </a:schemeClr>
                </a:solidFill>
                <a:latin typeface="Trebuchet MS" panose="020B0603020202020204" pitchFamily="34" charset="0"/>
              </a:rPr>
              <a:t> </a:t>
            </a:r>
            <a:r>
              <a:rPr lang="en-CA" sz="4600" dirty="0" smtClean="0">
                <a:solidFill>
                  <a:schemeClr val="tx1">
                    <a:lumMod val="85000"/>
                    <a:lumOff val="15000"/>
                  </a:schemeClr>
                </a:solidFill>
                <a:latin typeface="Trebuchet MS" panose="020B0603020202020204" pitchFamily="34" charset="0"/>
              </a:rPr>
              <a:t>A case study design with three cases, comparable health regions in Canada</a:t>
            </a:r>
            <a:r>
              <a:rPr lang="en-CA" sz="4600" baseline="30000" dirty="0">
                <a:solidFill>
                  <a:schemeClr val="tx1">
                    <a:lumMod val="85000"/>
                    <a:lumOff val="15000"/>
                  </a:schemeClr>
                </a:solidFill>
                <a:latin typeface="Trebuchet MS" panose="020B0603020202020204" pitchFamily="34" charset="0"/>
              </a:rPr>
              <a:t>4</a:t>
            </a:r>
            <a:r>
              <a:rPr lang="en-CA" sz="4600" dirty="0" smtClean="0">
                <a:solidFill>
                  <a:schemeClr val="tx1">
                    <a:lumMod val="85000"/>
                    <a:lumOff val="15000"/>
                  </a:schemeClr>
                </a:solidFill>
                <a:latin typeface="Trebuchet MS" panose="020B0603020202020204" pitchFamily="34" charset="0"/>
              </a:rPr>
              <a:t> (Fig 1) and embedded units</a:t>
            </a:r>
            <a:r>
              <a:rPr lang="en-CA" sz="4600" baseline="30000" dirty="0" smtClean="0">
                <a:solidFill>
                  <a:schemeClr val="tx1">
                    <a:lumMod val="85000"/>
                    <a:lumOff val="15000"/>
                  </a:schemeClr>
                </a:solidFill>
                <a:latin typeface="Trebuchet MS" panose="020B0603020202020204" pitchFamily="34" charset="0"/>
              </a:rPr>
              <a:t>5</a:t>
            </a:r>
            <a:r>
              <a:rPr lang="en-CA" sz="4600" dirty="0" smtClean="0">
                <a:solidFill>
                  <a:schemeClr val="tx1">
                    <a:lumMod val="85000"/>
                    <a:lumOff val="15000"/>
                  </a:schemeClr>
                </a:solidFill>
                <a:latin typeface="Trebuchet MS" panose="020B0603020202020204" pitchFamily="34" charset="0"/>
              </a:rPr>
              <a:t> of innovations in PHC service delivery and organization in each case. </a:t>
            </a:r>
          </a:p>
          <a:p>
            <a:pPr>
              <a:lnSpc>
                <a:spcPct val="124000"/>
              </a:lnSpc>
            </a:pPr>
            <a:endParaRPr lang="en-CA" sz="4500" dirty="0" smtClean="0">
              <a:solidFill>
                <a:schemeClr val="tx1">
                  <a:lumMod val="85000"/>
                  <a:lumOff val="15000"/>
                </a:schemeClr>
              </a:solidFill>
              <a:latin typeface="Trebuchet MS" panose="020B0603020202020204" pitchFamily="34" charset="0"/>
            </a:endParaRPr>
          </a:p>
          <a:p>
            <a:pPr>
              <a:lnSpc>
                <a:spcPct val="124000"/>
              </a:lnSpc>
            </a:pPr>
            <a:r>
              <a:rPr lang="en-CA" sz="6400" b="1" dirty="0" smtClean="0">
                <a:solidFill>
                  <a:schemeClr val="tx1">
                    <a:lumMod val="85000"/>
                    <a:lumOff val="15000"/>
                  </a:schemeClr>
                </a:solidFill>
                <a:latin typeface="Trebuchet MS" panose="020B0603020202020204" pitchFamily="34" charset="0"/>
              </a:rPr>
              <a:t>Data sources for each case:</a:t>
            </a:r>
            <a:r>
              <a:rPr lang="en-CA" sz="5600" b="1" dirty="0" smtClean="0">
                <a:solidFill>
                  <a:schemeClr val="tx1">
                    <a:lumMod val="85000"/>
                    <a:lumOff val="15000"/>
                  </a:schemeClr>
                </a:solidFill>
                <a:latin typeface="Trebuchet MS" panose="020B0603020202020204" pitchFamily="34" charset="0"/>
              </a:rPr>
              <a:t> </a:t>
            </a:r>
            <a:r>
              <a:rPr lang="en-CA" sz="4500" dirty="0" smtClean="0">
                <a:solidFill>
                  <a:schemeClr val="tx1">
                    <a:lumMod val="85000"/>
                    <a:lumOff val="15000"/>
                  </a:schemeClr>
                </a:solidFill>
                <a:latin typeface="Trebuchet MS" panose="020B0603020202020204" pitchFamily="34" charset="0"/>
              </a:rPr>
              <a:t>(</a:t>
            </a:r>
            <a:r>
              <a:rPr lang="en-CA" sz="4500" dirty="0" err="1" smtClean="0">
                <a:solidFill>
                  <a:schemeClr val="tx1">
                    <a:lumMod val="85000"/>
                    <a:lumOff val="15000"/>
                  </a:schemeClr>
                </a:solidFill>
                <a:latin typeface="Trebuchet MS" panose="020B0603020202020204" pitchFamily="34" charset="0"/>
              </a:rPr>
              <a:t>Tbl</a:t>
            </a:r>
            <a:r>
              <a:rPr lang="en-CA" sz="4500" dirty="0" smtClean="0">
                <a:solidFill>
                  <a:schemeClr val="tx1">
                    <a:lumMod val="85000"/>
                    <a:lumOff val="15000"/>
                  </a:schemeClr>
                </a:solidFill>
                <a:latin typeface="Trebuchet MS" panose="020B0603020202020204" pitchFamily="34" charset="0"/>
              </a:rPr>
              <a:t> 1)  </a:t>
            </a:r>
            <a:r>
              <a:rPr lang="en-CA" sz="4600" dirty="0" smtClean="0">
                <a:solidFill>
                  <a:schemeClr val="tx1">
                    <a:lumMod val="85000"/>
                    <a:lumOff val="15000"/>
                  </a:schemeClr>
                </a:solidFill>
                <a:latin typeface="Trebuchet MS" panose="020B0603020202020204" pitchFamily="34" charset="0"/>
              </a:rPr>
              <a:t>Purposively selected</a:t>
            </a:r>
          </a:p>
          <a:p>
            <a:pPr marL="571500" indent="-571500">
              <a:lnSpc>
                <a:spcPct val="124000"/>
              </a:lnSpc>
              <a:buFont typeface="Arial" panose="020B0604020202020204" pitchFamily="34" charset="0"/>
              <a:buChar char="•"/>
            </a:pPr>
            <a:r>
              <a:rPr lang="en-CA" sz="4600" dirty="0" smtClean="0">
                <a:solidFill>
                  <a:schemeClr val="tx1">
                    <a:lumMod val="85000"/>
                    <a:lumOff val="15000"/>
                  </a:schemeClr>
                </a:solidFill>
                <a:latin typeface="Trebuchet MS" panose="020B0603020202020204" pitchFamily="34" charset="0"/>
              </a:rPr>
              <a:t>Key informant interviews</a:t>
            </a:r>
          </a:p>
          <a:p>
            <a:pPr marL="571500" indent="-571500">
              <a:lnSpc>
                <a:spcPct val="124000"/>
              </a:lnSpc>
              <a:buFont typeface="Arial" panose="020B0604020202020204" pitchFamily="34" charset="0"/>
              <a:buChar char="•"/>
            </a:pPr>
            <a:r>
              <a:rPr lang="en-CA" sz="4600" dirty="0" smtClean="0">
                <a:solidFill>
                  <a:schemeClr val="tx1">
                    <a:lumMod val="85000"/>
                    <a:lumOff val="15000"/>
                  </a:schemeClr>
                </a:solidFill>
                <a:latin typeface="Trebuchet MS" panose="020B0603020202020204" pitchFamily="34" charset="0"/>
              </a:rPr>
              <a:t>Patient and provider focus groups</a:t>
            </a:r>
          </a:p>
          <a:p>
            <a:pPr>
              <a:lnSpc>
                <a:spcPct val="124000"/>
              </a:lnSpc>
            </a:pPr>
            <a:endParaRPr lang="en-CA" sz="4600" dirty="0" smtClean="0">
              <a:solidFill>
                <a:schemeClr val="tx1">
                  <a:lumMod val="85000"/>
                  <a:lumOff val="15000"/>
                </a:schemeClr>
              </a:solidFill>
              <a:latin typeface="Trebuchet MS" panose="020B0603020202020204" pitchFamily="34" charset="0"/>
            </a:endParaRPr>
          </a:p>
          <a:p>
            <a:pPr>
              <a:lnSpc>
                <a:spcPct val="124000"/>
              </a:lnSpc>
            </a:pPr>
            <a:r>
              <a:rPr lang="en-CA" sz="4600" dirty="0" smtClean="0">
                <a:solidFill>
                  <a:schemeClr val="tx1">
                    <a:lumMod val="85000"/>
                    <a:lumOff val="15000"/>
                  </a:schemeClr>
                </a:solidFill>
                <a:latin typeface="Trebuchet MS" panose="020B0603020202020204" pitchFamily="34" charset="0"/>
              </a:rPr>
              <a:t>Published and unpublished documents describing/evaluating innovations implemented in PHC settings since 2004. Documents were obtained through PubMed, CINAHL, Dissertations and Theses and websites of government and health care organizations. </a:t>
            </a:r>
            <a:endParaRPr lang="en-CA" sz="4600" dirty="0">
              <a:solidFill>
                <a:schemeClr val="tx1">
                  <a:lumMod val="85000"/>
                  <a:lumOff val="15000"/>
                </a:schemeClr>
              </a:solidFill>
              <a:latin typeface="Trebuchet MS" panose="020B0603020202020204" pitchFamily="34" charset="0"/>
            </a:endParaRPr>
          </a:p>
          <a:p>
            <a:pPr>
              <a:lnSpc>
                <a:spcPct val="124000"/>
              </a:lnSpc>
            </a:pPr>
            <a:endParaRPr lang="en-CA" sz="4500" dirty="0" smtClean="0">
              <a:solidFill>
                <a:schemeClr val="tx1">
                  <a:lumMod val="85000"/>
                  <a:lumOff val="15000"/>
                </a:schemeClr>
              </a:solidFill>
              <a:latin typeface="Trebuchet MS" panose="020B0603020202020204" pitchFamily="34" charset="0"/>
            </a:endParaRPr>
          </a:p>
          <a:p>
            <a:pPr>
              <a:lnSpc>
                <a:spcPct val="124000"/>
              </a:lnSpc>
            </a:pPr>
            <a:r>
              <a:rPr lang="en-CA" sz="6400" b="1" dirty="0" smtClean="0">
                <a:solidFill>
                  <a:schemeClr val="tx1">
                    <a:lumMod val="85000"/>
                    <a:lumOff val="15000"/>
                  </a:schemeClr>
                </a:solidFill>
                <a:latin typeface="Trebuchet MS" panose="020B0603020202020204" pitchFamily="34" charset="0"/>
              </a:rPr>
              <a:t>Analysis</a:t>
            </a:r>
            <a:r>
              <a:rPr lang="en-CA" sz="6400" dirty="0" smtClean="0">
                <a:solidFill>
                  <a:schemeClr val="tx1">
                    <a:lumMod val="85000"/>
                    <a:lumOff val="15000"/>
                  </a:schemeClr>
                </a:solidFill>
                <a:latin typeface="Trebuchet MS" panose="020B0603020202020204" pitchFamily="34" charset="0"/>
              </a:rPr>
              <a:t>:</a:t>
            </a:r>
            <a:r>
              <a:rPr lang="en-CA" sz="4500" dirty="0" smtClean="0">
                <a:solidFill>
                  <a:schemeClr val="tx1">
                    <a:lumMod val="85000"/>
                    <a:lumOff val="15000"/>
                  </a:schemeClr>
                </a:solidFill>
                <a:latin typeface="Trebuchet MS" panose="020B0603020202020204" pitchFamily="34" charset="0"/>
              </a:rPr>
              <a:t> </a:t>
            </a:r>
            <a:r>
              <a:rPr lang="en-CA" sz="4600" dirty="0" smtClean="0">
                <a:solidFill>
                  <a:schemeClr val="tx1">
                    <a:lumMod val="85000"/>
                    <a:lumOff val="15000"/>
                  </a:schemeClr>
                </a:solidFill>
                <a:latin typeface="Trebuchet MS" panose="020B0603020202020204" pitchFamily="34" charset="0"/>
              </a:rPr>
              <a:t>Our analysis was sensitized by frameworks conceptualizing the context of PHC</a:t>
            </a:r>
            <a:r>
              <a:rPr lang="en-CA" sz="4600" baseline="30000" dirty="0" smtClean="0">
                <a:solidFill>
                  <a:schemeClr val="tx1">
                    <a:lumMod val="85000"/>
                    <a:lumOff val="15000"/>
                  </a:schemeClr>
                </a:solidFill>
                <a:latin typeface="Trebuchet MS" panose="020B0603020202020204" pitchFamily="34" charset="0"/>
              </a:rPr>
              <a:t>6</a:t>
            </a:r>
            <a:r>
              <a:rPr lang="en-CA" sz="4600" dirty="0" smtClean="0">
                <a:solidFill>
                  <a:schemeClr val="tx1">
                    <a:lumMod val="85000"/>
                    <a:lumOff val="15000"/>
                  </a:schemeClr>
                </a:solidFill>
                <a:latin typeface="Trebuchet MS" panose="020B0603020202020204" pitchFamily="34" charset="0"/>
              </a:rPr>
              <a:t> and public policy analysis</a:t>
            </a:r>
            <a:r>
              <a:rPr lang="en-CA" sz="4600" baseline="30000" dirty="0" smtClean="0">
                <a:solidFill>
                  <a:schemeClr val="tx1">
                    <a:lumMod val="85000"/>
                    <a:lumOff val="15000"/>
                  </a:schemeClr>
                </a:solidFill>
                <a:latin typeface="Trebuchet MS" panose="020B0603020202020204" pitchFamily="34" charset="0"/>
              </a:rPr>
              <a:t>7</a:t>
            </a:r>
            <a:r>
              <a:rPr lang="en-CA" sz="4600" dirty="0" smtClean="0">
                <a:solidFill>
                  <a:schemeClr val="tx1">
                    <a:lumMod val="85000"/>
                    <a:lumOff val="15000"/>
                  </a:schemeClr>
                </a:solidFill>
                <a:latin typeface="Trebuchet MS" panose="020B0603020202020204" pitchFamily="34" charset="0"/>
              </a:rPr>
              <a:t>. We used </a:t>
            </a:r>
            <a:r>
              <a:rPr lang="en-CA" sz="4600" dirty="0" err="1" smtClean="0">
                <a:solidFill>
                  <a:schemeClr val="tx1">
                    <a:lumMod val="85000"/>
                    <a:lumOff val="15000"/>
                  </a:schemeClr>
                </a:solidFill>
                <a:latin typeface="Trebuchet MS" panose="020B0603020202020204" pitchFamily="34" charset="0"/>
              </a:rPr>
              <a:t>NVivo</a:t>
            </a:r>
            <a:r>
              <a:rPr lang="en-CA" sz="4600" dirty="0" smtClean="0">
                <a:solidFill>
                  <a:schemeClr val="tx1">
                    <a:lumMod val="85000"/>
                    <a:lumOff val="15000"/>
                  </a:schemeClr>
                </a:solidFill>
                <a:latin typeface="Trebuchet MS" panose="020B0603020202020204" pitchFamily="34" charset="0"/>
              </a:rPr>
              <a:t> (v.10) to code </a:t>
            </a:r>
            <a:r>
              <a:rPr lang="en-CA" sz="4600" dirty="0">
                <a:solidFill>
                  <a:schemeClr val="tx1">
                    <a:lumMod val="85000"/>
                    <a:lumOff val="15000"/>
                  </a:schemeClr>
                </a:solidFill>
                <a:latin typeface="Trebuchet MS" panose="020B0603020202020204" pitchFamily="34" charset="0"/>
              </a:rPr>
              <a:t>e</a:t>
            </a:r>
            <a:r>
              <a:rPr lang="en-CA" sz="4600" dirty="0" smtClean="0">
                <a:solidFill>
                  <a:schemeClr val="tx1">
                    <a:lumMod val="85000"/>
                    <a:lumOff val="15000"/>
                  </a:schemeClr>
                </a:solidFill>
                <a:latin typeface="Trebuchet MS" panose="020B0603020202020204" pitchFamily="34" charset="0"/>
              </a:rPr>
              <a:t>xtracted data from documents (Fig 2) and interview and focus group transcripts.</a:t>
            </a:r>
            <a:endParaRPr lang="en-CA" sz="4600" b="1" dirty="0" smtClean="0">
              <a:solidFill>
                <a:schemeClr val="tx1">
                  <a:lumMod val="85000"/>
                  <a:lumOff val="15000"/>
                </a:schemeClr>
              </a:solidFill>
              <a:latin typeface="Trebuchet MS" panose="020B0603020202020204" pitchFamily="34" charset="0"/>
            </a:endParaRPr>
          </a:p>
          <a:p>
            <a:pPr>
              <a:lnSpc>
                <a:spcPct val="124000"/>
              </a:lnSpc>
            </a:pPr>
            <a:endParaRPr lang="en-CA" sz="4500" b="1" dirty="0">
              <a:solidFill>
                <a:schemeClr val="tx1">
                  <a:lumMod val="85000"/>
                  <a:lumOff val="15000"/>
                </a:schemeClr>
              </a:solidFill>
              <a:latin typeface="Trebuchet MS" panose="020B0603020202020204" pitchFamily="34" charset="0"/>
            </a:endParaRPr>
          </a:p>
          <a:p>
            <a:pPr>
              <a:lnSpc>
                <a:spcPct val="124000"/>
              </a:lnSpc>
            </a:pPr>
            <a:endParaRPr lang="en-CA" sz="4500" b="1" dirty="0" smtClean="0">
              <a:solidFill>
                <a:schemeClr val="tx1">
                  <a:lumMod val="85000"/>
                  <a:lumOff val="15000"/>
                </a:schemeClr>
              </a:solidFill>
              <a:latin typeface="Trebuchet MS" panose="020B0603020202020204" pitchFamily="34" charset="0"/>
            </a:endParaRPr>
          </a:p>
          <a:p>
            <a:pPr>
              <a:lnSpc>
                <a:spcPct val="124000"/>
              </a:lnSpc>
            </a:pPr>
            <a:endParaRPr lang="en-CA" sz="4500" b="1" dirty="0">
              <a:solidFill>
                <a:schemeClr val="tx1">
                  <a:lumMod val="85000"/>
                  <a:lumOff val="15000"/>
                </a:schemeClr>
              </a:solidFill>
              <a:latin typeface="Trebuchet MS" panose="020B0603020202020204" pitchFamily="34" charset="0"/>
            </a:endParaRPr>
          </a:p>
          <a:p>
            <a:pPr>
              <a:lnSpc>
                <a:spcPct val="124000"/>
              </a:lnSpc>
            </a:pPr>
            <a:endParaRPr lang="en-CA" sz="4500" b="1" dirty="0" smtClean="0">
              <a:solidFill>
                <a:schemeClr val="tx1">
                  <a:lumMod val="85000"/>
                  <a:lumOff val="15000"/>
                </a:schemeClr>
              </a:solidFill>
              <a:latin typeface="Trebuchet MS" panose="020B0603020202020204" pitchFamily="34" charset="0"/>
            </a:endParaRPr>
          </a:p>
          <a:p>
            <a:pPr>
              <a:lnSpc>
                <a:spcPct val="124000"/>
              </a:lnSpc>
            </a:pPr>
            <a:endParaRPr lang="en-CA" sz="3200" b="1" dirty="0" smtClean="0">
              <a:solidFill>
                <a:schemeClr val="tx1">
                  <a:lumMod val="85000"/>
                  <a:lumOff val="15000"/>
                </a:schemeClr>
              </a:solidFill>
              <a:latin typeface="Trebuchet MS" panose="020B0603020202020204" pitchFamily="34" charset="0"/>
            </a:endParaRPr>
          </a:p>
        </p:txBody>
      </p:sp>
      <p:sp>
        <p:nvSpPr>
          <p:cNvPr id="4" name="TextBox 3"/>
          <p:cNvSpPr txBox="1"/>
          <p:nvPr/>
        </p:nvSpPr>
        <p:spPr>
          <a:xfrm>
            <a:off x="13238018" y="1159625"/>
            <a:ext cx="24730364" cy="1938992"/>
          </a:xfrm>
          <a:prstGeom prst="rect">
            <a:avLst/>
          </a:prstGeom>
          <a:noFill/>
        </p:spPr>
        <p:txBody>
          <a:bodyPr wrap="square" rtlCol="0">
            <a:normAutofit fontScale="77500" lnSpcReduction="20000"/>
          </a:bodyPr>
          <a:lstStyle/>
          <a:p>
            <a:pPr algn="ctr"/>
            <a:r>
              <a:rPr lang="en-US" sz="9600" dirty="0"/>
              <a:t>Comparative case study of strategies to improve primary health care </a:t>
            </a:r>
            <a:r>
              <a:rPr lang="en-US" sz="9600" dirty="0" smtClean="0"/>
              <a:t>(PHC) human </a:t>
            </a:r>
            <a:r>
              <a:rPr lang="en-US" sz="9600" dirty="0"/>
              <a:t>resources in three </a:t>
            </a:r>
            <a:r>
              <a:rPr lang="en-US" sz="9600" dirty="0" smtClean="0"/>
              <a:t>Canadian provinces</a:t>
            </a:r>
            <a:endParaRPr lang="en-US" sz="12000" b="1" dirty="0">
              <a:latin typeface="Trebuchet MS" panose="020B0603020202020204" pitchFamily="34" charset="0"/>
            </a:endParaRPr>
          </a:p>
        </p:txBody>
      </p:sp>
      <p:sp>
        <p:nvSpPr>
          <p:cNvPr id="5" name="Rectangle 4"/>
          <p:cNvSpPr/>
          <p:nvPr/>
        </p:nvSpPr>
        <p:spPr>
          <a:xfrm>
            <a:off x="914400" y="3886200"/>
            <a:ext cx="49377600" cy="228600"/>
          </a:xfrm>
          <a:prstGeom prst="rect">
            <a:avLst/>
          </a:prstGeom>
          <a:solidFill>
            <a:srgbClr val="702A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14400" y="30175200"/>
            <a:ext cx="49377600" cy="228600"/>
          </a:xfrm>
          <a:prstGeom prst="rect">
            <a:avLst/>
          </a:prstGeom>
          <a:solidFill>
            <a:srgbClr val="702A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914400" y="31089600"/>
            <a:ext cx="34966656" cy="1015663"/>
          </a:xfrm>
          <a:prstGeom prst="rect">
            <a:avLst/>
          </a:prstGeom>
          <a:noFill/>
        </p:spPr>
        <p:txBody>
          <a:bodyPr wrap="square" rtlCol="0">
            <a:spAutoFit/>
          </a:bodyPr>
          <a:lstStyle/>
          <a:p>
            <a:r>
              <a:rPr lang="en-US" sz="6000" b="1" dirty="0" smtClean="0">
                <a:solidFill>
                  <a:srgbClr val="702A82"/>
                </a:solidFill>
                <a:latin typeface="Trebuchet MS" panose="020B0603020202020204" pitchFamily="34" charset="0"/>
              </a:rPr>
              <a:t>MEASURING AND IMPROVING THE PERFORMANCE OF PRIMARY HEALTH CARE IN CANADA</a:t>
            </a:r>
            <a:endParaRPr lang="en-US" sz="6000" b="1" dirty="0">
              <a:solidFill>
                <a:srgbClr val="702A82"/>
              </a:solidFill>
              <a:latin typeface="Trebuchet MS" panose="020B0603020202020204" pitchFamily="34" charset="0"/>
            </a:endParaRPr>
          </a:p>
        </p:txBody>
      </p:sp>
      <p:sp>
        <p:nvSpPr>
          <p:cNvPr id="2" name="TextBox 1"/>
          <p:cNvSpPr txBox="1"/>
          <p:nvPr/>
        </p:nvSpPr>
        <p:spPr>
          <a:xfrm>
            <a:off x="38587679" y="914400"/>
            <a:ext cx="11704321" cy="2400657"/>
          </a:xfrm>
          <a:prstGeom prst="rect">
            <a:avLst/>
          </a:prstGeom>
          <a:noFill/>
        </p:spPr>
        <p:txBody>
          <a:bodyPr wrap="square" rtlCol="0">
            <a:spAutoFit/>
          </a:bodyPr>
          <a:lstStyle/>
          <a:p>
            <a:pPr algn="r">
              <a:lnSpc>
                <a:spcPct val="125000"/>
              </a:lnSpc>
            </a:pPr>
            <a:r>
              <a:rPr lang="en-US" sz="4000" dirty="0" smtClean="0">
                <a:latin typeface="Trebuchet MS" panose="020B0603020202020204" pitchFamily="34" charset="0"/>
              </a:rPr>
              <a:t>Martin-Misener, R., Wong, S., Johnston, S., Burge, F., Scott, C., Blackman, S., Parks, C., French, I</a:t>
            </a:r>
            <a:endParaRPr lang="en-US" sz="4000" dirty="0">
              <a:latin typeface="Trebuchet MS" panose="020B0603020202020204" pitchFamily="34" charset="0"/>
            </a:endParaRPr>
          </a:p>
          <a:p>
            <a:pPr algn="r">
              <a:lnSpc>
                <a:spcPct val="125000"/>
              </a:lnSpc>
            </a:pPr>
            <a:r>
              <a:rPr lang="en-US" sz="4000" dirty="0" smtClean="0">
                <a:latin typeface="Trebuchet MS" panose="020B0603020202020204" pitchFamily="34" charset="0"/>
              </a:rPr>
              <a:t>Contact</a:t>
            </a:r>
            <a:r>
              <a:rPr lang="en-US" sz="4000" dirty="0">
                <a:latin typeface="Trebuchet MS" panose="020B0603020202020204" pitchFamily="34" charset="0"/>
              </a:rPr>
              <a:t>: </a:t>
            </a:r>
            <a:r>
              <a:rPr lang="en-US" sz="4000" dirty="0" smtClean="0">
                <a:latin typeface="Trebuchet MS" panose="020B0603020202020204" pitchFamily="34" charset="0"/>
              </a:rPr>
              <a:t>ruth.martin-misener@dal.ca</a:t>
            </a:r>
            <a:endParaRPr lang="en-US" sz="4000" dirty="0">
              <a:latin typeface="Trebuchet MS" panose="020B0603020202020204" pitchFamily="34" charset="0"/>
            </a:endParaRPr>
          </a:p>
        </p:txBody>
      </p:sp>
      <p:pic>
        <p:nvPicPr>
          <p:cNvPr id="9" name="Picture 8"/>
          <p:cNvPicPr>
            <a:picLocks noChangeAspect="1"/>
          </p:cNvPicPr>
          <p:nvPr/>
        </p:nvPicPr>
        <p:blipFill>
          <a:blip r:embed="rId2"/>
          <a:stretch>
            <a:fillRect/>
          </a:stretch>
        </p:blipFill>
        <p:spPr>
          <a:xfrm>
            <a:off x="36210240" y="30839263"/>
            <a:ext cx="4376250" cy="1361250"/>
          </a:xfrm>
          <a:prstGeom prst="rect">
            <a:avLst/>
          </a:prstGeom>
        </p:spPr>
      </p:pic>
      <p:pic>
        <p:nvPicPr>
          <p:cNvPr id="13" name="Picture 12"/>
          <p:cNvPicPr>
            <a:picLocks noChangeAspect="1"/>
          </p:cNvPicPr>
          <p:nvPr/>
        </p:nvPicPr>
        <p:blipFill>
          <a:blip r:embed="rId3"/>
          <a:stretch>
            <a:fillRect/>
          </a:stretch>
        </p:blipFill>
        <p:spPr>
          <a:xfrm>
            <a:off x="45645749" y="31123380"/>
            <a:ext cx="4646251" cy="1361250"/>
          </a:xfrm>
          <a:prstGeom prst="rect">
            <a:avLst/>
          </a:prstGeom>
        </p:spPr>
      </p:pic>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504616" y="31089600"/>
            <a:ext cx="3270997" cy="1143000"/>
          </a:xfrm>
          <a:prstGeom prst="rect">
            <a:avLst/>
          </a:prstGeom>
        </p:spPr>
      </p:pic>
      <p:pic>
        <p:nvPicPr>
          <p:cNvPr id="15" name="Picture 14"/>
          <p:cNvPicPr>
            <a:picLocks noChangeAspect="1"/>
          </p:cNvPicPr>
          <p:nvPr/>
        </p:nvPicPr>
        <p:blipFill>
          <a:blip r:embed="rId5"/>
          <a:stretch>
            <a:fillRect/>
          </a:stretch>
        </p:blipFill>
        <p:spPr>
          <a:xfrm>
            <a:off x="41452302" y="27753212"/>
            <a:ext cx="3545803" cy="2238512"/>
          </a:xfrm>
          <a:prstGeom prst="rect">
            <a:avLst/>
          </a:prstGeom>
        </p:spPr>
      </p:pic>
      <p:pic>
        <p:nvPicPr>
          <p:cNvPr id="16" name="Picture 15"/>
          <p:cNvPicPr>
            <a:picLocks noChangeAspect="1"/>
          </p:cNvPicPr>
          <p:nvPr/>
        </p:nvPicPr>
        <p:blipFill>
          <a:blip r:embed="rId6"/>
          <a:stretch>
            <a:fillRect/>
          </a:stretch>
        </p:blipFill>
        <p:spPr>
          <a:xfrm>
            <a:off x="45324452" y="28365158"/>
            <a:ext cx="4489704" cy="1626566"/>
          </a:xfrm>
          <a:prstGeom prst="rect">
            <a:avLst/>
          </a:prstGeom>
        </p:spPr>
      </p:pic>
      <p:sp>
        <p:nvSpPr>
          <p:cNvPr id="17" name="TextBox 16"/>
          <p:cNvSpPr txBox="1"/>
          <p:nvPr/>
        </p:nvSpPr>
        <p:spPr>
          <a:xfrm>
            <a:off x="10655869" y="4800600"/>
            <a:ext cx="6774611" cy="861774"/>
          </a:xfrm>
          <a:prstGeom prst="rect">
            <a:avLst/>
          </a:prstGeom>
          <a:noFill/>
        </p:spPr>
        <p:txBody>
          <a:bodyPr wrap="none" rtlCol="0">
            <a:spAutoFit/>
          </a:bodyPr>
          <a:lstStyle/>
          <a:p>
            <a:r>
              <a:rPr lang="en-US" sz="5000" dirty="0">
                <a:latin typeface="Trebuchet MS" panose="020B0603020202020204" pitchFamily="34" charset="0"/>
              </a:rPr>
              <a:t>Figure 1. </a:t>
            </a:r>
            <a:r>
              <a:rPr lang="en-US" sz="5000" dirty="0" smtClean="0">
                <a:latin typeface="Trebuchet MS" panose="020B0603020202020204" pitchFamily="34" charset="0"/>
              </a:rPr>
              <a:t>Study regions</a:t>
            </a:r>
            <a:endParaRPr lang="en-US" sz="5000" dirty="0">
              <a:latin typeface="Trebuchet MS" panose="020B0603020202020204" pitchFamily="34" charset="0"/>
            </a:endParaRPr>
          </a:p>
        </p:txBody>
      </p:sp>
      <p:sp>
        <p:nvSpPr>
          <p:cNvPr id="18" name="TextBox 17"/>
          <p:cNvSpPr txBox="1"/>
          <p:nvPr/>
        </p:nvSpPr>
        <p:spPr>
          <a:xfrm>
            <a:off x="10520369" y="9966070"/>
            <a:ext cx="13085634" cy="861774"/>
          </a:xfrm>
          <a:prstGeom prst="rect">
            <a:avLst/>
          </a:prstGeom>
          <a:noFill/>
        </p:spPr>
        <p:txBody>
          <a:bodyPr wrap="none" rtlCol="0">
            <a:spAutoFit/>
          </a:bodyPr>
          <a:lstStyle/>
          <a:p>
            <a:r>
              <a:rPr lang="en-US" sz="5000" dirty="0">
                <a:latin typeface="Trebuchet MS" panose="020B0603020202020204" pitchFamily="34" charset="0"/>
              </a:rPr>
              <a:t>Figure </a:t>
            </a:r>
            <a:r>
              <a:rPr lang="en-US" sz="5000" dirty="0" smtClean="0">
                <a:latin typeface="Trebuchet MS" panose="020B0603020202020204" pitchFamily="34" charset="0"/>
              </a:rPr>
              <a:t>3. Document Sources by Methodology</a:t>
            </a:r>
            <a:endParaRPr lang="en-US" sz="5000" dirty="0">
              <a:latin typeface="Trebuchet MS" panose="020B0603020202020204" pitchFamily="34" charset="0"/>
            </a:endParaRPr>
          </a:p>
        </p:txBody>
      </p:sp>
      <p:sp>
        <p:nvSpPr>
          <p:cNvPr id="19" name="TextBox 18"/>
          <p:cNvSpPr txBox="1"/>
          <p:nvPr/>
        </p:nvSpPr>
        <p:spPr>
          <a:xfrm>
            <a:off x="26223412" y="4800600"/>
            <a:ext cx="14937102" cy="861774"/>
          </a:xfrm>
          <a:prstGeom prst="rect">
            <a:avLst/>
          </a:prstGeom>
          <a:noFill/>
        </p:spPr>
        <p:txBody>
          <a:bodyPr wrap="none" rtlCol="0">
            <a:spAutoFit/>
          </a:bodyPr>
          <a:lstStyle/>
          <a:p>
            <a:r>
              <a:rPr lang="en-US" sz="5000" dirty="0">
                <a:latin typeface="Trebuchet MS" panose="020B0603020202020204" pitchFamily="34" charset="0"/>
              </a:rPr>
              <a:t>Figure </a:t>
            </a:r>
            <a:r>
              <a:rPr lang="en-US" sz="5000" dirty="0" smtClean="0">
                <a:latin typeface="Trebuchet MS" panose="020B0603020202020204" pitchFamily="34" charset="0"/>
              </a:rPr>
              <a:t>2. Data elements extracted from documents</a:t>
            </a:r>
            <a:endParaRPr lang="en-US" sz="5000" dirty="0">
              <a:latin typeface="Trebuchet MS" panose="020B0603020202020204" pitchFamily="34" charset="0"/>
            </a:endParaRPr>
          </a:p>
        </p:txBody>
      </p:sp>
      <p:sp>
        <p:nvSpPr>
          <p:cNvPr id="20" name="TextBox 19"/>
          <p:cNvSpPr txBox="1"/>
          <p:nvPr/>
        </p:nvSpPr>
        <p:spPr>
          <a:xfrm>
            <a:off x="26179922" y="12875563"/>
            <a:ext cx="13230225" cy="861774"/>
          </a:xfrm>
          <a:prstGeom prst="rect">
            <a:avLst/>
          </a:prstGeom>
          <a:noFill/>
        </p:spPr>
        <p:txBody>
          <a:bodyPr wrap="none" rtlCol="0">
            <a:spAutoFit/>
          </a:bodyPr>
          <a:lstStyle/>
          <a:p>
            <a:r>
              <a:rPr lang="en-US" sz="5000" dirty="0" smtClean="0">
                <a:latin typeface="Trebuchet MS" panose="020B0603020202020204" pitchFamily="34" charset="0"/>
              </a:rPr>
              <a:t>Table 1. Number of data sources in each case</a:t>
            </a:r>
            <a:endParaRPr lang="en-US" sz="5000" dirty="0">
              <a:latin typeface="Trebuchet MS" panose="020B0603020202020204" pitchFamily="34" charset="0"/>
            </a:endParaRPr>
          </a:p>
        </p:txBody>
      </p:sp>
      <p:pic>
        <p:nvPicPr>
          <p:cNvPr id="25" name="Picture 24"/>
          <p:cNvPicPr>
            <a:picLocks noChangeAspect="1"/>
          </p:cNvPicPr>
          <p:nvPr/>
        </p:nvPicPr>
        <p:blipFill>
          <a:blip r:embed="rId7"/>
          <a:stretch>
            <a:fillRect/>
          </a:stretch>
        </p:blipFill>
        <p:spPr>
          <a:xfrm>
            <a:off x="914401" y="914400"/>
            <a:ext cx="11704320" cy="2618818"/>
          </a:xfrm>
          <a:prstGeom prst="rect">
            <a:avLst/>
          </a:prstGeom>
        </p:spPr>
      </p:pic>
      <p:pic>
        <p:nvPicPr>
          <p:cNvPr id="3" name="Picture 2"/>
          <p:cNvPicPr>
            <a:picLocks noChangeAspect="1"/>
          </p:cNvPicPr>
          <p:nvPr/>
        </p:nvPicPr>
        <p:blipFill>
          <a:blip r:embed="rId8"/>
          <a:stretch>
            <a:fillRect/>
          </a:stretch>
        </p:blipFill>
        <p:spPr>
          <a:xfrm>
            <a:off x="13642411" y="5775834"/>
            <a:ext cx="8953500" cy="4029075"/>
          </a:xfrm>
          <a:prstGeom prst="rect">
            <a:avLst/>
          </a:prstGeom>
        </p:spPr>
      </p:pic>
      <p:graphicFrame>
        <p:nvGraphicFramePr>
          <p:cNvPr id="12" name="Table 11"/>
          <p:cNvGraphicFramePr>
            <a:graphicFrameLocks noGrp="1"/>
          </p:cNvGraphicFramePr>
          <p:nvPr>
            <p:extLst>
              <p:ext uri="{D42A27DB-BD31-4B8C-83A1-F6EECF244321}">
                <p14:modId xmlns:p14="http://schemas.microsoft.com/office/powerpoint/2010/main" val="831983611"/>
              </p:ext>
            </p:extLst>
          </p:nvPr>
        </p:nvGraphicFramePr>
        <p:xfrm>
          <a:off x="26179922" y="13905177"/>
          <a:ext cx="14390561" cy="3032760"/>
        </p:xfrm>
        <a:graphic>
          <a:graphicData uri="http://schemas.openxmlformats.org/drawingml/2006/table">
            <a:tbl>
              <a:tblPr firstRow="1" bandRow="1">
                <a:tableStyleId>{5C22544A-7EE6-4342-B048-85BDC9FD1C3A}</a:tableStyleId>
              </a:tblPr>
              <a:tblGrid>
                <a:gridCol w="963319"/>
                <a:gridCol w="2791326"/>
                <a:gridCol w="3080085"/>
                <a:gridCol w="3850105"/>
                <a:gridCol w="3705726"/>
              </a:tblGrid>
              <a:tr h="370840">
                <a:tc>
                  <a:txBody>
                    <a:bodyPr/>
                    <a:lstStyle/>
                    <a:p>
                      <a:endParaRPr lang="en-CA" sz="3500" b="1" dirty="0">
                        <a:solidFill>
                          <a:schemeClr val="bg1"/>
                        </a:solidFill>
                      </a:endParaRPr>
                    </a:p>
                  </a:txBody>
                  <a:tcPr>
                    <a:solidFill>
                      <a:srgbClr val="702A82"/>
                    </a:solidFill>
                  </a:tcPr>
                </a:tc>
                <a:tc>
                  <a:txBody>
                    <a:bodyPr/>
                    <a:lstStyle/>
                    <a:p>
                      <a:r>
                        <a:rPr lang="en-CA" sz="3500" dirty="0" smtClean="0"/>
                        <a:t>Documents</a:t>
                      </a:r>
                      <a:endParaRPr lang="en-CA" sz="3500" dirty="0"/>
                    </a:p>
                  </a:txBody>
                  <a:tcPr>
                    <a:solidFill>
                      <a:srgbClr val="702A82"/>
                    </a:solidFill>
                  </a:tcPr>
                </a:tc>
                <a:tc>
                  <a:txBody>
                    <a:bodyPr/>
                    <a:lstStyle/>
                    <a:p>
                      <a:r>
                        <a:rPr lang="en-CA" sz="3500" dirty="0" smtClean="0"/>
                        <a:t>Key-Informant Interviews</a:t>
                      </a:r>
                      <a:endParaRPr lang="en-CA" sz="3500" dirty="0"/>
                    </a:p>
                  </a:txBody>
                  <a:tcPr>
                    <a:solidFill>
                      <a:srgbClr val="702A82"/>
                    </a:solidFill>
                  </a:tcPr>
                </a:tc>
                <a:tc>
                  <a:txBody>
                    <a:bodyPr/>
                    <a:lstStyle/>
                    <a:p>
                      <a:r>
                        <a:rPr lang="en-CA" sz="3500" dirty="0" smtClean="0"/>
                        <a:t>Clinician Focus Group Participants</a:t>
                      </a:r>
                      <a:endParaRPr lang="en-CA" sz="3500" dirty="0"/>
                    </a:p>
                  </a:txBody>
                  <a:tcPr>
                    <a:solidFill>
                      <a:srgbClr val="702A82"/>
                    </a:solidFill>
                  </a:tcPr>
                </a:tc>
                <a:tc>
                  <a:txBody>
                    <a:bodyPr/>
                    <a:lstStyle/>
                    <a:p>
                      <a:r>
                        <a:rPr lang="en-CA" sz="3500" dirty="0" smtClean="0"/>
                        <a:t>Patient Focus Group</a:t>
                      </a:r>
                      <a:r>
                        <a:rPr lang="en-CA" sz="3500" baseline="0" dirty="0" smtClean="0"/>
                        <a:t> Participants</a:t>
                      </a:r>
                      <a:endParaRPr lang="en-CA" sz="3500" dirty="0"/>
                    </a:p>
                  </a:txBody>
                  <a:tcPr>
                    <a:solidFill>
                      <a:srgbClr val="702A82"/>
                    </a:solidFill>
                  </a:tcPr>
                </a:tc>
              </a:tr>
              <a:tr h="370840">
                <a:tc>
                  <a:txBody>
                    <a:bodyPr/>
                    <a:lstStyle/>
                    <a:p>
                      <a:r>
                        <a:rPr lang="en-CA" sz="3500" b="1" dirty="0" smtClean="0">
                          <a:solidFill>
                            <a:schemeClr val="bg1"/>
                          </a:solidFill>
                        </a:rPr>
                        <a:t>BC</a:t>
                      </a:r>
                      <a:endParaRPr lang="en-CA" sz="3500" b="1" dirty="0">
                        <a:solidFill>
                          <a:schemeClr val="bg1"/>
                        </a:solidFill>
                      </a:endParaRPr>
                    </a:p>
                  </a:txBody>
                  <a:tcPr>
                    <a:solidFill>
                      <a:srgbClr val="702A82"/>
                    </a:solidFill>
                  </a:tcPr>
                </a:tc>
                <a:tc>
                  <a:txBody>
                    <a:bodyPr/>
                    <a:lstStyle/>
                    <a:p>
                      <a:r>
                        <a:rPr lang="en-CA" sz="3500" dirty="0" smtClean="0"/>
                        <a:t>95</a:t>
                      </a:r>
                      <a:endParaRPr lang="en-CA" sz="3500" dirty="0"/>
                    </a:p>
                  </a:txBody>
                  <a:tcPr>
                    <a:solidFill>
                      <a:srgbClr val="ECE6EF"/>
                    </a:solidFill>
                  </a:tcPr>
                </a:tc>
                <a:tc>
                  <a:txBody>
                    <a:bodyPr/>
                    <a:lstStyle/>
                    <a:p>
                      <a:r>
                        <a:rPr lang="en-CA" sz="3500" dirty="0" smtClean="0"/>
                        <a:t>6</a:t>
                      </a:r>
                      <a:endParaRPr lang="en-CA" sz="3500" dirty="0"/>
                    </a:p>
                  </a:txBody>
                  <a:tcPr>
                    <a:solidFill>
                      <a:srgbClr val="ECE6EF"/>
                    </a:solidFill>
                  </a:tcPr>
                </a:tc>
                <a:tc>
                  <a:txBody>
                    <a:bodyPr/>
                    <a:lstStyle/>
                    <a:p>
                      <a:r>
                        <a:rPr lang="en-CA" sz="3500" dirty="0" smtClean="0"/>
                        <a:t>6</a:t>
                      </a:r>
                      <a:endParaRPr lang="en-CA" sz="3500" dirty="0"/>
                    </a:p>
                  </a:txBody>
                  <a:tcPr>
                    <a:solidFill>
                      <a:srgbClr val="ECE6EF"/>
                    </a:solidFill>
                  </a:tcPr>
                </a:tc>
                <a:tc>
                  <a:txBody>
                    <a:bodyPr/>
                    <a:lstStyle/>
                    <a:p>
                      <a:r>
                        <a:rPr lang="en-CA" sz="3500" dirty="0" smtClean="0"/>
                        <a:t>5</a:t>
                      </a:r>
                      <a:endParaRPr lang="en-CA" sz="3500" dirty="0"/>
                    </a:p>
                  </a:txBody>
                  <a:tcPr>
                    <a:solidFill>
                      <a:srgbClr val="ECE6EF"/>
                    </a:solidFill>
                  </a:tcPr>
                </a:tc>
              </a:tr>
              <a:tr h="370840">
                <a:tc>
                  <a:txBody>
                    <a:bodyPr/>
                    <a:lstStyle/>
                    <a:p>
                      <a:r>
                        <a:rPr lang="en-CA" sz="3500" b="1" dirty="0" smtClean="0">
                          <a:solidFill>
                            <a:schemeClr val="bg1"/>
                          </a:solidFill>
                        </a:rPr>
                        <a:t>ON</a:t>
                      </a:r>
                      <a:endParaRPr lang="en-CA" sz="3500" b="1" dirty="0">
                        <a:solidFill>
                          <a:schemeClr val="bg1"/>
                        </a:solidFill>
                      </a:endParaRPr>
                    </a:p>
                  </a:txBody>
                  <a:tcPr>
                    <a:solidFill>
                      <a:srgbClr val="702A82"/>
                    </a:solidFill>
                  </a:tcPr>
                </a:tc>
                <a:tc>
                  <a:txBody>
                    <a:bodyPr/>
                    <a:lstStyle/>
                    <a:p>
                      <a:r>
                        <a:rPr lang="en-CA" sz="3500" dirty="0" smtClean="0"/>
                        <a:t>64</a:t>
                      </a:r>
                      <a:endParaRPr lang="en-CA" sz="3500" dirty="0"/>
                    </a:p>
                  </a:txBody>
                  <a:tcPr>
                    <a:solidFill>
                      <a:srgbClr val="ECE6EF"/>
                    </a:solidFill>
                  </a:tcPr>
                </a:tc>
                <a:tc>
                  <a:txBody>
                    <a:bodyPr/>
                    <a:lstStyle/>
                    <a:p>
                      <a:r>
                        <a:rPr lang="en-CA" sz="3500" dirty="0" smtClean="0"/>
                        <a:t>6</a:t>
                      </a:r>
                      <a:endParaRPr lang="en-CA" sz="3500" dirty="0"/>
                    </a:p>
                  </a:txBody>
                  <a:tcPr>
                    <a:solidFill>
                      <a:srgbClr val="ECE6EF"/>
                    </a:solidFill>
                  </a:tcPr>
                </a:tc>
                <a:tc>
                  <a:txBody>
                    <a:bodyPr/>
                    <a:lstStyle/>
                    <a:p>
                      <a:r>
                        <a:rPr lang="en-CA" sz="3500" dirty="0" smtClean="0"/>
                        <a:t>6*</a:t>
                      </a:r>
                      <a:endParaRPr lang="en-CA" sz="3500" dirty="0"/>
                    </a:p>
                  </a:txBody>
                  <a:tcPr>
                    <a:solidFill>
                      <a:srgbClr val="ECE6EF"/>
                    </a:solidFill>
                  </a:tcPr>
                </a:tc>
                <a:tc>
                  <a:txBody>
                    <a:bodyPr/>
                    <a:lstStyle/>
                    <a:p>
                      <a:r>
                        <a:rPr lang="en-CA" sz="3500" dirty="0" smtClean="0"/>
                        <a:t>7</a:t>
                      </a:r>
                      <a:endParaRPr lang="en-CA" sz="3500" dirty="0"/>
                    </a:p>
                  </a:txBody>
                  <a:tcPr>
                    <a:solidFill>
                      <a:srgbClr val="ECE6EF"/>
                    </a:solidFill>
                  </a:tcPr>
                </a:tc>
              </a:tr>
              <a:tr h="370840">
                <a:tc>
                  <a:txBody>
                    <a:bodyPr/>
                    <a:lstStyle/>
                    <a:p>
                      <a:r>
                        <a:rPr lang="en-CA" sz="3500" b="1" dirty="0" smtClean="0">
                          <a:solidFill>
                            <a:schemeClr val="bg1"/>
                          </a:solidFill>
                        </a:rPr>
                        <a:t>NS</a:t>
                      </a:r>
                      <a:endParaRPr lang="en-CA" sz="3500" b="1" dirty="0">
                        <a:solidFill>
                          <a:schemeClr val="bg1"/>
                        </a:solidFill>
                      </a:endParaRPr>
                    </a:p>
                  </a:txBody>
                  <a:tcPr>
                    <a:solidFill>
                      <a:srgbClr val="702A82"/>
                    </a:solidFill>
                  </a:tcPr>
                </a:tc>
                <a:tc>
                  <a:txBody>
                    <a:bodyPr/>
                    <a:lstStyle/>
                    <a:p>
                      <a:r>
                        <a:rPr lang="en-CA" sz="3500" dirty="0" smtClean="0"/>
                        <a:t>46</a:t>
                      </a:r>
                      <a:endParaRPr lang="en-CA" sz="3500" dirty="0"/>
                    </a:p>
                  </a:txBody>
                  <a:tcPr>
                    <a:solidFill>
                      <a:srgbClr val="ECE6EF"/>
                    </a:solidFill>
                  </a:tcPr>
                </a:tc>
                <a:tc>
                  <a:txBody>
                    <a:bodyPr/>
                    <a:lstStyle/>
                    <a:p>
                      <a:r>
                        <a:rPr lang="en-CA" sz="3500" dirty="0" smtClean="0"/>
                        <a:t>8</a:t>
                      </a:r>
                      <a:endParaRPr lang="en-CA" sz="3500" dirty="0"/>
                    </a:p>
                  </a:txBody>
                  <a:tcPr>
                    <a:solidFill>
                      <a:srgbClr val="ECE6EF"/>
                    </a:solidFill>
                  </a:tcPr>
                </a:tc>
                <a:tc>
                  <a:txBody>
                    <a:bodyPr/>
                    <a:lstStyle/>
                    <a:p>
                      <a:r>
                        <a:rPr lang="en-CA" sz="3500" dirty="0" smtClean="0"/>
                        <a:t>15</a:t>
                      </a:r>
                      <a:endParaRPr lang="en-CA" sz="3500" dirty="0"/>
                    </a:p>
                  </a:txBody>
                  <a:tcPr>
                    <a:solidFill>
                      <a:srgbClr val="ECE6EF"/>
                    </a:solidFill>
                  </a:tcPr>
                </a:tc>
                <a:tc>
                  <a:txBody>
                    <a:bodyPr/>
                    <a:lstStyle/>
                    <a:p>
                      <a:r>
                        <a:rPr lang="en-CA" sz="3500" dirty="0" smtClean="0"/>
                        <a:t>5</a:t>
                      </a:r>
                      <a:endParaRPr lang="en-CA" sz="3500" dirty="0"/>
                    </a:p>
                  </a:txBody>
                  <a:tcPr>
                    <a:solidFill>
                      <a:srgbClr val="ECE6EF"/>
                    </a:solidFill>
                  </a:tcPr>
                </a:tc>
              </a:tr>
            </a:tbl>
          </a:graphicData>
        </a:graphic>
      </p:graphicFrame>
      <p:sp>
        <p:nvSpPr>
          <p:cNvPr id="24" name="Rectangle 23"/>
          <p:cNvSpPr/>
          <p:nvPr/>
        </p:nvSpPr>
        <p:spPr>
          <a:xfrm>
            <a:off x="27162428" y="16978873"/>
            <a:ext cx="13408055" cy="1015663"/>
          </a:xfrm>
          <a:prstGeom prst="rect">
            <a:avLst/>
          </a:prstGeom>
        </p:spPr>
        <p:txBody>
          <a:bodyPr wrap="square">
            <a:spAutoFit/>
          </a:bodyPr>
          <a:lstStyle/>
          <a:p>
            <a:r>
              <a:rPr lang="en-CA" sz="3000" dirty="0" smtClean="0"/>
              <a:t>*In </a:t>
            </a:r>
            <a:r>
              <a:rPr lang="en-CA" sz="3000" dirty="0"/>
              <a:t>Ontario, individual semi-structured interviews were conducted with PHC clinicians in lieu of a focus group.</a:t>
            </a:r>
          </a:p>
        </p:txBody>
      </p:sp>
      <p:graphicFrame>
        <p:nvGraphicFramePr>
          <p:cNvPr id="28" name="Table 27"/>
          <p:cNvGraphicFramePr>
            <a:graphicFrameLocks noGrp="1"/>
          </p:cNvGraphicFramePr>
          <p:nvPr>
            <p:extLst>
              <p:ext uri="{D42A27DB-BD31-4B8C-83A1-F6EECF244321}">
                <p14:modId xmlns:p14="http://schemas.microsoft.com/office/powerpoint/2010/main" val="2193249127"/>
              </p:ext>
            </p:extLst>
          </p:nvPr>
        </p:nvGraphicFramePr>
        <p:xfrm>
          <a:off x="26179923" y="5646213"/>
          <a:ext cx="14797701" cy="7367131"/>
        </p:xfrm>
        <a:graphic>
          <a:graphicData uri="http://schemas.openxmlformats.org/drawingml/2006/table">
            <a:tbl>
              <a:tblPr firstRow="1" bandRow="1">
                <a:tableStyleId>{5C22544A-7EE6-4342-B048-85BDC9FD1C3A}</a:tableStyleId>
              </a:tblPr>
              <a:tblGrid>
                <a:gridCol w="7145032"/>
                <a:gridCol w="7652669"/>
              </a:tblGrid>
              <a:tr h="512436">
                <a:tc>
                  <a:txBody>
                    <a:bodyPr/>
                    <a:lstStyle/>
                    <a:p>
                      <a:pPr marL="1143000" indent="-1143000">
                        <a:buFont typeface="Arial" panose="020B0604020202020204" pitchFamily="34" charset="0"/>
                        <a:buChar char="•"/>
                      </a:pPr>
                      <a:r>
                        <a:rPr lang="en-CA" sz="3200" b="0" dirty="0" smtClean="0">
                          <a:solidFill>
                            <a:schemeClr val="tx1"/>
                          </a:solidFill>
                        </a:rPr>
                        <a:t>Province</a:t>
                      </a:r>
                      <a:endParaRPr lang="en-CA" sz="3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0" indent="-1143000">
                        <a:buFont typeface="Arial" panose="020B0604020202020204" pitchFamily="34" charset="0"/>
                        <a:buChar char="•"/>
                      </a:pPr>
                      <a:r>
                        <a:rPr lang="en-CA" sz="3200" b="0" dirty="0" smtClean="0">
                          <a:solidFill>
                            <a:schemeClr val="tx1"/>
                          </a:solidFill>
                        </a:rPr>
                        <a:t>Goals of the policy/innovation</a:t>
                      </a:r>
                      <a:endParaRPr lang="en-CA" sz="3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12436">
                <a:tc>
                  <a:txBody>
                    <a:bodyPr/>
                    <a:lstStyle/>
                    <a:p>
                      <a:pPr marL="1143000" indent="-1143000">
                        <a:buFont typeface="Arial" panose="020B0604020202020204" pitchFamily="34" charset="0"/>
                        <a:buChar char="•"/>
                      </a:pPr>
                      <a:r>
                        <a:rPr lang="en-CA" sz="3200" dirty="0" smtClean="0">
                          <a:solidFill>
                            <a:schemeClr val="tx1"/>
                          </a:solidFill>
                        </a:rPr>
                        <a:t>Location</a:t>
                      </a:r>
                      <a:endParaRPr lang="en-CA" sz="32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0" indent="-1143000">
                        <a:buFont typeface="Arial" panose="020B0604020202020204" pitchFamily="34" charset="0"/>
                        <a:buChar char="•"/>
                      </a:pPr>
                      <a:r>
                        <a:rPr lang="en-CA" sz="3200" dirty="0" smtClean="0">
                          <a:solidFill>
                            <a:schemeClr val="tx1"/>
                          </a:solidFill>
                        </a:rPr>
                        <a:t>Policy drivers</a:t>
                      </a:r>
                      <a:endParaRPr lang="en-CA" sz="32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949882">
                <a:tc>
                  <a:txBody>
                    <a:bodyPr/>
                    <a:lstStyle/>
                    <a:p>
                      <a:pPr marL="1143000" indent="-1143000">
                        <a:buFont typeface="Arial" panose="020B0604020202020204" pitchFamily="34" charset="0"/>
                        <a:buChar char="•"/>
                      </a:pPr>
                      <a:r>
                        <a:rPr lang="en-CA" sz="3200" dirty="0" smtClean="0">
                          <a:solidFill>
                            <a:schemeClr val="tx1"/>
                          </a:solidFill>
                        </a:rPr>
                        <a:t>Scope of focus</a:t>
                      </a:r>
                      <a:endParaRPr lang="en-CA" sz="32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0" indent="-1143000">
                        <a:buFont typeface="Arial" panose="020B0604020202020204" pitchFamily="34" charset="0"/>
                        <a:buChar char="•"/>
                      </a:pPr>
                      <a:r>
                        <a:rPr lang="en-CA" sz="3200" dirty="0" smtClean="0">
                          <a:solidFill>
                            <a:schemeClr val="tx1"/>
                          </a:solidFill>
                        </a:rPr>
                        <a:t>Roots</a:t>
                      </a:r>
                      <a:r>
                        <a:rPr lang="en-CA" sz="3200" baseline="0" dirty="0" smtClean="0">
                          <a:solidFill>
                            <a:schemeClr val="tx1"/>
                          </a:solidFill>
                        </a:rPr>
                        <a:t> or foundational background of policy/innovation</a:t>
                      </a:r>
                      <a:endParaRPr lang="en-CA" sz="32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949882">
                <a:tc>
                  <a:txBody>
                    <a:bodyPr/>
                    <a:lstStyle/>
                    <a:p>
                      <a:pPr marL="1143000" indent="-1143000">
                        <a:buFont typeface="Arial" panose="020B0604020202020204" pitchFamily="34" charset="0"/>
                        <a:buChar char="•"/>
                      </a:pPr>
                      <a:r>
                        <a:rPr lang="en-CA" sz="3200" dirty="0" smtClean="0">
                          <a:solidFill>
                            <a:schemeClr val="tx1"/>
                          </a:solidFill>
                        </a:rPr>
                        <a:t>What does this paper address?</a:t>
                      </a:r>
                      <a:endParaRPr lang="en-CA" sz="32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0" indent="-1143000">
                        <a:buFont typeface="Arial" panose="020B0604020202020204" pitchFamily="34" charset="0"/>
                        <a:buChar char="•"/>
                      </a:pPr>
                      <a:r>
                        <a:rPr lang="en-CA" sz="3200" dirty="0" smtClean="0"/>
                        <a:t>Extent</a:t>
                      </a:r>
                      <a:r>
                        <a:rPr lang="en-CA" sz="3200" baseline="0" dirty="0" smtClean="0"/>
                        <a:t> of policy/innovation implementation/spread</a:t>
                      </a:r>
                      <a:endParaRPr lang="en-CA"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387327">
                <a:tc>
                  <a:txBody>
                    <a:bodyPr/>
                    <a:lstStyle/>
                    <a:p>
                      <a:pPr marL="1143000" indent="-1143000">
                        <a:buFont typeface="Arial" panose="020B0604020202020204" pitchFamily="34" charset="0"/>
                        <a:buChar char="•"/>
                      </a:pPr>
                      <a:r>
                        <a:rPr lang="en-CA" sz="3200" dirty="0" smtClean="0">
                          <a:solidFill>
                            <a:schemeClr val="tx1"/>
                          </a:solidFill>
                        </a:rPr>
                        <a:t>Type of paper</a:t>
                      </a:r>
                      <a:endParaRPr lang="en-CA" sz="32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0" indent="-1143000">
                        <a:buFont typeface="Arial" panose="020B0604020202020204" pitchFamily="34" charset="0"/>
                        <a:buChar char="•"/>
                      </a:pPr>
                      <a:r>
                        <a:rPr lang="en-CA" sz="3200" dirty="0" smtClean="0">
                          <a:solidFill>
                            <a:schemeClr val="tx1"/>
                          </a:solidFill>
                        </a:rPr>
                        <a:t>Evaluation</a:t>
                      </a:r>
                      <a:r>
                        <a:rPr lang="en-CA" sz="3200" baseline="0" dirty="0" smtClean="0">
                          <a:solidFill>
                            <a:schemeClr val="tx1"/>
                          </a:solidFill>
                        </a:rPr>
                        <a:t> of effectiveness, unintended effects, equity, acceptability, feasibility, costs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949882">
                <a:tc>
                  <a:txBody>
                    <a:bodyPr/>
                    <a:lstStyle/>
                    <a:p>
                      <a:pPr marL="1143000" indent="-1143000">
                        <a:buFont typeface="Arial" panose="020B0604020202020204" pitchFamily="34" charset="0"/>
                        <a:buChar char="•"/>
                      </a:pPr>
                      <a:r>
                        <a:rPr lang="en-CA" sz="3200" dirty="0" smtClean="0">
                          <a:solidFill>
                            <a:schemeClr val="tx1"/>
                          </a:solidFill>
                        </a:rPr>
                        <a:t>Purpose/hypothesis</a:t>
                      </a:r>
                      <a:endParaRPr lang="en-CA" sz="32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0" indent="-1143000">
                        <a:buFont typeface="Arial" panose="020B0604020202020204" pitchFamily="34" charset="0"/>
                        <a:buChar char="•"/>
                      </a:pPr>
                      <a:r>
                        <a:rPr lang="en-CA" sz="3200" dirty="0" smtClean="0">
                          <a:solidFill>
                            <a:schemeClr val="tx1"/>
                          </a:solidFill>
                        </a:rPr>
                        <a:t>Limitations to generalizability of study results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12436">
                <a:tc>
                  <a:txBody>
                    <a:bodyPr/>
                    <a:lstStyle/>
                    <a:p>
                      <a:pPr marL="1143000" indent="-1143000">
                        <a:buFont typeface="Arial" panose="020B0604020202020204" pitchFamily="34" charset="0"/>
                        <a:buChar char="•"/>
                      </a:pPr>
                      <a:r>
                        <a:rPr lang="en-CA" sz="3200" dirty="0" smtClean="0">
                          <a:solidFill>
                            <a:schemeClr val="tx1"/>
                          </a:solidFill>
                        </a:rPr>
                        <a:t>Methods</a:t>
                      </a:r>
                      <a:endParaRPr lang="en-CA" sz="32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1143000" marR="0" lvl="0" indent="-1143000" algn="l" defTabSz="384048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3200" dirty="0" smtClean="0">
                          <a:solidFill>
                            <a:schemeClr val="tx1"/>
                          </a:solidFill>
                        </a:rPr>
                        <a:t>Performance measurement or reporting (planned</a:t>
                      </a:r>
                      <a:r>
                        <a:rPr lang="en-CA" sz="3200" baseline="0" dirty="0" smtClean="0">
                          <a:solidFill>
                            <a:schemeClr val="tx1"/>
                          </a:solidFill>
                        </a:rPr>
                        <a:t> or completed)</a:t>
                      </a:r>
                      <a:endParaRPr lang="en-CA" sz="3200" dirty="0" smtClean="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874891">
                <a:tc>
                  <a:txBody>
                    <a:bodyPr/>
                    <a:lstStyle/>
                    <a:p>
                      <a:pPr marL="1143000" marR="0" lvl="0" indent="-1143000" algn="l" defTabSz="384048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3200" b="0" dirty="0" smtClean="0">
                          <a:solidFill>
                            <a:schemeClr val="tx1"/>
                          </a:solidFill>
                        </a:rPr>
                        <a:t>Stakeholder</a:t>
                      </a:r>
                      <a:r>
                        <a:rPr lang="en-CA" sz="3200" b="0" baseline="0" dirty="0" smtClean="0">
                          <a:solidFill>
                            <a:schemeClr val="tx1"/>
                          </a:solidFill>
                        </a:rPr>
                        <a:t> involvement</a:t>
                      </a:r>
                      <a:endParaRPr lang="en-CA" sz="3200" b="0" dirty="0" smtClean="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1143000" indent="-1143000">
                        <a:buFont typeface="Arial" panose="020B0604020202020204" pitchFamily="34" charset="0"/>
                        <a:buChar char="•"/>
                      </a:pPr>
                      <a:endParaRPr lang="en-CA" sz="35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33" name="Chart 32"/>
          <p:cNvGraphicFramePr>
            <a:graphicFrameLocks/>
          </p:cNvGraphicFramePr>
          <p:nvPr>
            <p:extLst>
              <p:ext uri="{D42A27DB-BD31-4B8C-83A1-F6EECF244321}">
                <p14:modId xmlns:p14="http://schemas.microsoft.com/office/powerpoint/2010/main" val="2507511768"/>
              </p:ext>
            </p:extLst>
          </p:nvPr>
        </p:nvGraphicFramePr>
        <p:xfrm>
          <a:off x="10655869" y="11033489"/>
          <a:ext cx="15204106" cy="6128361"/>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30" name="Table 29"/>
          <p:cNvGraphicFramePr>
            <a:graphicFrameLocks noGrp="1"/>
          </p:cNvGraphicFramePr>
          <p:nvPr>
            <p:extLst>
              <p:ext uri="{D42A27DB-BD31-4B8C-83A1-F6EECF244321}">
                <p14:modId xmlns:p14="http://schemas.microsoft.com/office/powerpoint/2010/main" val="218868312"/>
              </p:ext>
            </p:extLst>
          </p:nvPr>
        </p:nvGraphicFramePr>
        <p:xfrm>
          <a:off x="10441349" y="18212268"/>
          <a:ext cx="30230433" cy="10860431"/>
        </p:xfrm>
        <a:graphic>
          <a:graphicData uri="http://schemas.openxmlformats.org/drawingml/2006/table">
            <a:tbl>
              <a:tblPr firstRow="1" bandRow="1">
                <a:tableStyleId>{5C22544A-7EE6-4342-B048-85BDC9FD1C3A}</a:tableStyleId>
              </a:tblPr>
              <a:tblGrid>
                <a:gridCol w="2213811"/>
                <a:gridCol w="8879305"/>
                <a:gridCol w="9962148"/>
                <a:gridCol w="9175169"/>
              </a:tblGrid>
              <a:tr h="531693">
                <a:tc>
                  <a:txBody>
                    <a:bodyPr/>
                    <a:lstStyle/>
                    <a:p>
                      <a:endParaRPr lang="en-CA" sz="3000" dirty="0">
                        <a:solidFill>
                          <a:schemeClr val="bg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2A82"/>
                    </a:solidFill>
                  </a:tcPr>
                </a:tc>
                <a:tc>
                  <a:txBody>
                    <a:bodyPr/>
                    <a:lstStyle/>
                    <a:p>
                      <a:r>
                        <a:rPr lang="en-CA" sz="3000" dirty="0" smtClean="0">
                          <a:solidFill>
                            <a:schemeClr val="bg1"/>
                          </a:solidFill>
                          <a:latin typeface="+mn-lt"/>
                        </a:rPr>
                        <a:t>BC</a:t>
                      </a:r>
                      <a:endParaRPr lang="en-CA" sz="3000" dirty="0">
                        <a:solidFill>
                          <a:schemeClr val="bg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2A82"/>
                    </a:solidFill>
                  </a:tcPr>
                </a:tc>
                <a:tc>
                  <a:txBody>
                    <a:bodyPr/>
                    <a:lstStyle/>
                    <a:p>
                      <a:r>
                        <a:rPr lang="en-CA" sz="3000" dirty="0" smtClean="0">
                          <a:solidFill>
                            <a:schemeClr val="bg1"/>
                          </a:solidFill>
                          <a:latin typeface="+mn-lt"/>
                        </a:rPr>
                        <a:t>ON</a:t>
                      </a:r>
                      <a:endParaRPr lang="en-CA" sz="3000" dirty="0">
                        <a:solidFill>
                          <a:schemeClr val="bg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2A82"/>
                    </a:solidFill>
                  </a:tcPr>
                </a:tc>
                <a:tc>
                  <a:txBody>
                    <a:bodyPr/>
                    <a:lstStyle/>
                    <a:p>
                      <a:r>
                        <a:rPr lang="en-CA" sz="3000" dirty="0" smtClean="0">
                          <a:solidFill>
                            <a:schemeClr val="bg1"/>
                          </a:solidFill>
                          <a:latin typeface="+mn-lt"/>
                        </a:rPr>
                        <a:t>NS</a:t>
                      </a:r>
                      <a:endParaRPr lang="en-CA" sz="3000" dirty="0">
                        <a:solidFill>
                          <a:schemeClr val="bg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2A82"/>
                    </a:solidFill>
                  </a:tcPr>
                </a:tc>
              </a:tr>
              <a:tr h="3077607">
                <a:tc>
                  <a:txBody>
                    <a:bodyPr/>
                    <a:lstStyle/>
                    <a:p>
                      <a:r>
                        <a:rPr lang="en-CA" sz="2800" b="1" dirty="0" smtClean="0">
                          <a:solidFill>
                            <a:schemeClr val="bg1"/>
                          </a:solidFill>
                          <a:latin typeface="+mn-lt"/>
                        </a:rPr>
                        <a:t>Inter-Professional</a:t>
                      </a:r>
                      <a:r>
                        <a:rPr lang="en-CA" sz="2800" b="1" baseline="0" dirty="0" smtClean="0">
                          <a:solidFill>
                            <a:schemeClr val="bg1"/>
                          </a:solidFill>
                          <a:latin typeface="+mn-lt"/>
                        </a:rPr>
                        <a:t> Teams</a:t>
                      </a:r>
                      <a:endParaRPr lang="en-CA" sz="2800" b="1" dirty="0">
                        <a:solidFill>
                          <a:schemeClr val="bg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2A82"/>
                    </a:solidFill>
                  </a:tcPr>
                </a:tc>
                <a:tc>
                  <a:txBody>
                    <a:bodyPr/>
                    <a:lstStyle/>
                    <a:p>
                      <a:pPr>
                        <a:lnSpc>
                          <a:spcPct val="107000"/>
                        </a:lnSpc>
                        <a:spcAft>
                          <a:spcPts val="0"/>
                        </a:spcAft>
                      </a:pPr>
                      <a:r>
                        <a:rPr lang="en-US" sz="2800" dirty="0">
                          <a:effectLst/>
                          <a:latin typeface="+mn-lt"/>
                          <a:ea typeface="Times New Roman" panose="02020603050405020304" pitchFamily="18" charset="0"/>
                          <a:cs typeface="Times New Roman" panose="02020603050405020304" pitchFamily="18" charset="0"/>
                        </a:rPr>
                        <a:t>Minimal implementation/ investment. </a:t>
                      </a:r>
                      <a:endParaRPr lang="en-CA" sz="28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US" sz="2800" dirty="0">
                          <a:effectLst/>
                          <a:latin typeface="+mn-lt"/>
                          <a:ea typeface="Times New Roman" panose="02020603050405020304" pitchFamily="18" charset="0"/>
                          <a:cs typeface="Times New Roman" panose="02020603050405020304" pitchFamily="18" charset="0"/>
                        </a:rPr>
                        <a:t>Specific population focus e.g. at risk children; rural maternity care.</a:t>
                      </a:r>
                      <a:endParaRPr lang="en-CA" sz="28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US" sz="2800" b="1" dirty="0">
                          <a:effectLst/>
                          <a:latin typeface="+mn-lt"/>
                          <a:ea typeface="Times New Roman" panose="02020603050405020304" pitchFamily="18" charset="0"/>
                          <a:cs typeface="Times New Roman" panose="02020603050405020304" pitchFamily="18" charset="0"/>
                        </a:rPr>
                        <a:t> </a:t>
                      </a:r>
                      <a:endParaRPr lang="en-CA" sz="28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DCD"/>
                    </a:solidFill>
                  </a:tcPr>
                </a:tc>
                <a:tc>
                  <a:txBody>
                    <a:bodyPr/>
                    <a:lstStyle/>
                    <a:p>
                      <a:pPr>
                        <a:lnSpc>
                          <a:spcPct val="107000"/>
                        </a:lnSpc>
                        <a:spcAft>
                          <a:spcPts val="0"/>
                        </a:spcAft>
                      </a:pPr>
                      <a:r>
                        <a:rPr lang="en-US" sz="2800" dirty="0">
                          <a:effectLst/>
                          <a:latin typeface="+mn-lt"/>
                          <a:ea typeface="Times New Roman" panose="02020603050405020304" pitchFamily="18" charset="0"/>
                          <a:cs typeface="Times New Roman" panose="02020603050405020304" pitchFamily="18" charset="0"/>
                        </a:rPr>
                        <a:t>Considerable implementation/investment in teams within PHC practices.</a:t>
                      </a:r>
                      <a:endParaRPr lang="en-CA" sz="28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US" sz="2800" dirty="0">
                          <a:effectLst/>
                          <a:latin typeface="+mn-lt"/>
                          <a:ea typeface="Times New Roman" panose="02020603050405020304" pitchFamily="18" charset="0"/>
                          <a:cs typeface="Times New Roman" panose="02020603050405020304" pitchFamily="18" charset="0"/>
                        </a:rPr>
                        <a:t>Provincially defined team structures with accountabilities e.g. family health teams (FHT); community health </a:t>
                      </a:r>
                      <a:r>
                        <a:rPr lang="en-US" sz="2800" dirty="0" err="1">
                          <a:effectLst/>
                          <a:latin typeface="+mn-lt"/>
                          <a:ea typeface="Times New Roman" panose="02020603050405020304" pitchFamily="18" charset="0"/>
                          <a:cs typeface="Times New Roman" panose="02020603050405020304" pitchFamily="18" charset="0"/>
                        </a:rPr>
                        <a:t>centres</a:t>
                      </a:r>
                      <a:r>
                        <a:rPr lang="en-US" sz="2800" dirty="0">
                          <a:effectLst/>
                          <a:latin typeface="+mn-lt"/>
                          <a:ea typeface="Times New Roman" panose="02020603050405020304" pitchFamily="18" charset="0"/>
                          <a:cs typeface="Times New Roman" panose="02020603050405020304" pitchFamily="18" charset="0"/>
                        </a:rPr>
                        <a:t> (CHC).</a:t>
                      </a:r>
                      <a:endParaRPr lang="en-CA" sz="28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US" sz="2800" dirty="0">
                          <a:effectLst/>
                          <a:latin typeface="+mn-lt"/>
                          <a:ea typeface="Times New Roman" panose="02020603050405020304" pitchFamily="18" charset="0"/>
                          <a:cs typeface="Times New Roman" panose="02020603050405020304" pitchFamily="18" charset="0"/>
                        </a:rPr>
                        <a:t>Province wide since 2005 </a:t>
                      </a:r>
                      <a:r>
                        <a:rPr lang="en-US" sz="2800" dirty="0" smtClean="0">
                          <a:effectLst/>
                          <a:latin typeface="+mn-lt"/>
                          <a:ea typeface="Times New Roman" panose="02020603050405020304" pitchFamily="18" charset="0"/>
                          <a:cs typeface="Times New Roman" panose="02020603050405020304" pitchFamily="18" charset="0"/>
                        </a:rPr>
                        <a:t>~</a:t>
                      </a:r>
                      <a:r>
                        <a:rPr lang="en-US" sz="2800" dirty="0">
                          <a:effectLst/>
                          <a:latin typeface="+mn-lt"/>
                          <a:ea typeface="Times New Roman" panose="02020603050405020304" pitchFamily="18" charset="0"/>
                          <a:cs typeface="Times New Roman" panose="02020603050405020304" pitchFamily="18" charset="0"/>
                        </a:rPr>
                        <a:t>150 new FHTs. Are also ~50 CHCs some predating 2005.</a:t>
                      </a:r>
                      <a:endParaRPr lang="en-CA" sz="28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nSpc>
                          <a:spcPct val="107000"/>
                        </a:lnSpc>
                        <a:spcAft>
                          <a:spcPts val="0"/>
                        </a:spcAft>
                      </a:pPr>
                      <a:r>
                        <a:rPr lang="en-US" sz="2800" dirty="0">
                          <a:effectLst/>
                          <a:latin typeface="+mn-lt"/>
                          <a:ea typeface="Times New Roman" panose="02020603050405020304" pitchFamily="18" charset="0"/>
                          <a:cs typeface="Times New Roman" panose="02020603050405020304" pitchFamily="18" charset="0"/>
                        </a:rPr>
                        <a:t>Some implementation of community-based teams with health promotion focus external to PHC practices.</a:t>
                      </a:r>
                      <a:endParaRPr lang="en-CA" sz="28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US" sz="2800" dirty="0">
                          <a:effectLst/>
                          <a:latin typeface="+mn-lt"/>
                          <a:ea typeface="Times New Roman" panose="02020603050405020304" pitchFamily="18" charset="0"/>
                          <a:cs typeface="Times New Roman" panose="02020603050405020304" pitchFamily="18" charset="0"/>
                        </a:rPr>
                        <a:t>Some  implementation/investment in IP teams within PHC practices in province but minimally in case study region.</a:t>
                      </a:r>
                      <a:endParaRPr lang="en-CA" sz="28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US" sz="2800" dirty="0">
                          <a:effectLst/>
                          <a:latin typeface="+mn-lt"/>
                          <a:ea typeface="Times New Roman" panose="02020603050405020304" pitchFamily="18" charset="0"/>
                          <a:cs typeface="Times New Roman" panose="02020603050405020304" pitchFamily="18" charset="0"/>
                        </a:rPr>
                        <a:t>Collaborative Emergency </a:t>
                      </a:r>
                      <a:r>
                        <a:rPr lang="en-US" sz="2800" dirty="0" err="1">
                          <a:effectLst/>
                          <a:latin typeface="+mn-lt"/>
                          <a:ea typeface="Times New Roman" panose="02020603050405020304" pitchFamily="18" charset="0"/>
                          <a:cs typeface="Times New Roman" panose="02020603050405020304" pitchFamily="18" charset="0"/>
                        </a:rPr>
                        <a:t>Centres</a:t>
                      </a:r>
                      <a:r>
                        <a:rPr lang="en-US" sz="2800" dirty="0">
                          <a:effectLst/>
                          <a:latin typeface="+mn-lt"/>
                          <a:ea typeface="Times New Roman" panose="02020603050405020304" pitchFamily="18" charset="0"/>
                          <a:cs typeface="Times New Roman" panose="02020603050405020304" pitchFamily="18" charset="0"/>
                        </a:rPr>
                        <a:t> are a new model with a PHC component. </a:t>
                      </a:r>
                      <a:endParaRPr lang="en-CA" sz="28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520069">
                <a:tc>
                  <a:txBody>
                    <a:bodyPr/>
                    <a:lstStyle/>
                    <a:p>
                      <a:r>
                        <a:rPr lang="en-CA" sz="2800" b="1" dirty="0" smtClean="0">
                          <a:solidFill>
                            <a:schemeClr val="bg1"/>
                          </a:solidFill>
                          <a:latin typeface="+mn-lt"/>
                        </a:rPr>
                        <a:t>Provider Pool Expansion: New Roles</a:t>
                      </a:r>
                      <a:endParaRPr lang="en-CA" sz="2800" b="1" dirty="0">
                        <a:solidFill>
                          <a:schemeClr val="bg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2A82"/>
                    </a:solidFill>
                  </a:tcPr>
                </a:tc>
                <a:tc>
                  <a:txBody>
                    <a:bodyPr/>
                    <a:lstStyle/>
                    <a:p>
                      <a:pPr>
                        <a:lnSpc>
                          <a:spcPct val="107000"/>
                        </a:lnSpc>
                        <a:spcAft>
                          <a:spcPts val="0"/>
                        </a:spcAft>
                      </a:pPr>
                      <a:r>
                        <a:rPr lang="en-US" sz="2800" dirty="0" smtClean="0">
                          <a:effectLst/>
                          <a:latin typeface="+mn-lt"/>
                          <a:ea typeface="Times New Roman" panose="02020603050405020304" pitchFamily="18" charset="0"/>
                          <a:cs typeface="Times New Roman" panose="02020603050405020304" pitchFamily="18" charset="0"/>
                        </a:rPr>
                        <a:t>Some </a:t>
                      </a:r>
                      <a:r>
                        <a:rPr lang="en-US" sz="2800" dirty="0">
                          <a:effectLst/>
                          <a:latin typeface="+mn-lt"/>
                          <a:ea typeface="Times New Roman" panose="02020603050405020304" pitchFamily="18" charset="0"/>
                          <a:cs typeface="Times New Roman" panose="02020603050405020304" pitchFamily="18" charset="0"/>
                        </a:rPr>
                        <a:t>implementation/ investment </a:t>
                      </a:r>
                      <a:r>
                        <a:rPr lang="en-US" sz="2800" dirty="0" smtClean="0">
                          <a:effectLst/>
                          <a:latin typeface="+mn-lt"/>
                          <a:ea typeface="Times New Roman" panose="02020603050405020304" pitchFamily="18" charset="0"/>
                          <a:cs typeface="Times New Roman" panose="02020603050405020304" pitchFamily="18" charset="0"/>
                        </a:rPr>
                        <a:t>in</a:t>
                      </a:r>
                      <a:r>
                        <a:rPr lang="en-US" sz="2800" baseline="0" dirty="0" smtClean="0">
                          <a:effectLst/>
                          <a:latin typeface="+mn-lt"/>
                          <a:ea typeface="Times New Roman" panose="02020603050405020304" pitchFamily="18" charset="0"/>
                          <a:cs typeface="Times New Roman" panose="02020603050405020304" pitchFamily="18" charset="0"/>
                        </a:rPr>
                        <a:t> </a:t>
                      </a:r>
                      <a:r>
                        <a:rPr lang="en-US" sz="2800" dirty="0" smtClean="0">
                          <a:effectLst/>
                          <a:latin typeface="+mn-lt"/>
                          <a:ea typeface="Times New Roman" panose="02020603050405020304" pitchFamily="18" charset="0"/>
                          <a:cs typeface="Times New Roman" panose="02020603050405020304" pitchFamily="18" charset="0"/>
                        </a:rPr>
                        <a:t>NPs</a:t>
                      </a:r>
                      <a:r>
                        <a:rPr lang="en-US" sz="2800" dirty="0">
                          <a:effectLst/>
                          <a:latin typeface="+mn-lt"/>
                          <a:ea typeface="Times New Roman" panose="02020603050405020304" pitchFamily="18" charset="0"/>
                          <a:cs typeface="Times New Roman" panose="02020603050405020304" pitchFamily="18" charset="0"/>
                        </a:rPr>
                        <a:t>. NP legislation/regulation 2005 </a:t>
                      </a:r>
                      <a:endParaRPr lang="en-CA" sz="28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US" sz="2800" dirty="0">
                          <a:effectLst/>
                          <a:latin typeface="+mn-lt"/>
                          <a:ea typeface="Times New Roman" panose="02020603050405020304" pitchFamily="18" charset="0"/>
                          <a:cs typeface="Times New Roman" panose="02020603050405020304" pitchFamily="18" charset="0"/>
                        </a:rPr>
                        <a:t>~500 NPs province wide. Most in acute care or community-based settings serving specific population e.g. elder care, high risk mothers. Few in generalist PHC practices. </a:t>
                      </a:r>
                      <a:endParaRPr lang="en-CA" sz="28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nSpc>
                          <a:spcPct val="107000"/>
                        </a:lnSpc>
                        <a:spcAft>
                          <a:spcPts val="0"/>
                        </a:spcAft>
                      </a:pPr>
                      <a:r>
                        <a:rPr lang="en-US" sz="2800" dirty="0" smtClean="0">
                          <a:effectLst/>
                          <a:latin typeface="+mn-lt"/>
                          <a:ea typeface="Times New Roman" panose="02020603050405020304" pitchFamily="18" charset="0"/>
                          <a:cs typeface="Times New Roman" panose="02020603050405020304" pitchFamily="18" charset="0"/>
                        </a:rPr>
                        <a:t>Considerable </a:t>
                      </a:r>
                      <a:r>
                        <a:rPr lang="en-US" sz="2800" dirty="0">
                          <a:effectLst/>
                          <a:latin typeface="+mn-lt"/>
                          <a:ea typeface="Times New Roman" panose="02020603050405020304" pitchFamily="18" charset="0"/>
                          <a:cs typeface="Times New Roman" panose="02020603050405020304" pitchFamily="18" charset="0"/>
                        </a:rPr>
                        <a:t>implementation/investment in NPs.</a:t>
                      </a:r>
                      <a:endParaRPr lang="en-CA" sz="28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US" sz="2800" dirty="0">
                          <a:effectLst/>
                          <a:latin typeface="+mn-lt"/>
                          <a:ea typeface="Times New Roman" panose="02020603050405020304" pitchFamily="18" charset="0"/>
                          <a:cs typeface="Times New Roman" panose="02020603050405020304" pitchFamily="18" charset="0"/>
                        </a:rPr>
                        <a:t>NP legislation/regulation 1995.</a:t>
                      </a:r>
                      <a:endParaRPr lang="en-CA" sz="28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US" sz="2800" dirty="0" smtClean="0">
                          <a:effectLst/>
                          <a:latin typeface="+mn-lt"/>
                          <a:ea typeface="Times New Roman" panose="02020603050405020304" pitchFamily="18" charset="0"/>
                          <a:cs typeface="Times New Roman" panose="02020603050405020304" pitchFamily="18" charset="0"/>
                        </a:rPr>
                        <a:t>2587 </a:t>
                      </a:r>
                      <a:r>
                        <a:rPr lang="en-US" sz="2800" dirty="0">
                          <a:effectLst/>
                          <a:latin typeface="+mn-lt"/>
                          <a:ea typeface="Times New Roman" panose="02020603050405020304" pitchFamily="18" charset="0"/>
                          <a:cs typeface="Times New Roman" panose="02020603050405020304" pitchFamily="18" charset="0"/>
                        </a:rPr>
                        <a:t>NPs province </a:t>
                      </a:r>
                      <a:r>
                        <a:rPr lang="en-US" sz="2800" dirty="0" smtClean="0">
                          <a:effectLst/>
                          <a:latin typeface="+mn-lt"/>
                          <a:ea typeface="Times New Roman" panose="02020603050405020304" pitchFamily="18" charset="0"/>
                          <a:cs typeface="Times New Roman" panose="02020603050405020304" pitchFamily="18" charset="0"/>
                        </a:rPr>
                        <a:t>wide:</a:t>
                      </a:r>
                      <a:r>
                        <a:rPr lang="en-US" sz="2800" baseline="0" dirty="0" smtClean="0">
                          <a:effectLst/>
                          <a:latin typeface="+mn-lt"/>
                          <a:ea typeface="Times New Roman" panose="02020603050405020304" pitchFamily="18" charset="0"/>
                          <a:cs typeface="Times New Roman" panose="02020603050405020304" pitchFamily="18" charset="0"/>
                        </a:rPr>
                        <a:t> 58% in community</a:t>
                      </a:r>
                      <a:r>
                        <a:rPr lang="en-US" sz="2800" baseline="30000" dirty="0" smtClean="0">
                          <a:effectLst/>
                          <a:latin typeface="+mn-lt"/>
                          <a:ea typeface="Times New Roman" panose="02020603050405020304" pitchFamily="18" charset="0"/>
                          <a:cs typeface="Times New Roman" panose="02020603050405020304" pitchFamily="18" charset="0"/>
                        </a:rPr>
                        <a:t>8</a:t>
                      </a:r>
                    </a:p>
                    <a:p>
                      <a:pPr>
                        <a:lnSpc>
                          <a:spcPct val="107000"/>
                        </a:lnSpc>
                        <a:spcAft>
                          <a:spcPts val="0"/>
                        </a:spcAft>
                      </a:pPr>
                      <a:r>
                        <a:rPr lang="en-US" sz="2800" dirty="0" smtClean="0">
                          <a:effectLst/>
                          <a:latin typeface="+mn-lt"/>
                          <a:ea typeface="Times New Roman" panose="02020603050405020304" pitchFamily="18" charset="0"/>
                          <a:cs typeface="Times New Roman" panose="02020603050405020304" pitchFamily="18" charset="0"/>
                        </a:rPr>
                        <a:t>Many </a:t>
                      </a:r>
                      <a:r>
                        <a:rPr lang="en-US" sz="2800" dirty="0">
                          <a:effectLst/>
                          <a:latin typeface="+mn-lt"/>
                          <a:ea typeface="Times New Roman" panose="02020603050405020304" pitchFamily="18" charset="0"/>
                          <a:cs typeface="Times New Roman" panose="02020603050405020304" pitchFamily="18" charset="0"/>
                        </a:rPr>
                        <a:t>NPs within PHC generalist practices including NP-led Clinics, also other LTC and community-based settings serving specific populations e.g. palliative care. </a:t>
                      </a:r>
                      <a:endParaRPr lang="en-CA" sz="28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US" sz="2800" dirty="0">
                          <a:effectLst/>
                          <a:latin typeface="+mn-lt"/>
                          <a:ea typeface="Times New Roman" panose="02020603050405020304" pitchFamily="18" charset="0"/>
                          <a:cs typeface="Times New Roman" panose="02020603050405020304" pitchFamily="18" charset="0"/>
                        </a:rPr>
                        <a:t>Recent new investments. </a:t>
                      </a:r>
                      <a:endParaRPr lang="en-CA" sz="28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nSpc>
                          <a:spcPct val="107000"/>
                        </a:lnSpc>
                        <a:spcAft>
                          <a:spcPts val="0"/>
                        </a:spcAft>
                      </a:pPr>
                      <a:r>
                        <a:rPr lang="en-US" sz="2800" dirty="0" smtClean="0">
                          <a:effectLst/>
                          <a:latin typeface="+mn-lt"/>
                          <a:ea typeface="Times New Roman" panose="02020603050405020304" pitchFamily="18" charset="0"/>
                          <a:cs typeface="Times New Roman" panose="02020603050405020304" pitchFamily="18" charset="0"/>
                        </a:rPr>
                        <a:t>Some </a:t>
                      </a:r>
                      <a:r>
                        <a:rPr lang="en-US" sz="2800" dirty="0">
                          <a:effectLst/>
                          <a:latin typeface="+mn-lt"/>
                          <a:ea typeface="Times New Roman" panose="02020603050405020304" pitchFamily="18" charset="0"/>
                          <a:cs typeface="Times New Roman" panose="02020603050405020304" pitchFamily="18" charset="0"/>
                        </a:rPr>
                        <a:t>implementation/ investment in NPs.</a:t>
                      </a:r>
                      <a:endParaRPr lang="en-CA" sz="28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US" sz="2800" dirty="0">
                          <a:effectLst/>
                          <a:latin typeface="+mn-lt"/>
                          <a:ea typeface="Times New Roman" panose="02020603050405020304" pitchFamily="18" charset="0"/>
                          <a:cs typeface="Times New Roman" panose="02020603050405020304" pitchFamily="18" charset="0"/>
                        </a:rPr>
                        <a:t>NP legislation/regulation 2002. </a:t>
                      </a:r>
                      <a:endParaRPr lang="en-CA" sz="28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US" sz="2800" dirty="0">
                          <a:effectLst/>
                          <a:latin typeface="+mn-lt"/>
                          <a:ea typeface="Times New Roman" panose="02020603050405020304" pitchFamily="18" charset="0"/>
                          <a:cs typeface="Times New Roman" panose="02020603050405020304" pitchFamily="18" charset="0"/>
                        </a:rPr>
                        <a:t>~150 NPs province wide. ~Half within PHC generalist or LTC practices and half in acute care.</a:t>
                      </a:r>
                      <a:endParaRPr lang="en-CA" sz="28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US" sz="2800" dirty="0">
                          <a:effectLst/>
                          <a:latin typeface="+mn-lt"/>
                          <a:ea typeface="Times New Roman" panose="02020603050405020304" pitchFamily="18" charset="0"/>
                          <a:cs typeface="Times New Roman" panose="02020603050405020304" pitchFamily="18" charset="0"/>
                        </a:rPr>
                        <a:t>Recent new investments</a:t>
                      </a:r>
                      <a:r>
                        <a:rPr lang="en-US" sz="2800" dirty="0" smtClean="0">
                          <a:effectLst/>
                          <a:latin typeface="+mn-lt"/>
                          <a:ea typeface="Times New Roman" panose="02020603050405020304" pitchFamily="18" charset="0"/>
                          <a:cs typeface="Times New Roman" panose="02020603050405020304" pitchFamily="18" charset="0"/>
                        </a:rPr>
                        <a:t>.</a:t>
                      </a:r>
                      <a:endParaRPr lang="en-CA" sz="28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1829542">
                <a:tc>
                  <a:txBody>
                    <a:bodyPr/>
                    <a:lstStyle/>
                    <a:p>
                      <a:r>
                        <a:rPr lang="en-CA" sz="2800" b="1" dirty="0" smtClean="0">
                          <a:solidFill>
                            <a:schemeClr val="bg1"/>
                          </a:solidFill>
                          <a:latin typeface="+mn-lt"/>
                        </a:rPr>
                        <a:t>Provider Pool Expansion: Optimizing Existing Roles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2A82"/>
                    </a:solidFill>
                  </a:tcPr>
                </a:tc>
                <a:tc>
                  <a:txBody>
                    <a:bodyPr/>
                    <a:lstStyle/>
                    <a:p>
                      <a:pPr>
                        <a:lnSpc>
                          <a:spcPct val="107000"/>
                        </a:lnSpc>
                        <a:spcAft>
                          <a:spcPts val="0"/>
                        </a:spcAft>
                      </a:pPr>
                      <a:r>
                        <a:rPr lang="en-US" sz="2800" dirty="0" smtClean="0">
                          <a:effectLst/>
                          <a:latin typeface="+mn-lt"/>
                          <a:ea typeface="Times New Roman" panose="02020603050405020304" pitchFamily="18" charset="0"/>
                          <a:cs typeface="Times New Roman" panose="02020603050405020304" pitchFamily="18" charset="0"/>
                        </a:rPr>
                        <a:t>Minimal use of existing roles in generalist PHC practices. RN role expanded in rural/remote areas.</a:t>
                      </a:r>
                      <a:endParaRPr lang="en-CA" sz="28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DCD"/>
                    </a:solidFill>
                  </a:tcPr>
                </a:tc>
                <a:tc>
                  <a:txBody>
                    <a:bodyPr/>
                    <a:lstStyle/>
                    <a:p>
                      <a:pPr>
                        <a:lnSpc>
                          <a:spcPct val="107000"/>
                        </a:lnSpc>
                        <a:spcAft>
                          <a:spcPts val="0"/>
                        </a:spcAft>
                      </a:pPr>
                      <a:r>
                        <a:rPr lang="en-US" sz="2800" dirty="0" smtClean="0">
                          <a:effectLst/>
                          <a:latin typeface="+mn-lt"/>
                          <a:ea typeface="Times New Roman" panose="02020603050405020304" pitchFamily="18" charset="0"/>
                          <a:cs typeface="Times New Roman" panose="02020603050405020304" pitchFamily="18" charset="0"/>
                        </a:rPr>
                        <a:t>Some integration of pharmacists, RNs, OT and other roles in PHC generalist practices.</a:t>
                      </a:r>
                      <a:endParaRPr lang="en-CA" sz="2800" dirty="0" smtClean="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US" sz="2800" dirty="0" smtClean="0">
                          <a:effectLst/>
                          <a:latin typeface="+mn-lt"/>
                          <a:ea typeface="Times New Roman" panose="02020603050405020304" pitchFamily="18" charset="0"/>
                          <a:cs typeface="Times New Roman" panose="02020603050405020304" pitchFamily="18" charset="0"/>
                        </a:rPr>
                        <a:t>Pharmacist role expanded.</a:t>
                      </a:r>
                      <a:endParaRPr lang="en-CA" sz="2800" dirty="0" smtClean="0">
                        <a:effectLst/>
                        <a:latin typeface="+mn-lt"/>
                        <a:ea typeface="Calibri" panose="020F0502020204030204" pitchFamily="34" charset="0"/>
                        <a:cs typeface="Times New Roman" panose="02020603050405020304" pitchFamily="18" charset="0"/>
                      </a:endParaRPr>
                    </a:p>
                    <a:p>
                      <a:endParaRPr lang="en-CA" sz="28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nSpc>
                          <a:spcPct val="107000"/>
                        </a:lnSpc>
                        <a:spcAft>
                          <a:spcPts val="0"/>
                        </a:spcAft>
                      </a:pPr>
                      <a:r>
                        <a:rPr lang="en-US" sz="2800" dirty="0" smtClean="0">
                          <a:effectLst/>
                          <a:latin typeface="+mn-lt"/>
                          <a:ea typeface="Times New Roman" panose="02020603050405020304" pitchFamily="18" charset="0"/>
                          <a:cs typeface="Times New Roman" panose="02020603050405020304" pitchFamily="18" charset="0"/>
                        </a:rPr>
                        <a:t>Some integration of RNs in PHC. generalist practices. Pharmacist and paramedic role expanded. </a:t>
                      </a:r>
                      <a:endParaRPr lang="en-CA" sz="2800" dirty="0" smtClean="0">
                        <a:effectLst/>
                        <a:latin typeface="+mn-lt"/>
                        <a:ea typeface="Calibri" panose="020F0502020204030204" pitchFamily="34" charset="0"/>
                        <a:cs typeface="Times New Roman" panose="02020603050405020304" pitchFamily="18" charset="0"/>
                      </a:endParaRPr>
                    </a:p>
                    <a:p>
                      <a:endParaRPr lang="en-CA" sz="28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1750219">
                <a:tc>
                  <a:txBody>
                    <a:bodyPr/>
                    <a:lstStyle/>
                    <a:p>
                      <a:r>
                        <a:rPr lang="en-CA" sz="2800" b="1" dirty="0" smtClean="0">
                          <a:solidFill>
                            <a:schemeClr val="bg1"/>
                          </a:solidFill>
                          <a:latin typeface="+mn-lt"/>
                        </a:rPr>
                        <a:t>Physician Group Practices and Networks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2A82"/>
                    </a:solidFill>
                  </a:tcPr>
                </a:tc>
                <a:tc>
                  <a:txBody>
                    <a:bodyPr/>
                    <a:lstStyle/>
                    <a:p>
                      <a:pPr>
                        <a:lnSpc>
                          <a:spcPct val="107000"/>
                        </a:lnSpc>
                        <a:spcAft>
                          <a:spcPts val="0"/>
                        </a:spcAft>
                      </a:pPr>
                      <a:r>
                        <a:rPr lang="en-US" sz="2800" dirty="0">
                          <a:effectLst/>
                          <a:latin typeface="+mn-lt"/>
                          <a:ea typeface="Times New Roman" panose="02020603050405020304" pitchFamily="18" charset="0"/>
                          <a:cs typeface="Times New Roman" panose="02020603050405020304" pitchFamily="18" charset="0"/>
                        </a:rPr>
                        <a:t>Considerable implementation/investment at provincial (General Practice Service Committee) and regional level (12 divisions). Focus includes governance/policy, quality improvement, and service delivery. </a:t>
                      </a:r>
                      <a:endParaRPr lang="en-CA" sz="28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nSpc>
                          <a:spcPct val="107000"/>
                        </a:lnSpc>
                        <a:spcAft>
                          <a:spcPts val="0"/>
                        </a:spcAft>
                      </a:pPr>
                      <a:r>
                        <a:rPr lang="en-US" sz="2800" dirty="0">
                          <a:effectLst/>
                          <a:latin typeface="+mn-lt"/>
                          <a:ea typeface="Times New Roman" panose="02020603050405020304" pitchFamily="18" charset="0"/>
                          <a:cs typeface="Times New Roman" panose="02020603050405020304" pitchFamily="18" charset="0"/>
                        </a:rPr>
                        <a:t>Considerable implementation/investment at local practice level e.g. (Family Health Organization, Family Health Network). Focus is mainly service delivery. </a:t>
                      </a:r>
                      <a:endParaRPr lang="en-CA" sz="28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nSpc>
                          <a:spcPct val="107000"/>
                        </a:lnSpc>
                        <a:spcAft>
                          <a:spcPts val="0"/>
                        </a:spcAft>
                      </a:pPr>
                      <a:r>
                        <a:rPr lang="en-US" sz="2800" dirty="0">
                          <a:effectLst/>
                          <a:latin typeface="+mn-lt"/>
                          <a:ea typeface="Times New Roman" panose="02020603050405020304" pitchFamily="18" charset="0"/>
                          <a:cs typeface="Times New Roman" panose="02020603050405020304" pitchFamily="18" charset="0"/>
                        </a:rPr>
                        <a:t>Some implementation/investment at regional level (e.g. District Department of Family Practice).</a:t>
                      </a:r>
                      <a:endParaRPr lang="en-CA" sz="28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US" sz="2800" dirty="0">
                          <a:effectLst/>
                          <a:latin typeface="+mn-lt"/>
                          <a:ea typeface="Times New Roman" panose="02020603050405020304" pitchFamily="18" charset="0"/>
                          <a:cs typeface="Times New Roman" panose="02020603050405020304" pitchFamily="18" charset="0"/>
                        </a:rPr>
                        <a:t>Focus is mainly governance/policy and quality improvement.</a:t>
                      </a:r>
                      <a:endParaRPr lang="en-CA" sz="28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
        <p:nvSpPr>
          <p:cNvPr id="35" name="Rectangle 34"/>
          <p:cNvSpPr/>
          <p:nvPr/>
        </p:nvSpPr>
        <p:spPr>
          <a:xfrm>
            <a:off x="10519410" y="17195514"/>
            <a:ext cx="16643018" cy="861774"/>
          </a:xfrm>
          <a:prstGeom prst="rect">
            <a:avLst/>
          </a:prstGeom>
        </p:spPr>
        <p:txBody>
          <a:bodyPr wrap="none">
            <a:spAutoFit/>
          </a:bodyPr>
          <a:lstStyle/>
          <a:p>
            <a:r>
              <a:rPr lang="en-US" sz="5000" dirty="0">
                <a:latin typeface="Trebuchet MS" panose="020B0603020202020204" pitchFamily="34" charset="0"/>
              </a:rPr>
              <a:t>Table </a:t>
            </a:r>
            <a:r>
              <a:rPr lang="en-US" sz="5000" dirty="0" smtClean="0">
                <a:latin typeface="Trebuchet MS" panose="020B0603020202020204" pitchFamily="34" charset="0"/>
              </a:rPr>
              <a:t>2. PHC HR implementation/investment by province</a:t>
            </a:r>
            <a:endParaRPr lang="en-US" sz="5000" dirty="0">
              <a:latin typeface="Trebuchet MS" panose="020B0603020202020204" pitchFamily="34" charset="0"/>
            </a:endParaRPr>
          </a:p>
        </p:txBody>
      </p:sp>
      <p:graphicFrame>
        <p:nvGraphicFramePr>
          <p:cNvPr id="36" name="Table 35"/>
          <p:cNvGraphicFramePr>
            <a:graphicFrameLocks noGrp="1"/>
          </p:cNvGraphicFramePr>
          <p:nvPr>
            <p:extLst>
              <p:ext uri="{D42A27DB-BD31-4B8C-83A1-F6EECF244321}">
                <p14:modId xmlns:p14="http://schemas.microsoft.com/office/powerpoint/2010/main" val="3774472890"/>
              </p:ext>
            </p:extLst>
          </p:nvPr>
        </p:nvGraphicFramePr>
        <p:xfrm>
          <a:off x="10441349" y="29334538"/>
          <a:ext cx="18434440" cy="518160"/>
        </p:xfrm>
        <a:graphic>
          <a:graphicData uri="http://schemas.openxmlformats.org/drawingml/2006/table">
            <a:tbl>
              <a:tblPr firstRow="1" bandRow="1">
                <a:tableStyleId>{5C22544A-7EE6-4342-B048-85BDC9FD1C3A}</a:tableStyleId>
              </a:tblPr>
              <a:tblGrid>
                <a:gridCol w="807544"/>
                <a:gridCol w="5619381"/>
                <a:gridCol w="5317958"/>
                <a:gridCol w="6689557"/>
              </a:tblGrid>
              <a:tr h="370840">
                <a:tc>
                  <a:txBody>
                    <a:bodyPr/>
                    <a:lstStyle/>
                    <a:p>
                      <a:r>
                        <a:rPr lang="en-CA" sz="2800" dirty="0" smtClean="0">
                          <a:solidFill>
                            <a:schemeClr val="bg1"/>
                          </a:solidFill>
                        </a:rPr>
                        <a:t>Key</a:t>
                      </a:r>
                      <a:endParaRPr lang="en-CA" sz="28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2A82"/>
                    </a:solidFill>
                  </a:tcPr>
                </a:tc>
                <a:tc>
                  <a:txBody>
                    <a:bodyPr/>
                    <a:lstStyle/>
                    <a:p>
                      <a:r>
                        <a:rPr lang="en-CA" sz="2800" b="0" dirty="0" smtClean="0">
                          <a:solidFill>
                            <a:schemeClr val="tx1"/>
                          </a:solidFill>
                        </a:rPr>
                        <a:t>Minimal Implementation/investment</a:t>
                      </a:r>
                      <a:endParaRPr lang="en-CA"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DCD"/>
                    </a:solidFill>
                  </a:tcPr>
                </a:tc>
                <a:tc>
                  <a:txBody>
                    <a:bodyPr/>
                    <a:lstStyle/>
                    <a:p>
                      <a:r>
                        <a:rPr lang="en-CA" sz="2800" b="0" dirty="0" smtClean="0">
                          <a:solidFill>
                            <a:schemeClr val="tx1"/>
                          </a:solidFill>
                        </a:rPr>
                        <a:t>Some implementation/investment</a:t>
                      </a:r>
                      <a:endParaRPr lang="en-CA"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CA" sz="2800" b="0" dirty="0" smtClean="0">
                          <a:solidFill>
                            <a:schemeClr val="tx1"/>
                          </a:solidFill>
                        </a:rPr>
                        <a:t>Considerable</a:t>
                      </a:r>
                      <a:r>
                        <a:rPr lang="en-CA" sz="2800" b="0" baseline="0" dirty="0" smtClean="0">
                          <a:solidFill>
                            <a:schemeClr val="tx1"/>
                          </a:solidFill>
                        </a:rPr>
                        <a:t> implementation/investment</a:t>
                      </a:r>
                      <a:endParaRPr lang="en-CA"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bl>
          </a:graphicData>
        </a:graphic>
      </p:graphicFrame>
    </p:spTree>
    <p:extLst>
      <p:ext uri="{BB962C8B-B14F-4D97-AF65-F5344CB8AC3E}">
        <p14:creationId xmlns:p14="http://schemas.microsoft.com/office/powerpoint/2010/main" val="26486181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RANSFORMATION research poster template 36x56" id="{E6151334-3874-4543-AA42-A32446B14938}" vid="{C53E3D10-ACC2-418A-A505-528485AFBB2C}"/>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TRANSFORMATION research poster template 36x56</Template>
  <TotalTime>236</TotalTime>
  <Words>1270</Words>
  <Application>Microsoft Office PowerPoint</Application>
  <PresentationFormat>Custom</PresentationFormat>
  <Paragraphs>122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Times New Roman</vt:lpstr>
      <vt:lpstr>Trebuchet MS</vt:lpstr>
      <vt:lpstr>Office Theme</vt:lpstr>
      <vt:lpstr>PowerPoint Presentation</vt:lpstr>
    </vt:vector>
  </TitlesOfParts>
  <Company>Dalhousie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Blackman</dc:creator>
  <cp:lastModifiedBy>Stephanie Blackman</cp:lastModifiedBy>
  <cp:revision>26</cp:revision>
  <dcterms:created xsi:type="dcterms:W3CDTF">2016-11-08T13:15:24Z</dcterms:created>
  <dcterms:modified xsi:type="dcterms:W3CDTF">2016-11-09T14:58:38Z</dcterms:modified>
</cp:coreProperties>
</file>