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8" r:id="rId3"/>
    <p:sldId id="269" r:id="rId4"/>
    <p:sldId id="270" r:id="rId5"/>
    <p:sldId id="271" r:id="rId6"/>
    <p:sldId id="265" r:id="rId7"/>
    <p:sldId id="272" r:id="rId8"/>
    <p:sldId id="273" r:id="rId9"/>
    <p:sldId id="274" r:id="rId10"/>
    <p:sldId id="257" r:id="rId11"/>
    <p:sldId id="258" r:id="rId12"/>
    <p:sldId id="275" r:id="rId13"/>
    <p:sldId id="264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A82"/>
    <a:srgbClr val="297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4" y="-3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" y="0"/>
            <a:ext cx="5038588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97" y="6060891"/>
            <a:ext cx="3066640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172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97" y="6060891"/>
            <a:ext cx="3066640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80998" y="1227834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78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6697" y="6060891"/>
            <a:ext cx="3066640" cy="6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50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" y="0"/>
            <a:ext cx="5038589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025" y="1716278"/>
            <a:ext cx="2777923" cy="864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1774" y="1902293"/>
            <a:ext cx="2496842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79" y="1857108"/>
            <a:ext cx="2393564" cy="836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48912" y="4752297"/>
            <a:ext cx="4489704" cy="1626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9025" y="4407409"/>
            <a:ext cx="3192488" cy="203466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1292087" y="1227834"/>
            <a:ext cx="6861311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 userDrawn="1"/>
        </p:nvSpPr>
        <p:spPr>
          <a:xfrm>
            <a:off x="384048" y="3637722"/>
            <a:ext cx="4382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0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904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24589" y="6301410"/>
            <a:ext cx="86868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 smtClean="0">
                <a:solidFill>
                  <a:schemeClr val="bg1">
                    <a:alpha val="70000"/>
                  </a:schemeClr>
                </a:solidFill>
                <a:latin typeface="+mj-lt"/>
              </a:rPr>
              <a:t>MEASURING AND IMPROVING THE PERFORMANCE OF PRIMARY HEALTH CARE IN CANADA</a:t>
            </a:r>
            <a:endParaRPr lang="en-US" sz="1850" dirty="0">
              <a:solidFill>
                <a:schemeClr val="bg1">
                  <a:alpha val="7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26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48" y="384048"/>
            <a:ext cx="841248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4592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7" r:id="rId2"/>
    <p:sldLayoutId id="2147483769" r:id="rId3"/>
    <p:sldLayoutId id="2147483778" r:id="rId4"/>
    <p:sldLayoutId id="2147483773" r:id="rId5"/>
    <p:sldLayoutId id="2147483775" r:id="rId6"/>
    <p:sldLayoutId id="2147483774" r:id="rId7"/>
    <p:sldLayoutId id="2147483779" r:id="rId8"/>
    <p:sldLayoutId id="214748377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702A8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 txBox="1">
            <a:spLocks/>
          </p:cNvSpPr>
          <p:nvPr/>
        </p:nvSpPr>
        <p:spPr>
          <a:xfrm>
            <a:off x="685800" y="4065130"/>
            <a:ext cx="7772400" cy="19085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McGrail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Langton,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Sandra Peterson, Alexandra Choi, Fred Burge, William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Hogg, Sabrina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T. Wong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2016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NAPCRG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85800" y="1939433"/>
            <a:ext cx="7772400" cy="182354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9776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702A82"/>
                </a:solidFill>
              </a:rPr>
              <a:t>Developing </a:t>
            </a:r>
            <a:r>
              <a:rPr lang="en-US" sz="4000" dirty="0" smtClean="0">
                <a:solidFill>
                  <a:srgbClr val="702A82"/>
                </a:solidFill>
              </a:rPr>
              <a:t>population segments </a:t>
            </a:r>
            <a:r>
              <a:rPr lang="en-US" sz="4000" dirty="0">
                <a:solidFill>
                  <a:srgbClr val="702A82"/>
                </a:solidFill>
              </a:rPr>
              <a:t>with</a:t>
            </a:r>
          </a:p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702A82"/>
                </a:solidFill>
              </a:rPr>
              <a:t>different primary health care needs</a:t>
            </a:r>
            <a:br>
              <a:rPr lang="en-US" sz="4000" dirty="0" smtClean="0">
                <a:solidFill>
                  <a:srgbClr val="702A82"/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using health administrative data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British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Columbia,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Canada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85800" y="3859920"/>
            <a:ext cx="7772400" cy="0"/>
          </a:xfrm>
          <a:prstGeom prst="line">
            <a:avLst/>
          </a:prstGeom>
          <a:noFill/>
          <a:ln w="12700" cap="flat" cmpd="sng" algn="ctr">
            <a:solidFill>
              <a:srgbClr val="702A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4589" y="6400800"/>
            <a:ext cx="868680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0" dirty="0" smtClean="0">
                <a:solidFill>
                  <a:srgbClr val="702A82">
                    <a:alpha val="70000"/>
                  </a:srgbClr>
                </a:solidFill>
                <a:latin typeface="+mj-lt"/>
              </a:rPr>
              <a:t>MEASURING AND IMPROVING THE PERFORMANCE OF PRIMARY HEALTH CARE IN CANADA</a:t>
            </a:r>
            <a:endParaRPr lang="en-US" sz="1850" dirty="0">
              <a:solidFill>
                <a:srgbClr val="702A82">
                  <a:alpha val="70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33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segments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0384"/>
            <a:ext cx="8686800" cy="30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Physician, hospital, and medication use by pop. segment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83590"/>
            <a:ext cx="8686800" cy="32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146786"/>
            <a:ext cx="8229600" cy="4071134"/>
          </a:xfrm>
        </p:spPr>
        <p:txBody>
          <a:bodyPr/>
          <a:lstStyle/>
          <a:p>
            <a:r>
              <a:rPr lang="en-US" dirty="0" smtClean="0"/>
              <a:t>Produce performance measures by segment</a:t>
            </a:r>
          </a:p>
          <a:p>
            <a:r>
              <a:rPr lang="en-US" dirty="0" smtClean="0"/>
              <a:t>Provide information to research partners for review and feedback</a:t>
            </a:r>
          </a:p>
          <a:p>
            <a:r>
              <a:rPr lang="en-US" dirty="0" smtClean="0"/>
              <a:t>Modify (if necessary), continue building measures, continue perfecting presentation of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1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0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45920"/>
            <a:ext cx="8229600" cy="109047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+mn-lt"/>
              </a:rPr>
              <a:t>Improvement is always possible but is difficult to achieve in the absence of </a:t>
            </a:r>
            <a:r>
              <a:rPr lang="en-US" b="1" i="1" dirty="0" smtClean="0">
                <a:solidFill>
                  <a:srgbClr val="660066"/>
                </a:solidFill>
                <a:latin typeface="+mn-lt"/>
              </a:rPr>
              <a:t>actionable information </a:t>
            </a:r>
            <a:endParaRPr lang="en-US" b="1" i="1" dirty="0">
              <a:solidFill>
                <a:srgbClr val="660066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29" y="3038761"/>
            <a:ext cx="4101395" cy="336569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78014" y="4141643"/>
            <a:ext cx="4228227" cy="109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+mn-lt"/>
              </a:rPr>
              <a:t>Langton J, Wong ST, Johnston S, Abelson J, </a:t>
            </a:r>
            <a:r>
              <a:rPr lang="en-US" sz="1600" dirty="0" err="1" smtClean="0">
                <a:latin typeface="+mn-lt"/>
              </a:rPr>
              <a:t>Ammi</a:t>
            </a:r>
            <a:r>
              <a:rPr lang="en-US" sz="1600" dirty="0" smtClean="0">
                <a:latin typeface="+mn-lt"/>
              </a:rPr>
              <a:t> M, Burge F, Campbell J, Haggerty J, Hogg W, </a:t>
            </a:r>
            <a:r>
              <a:rPr lang="en-US" sz="1600" dirty="0" err="1" smtClean="0">
                <a:latin typeface="+mn-lt"/>
              </a:rPr>
              <a:t>Wodchis</a:t>
            </a:r>
            <a:r>
              <a:rPr lang="en-US" sz="1600" dirty="0" smtClean="0">
                <a:latin typeface="+mn-lt"/>
              </a:rPr>
              <a:t> W, McGrail KM. </a:t>
            </a:r>
            <a:r>
              <a:rPr lang="en-US" sz="1600" i="1" dirty="0" smtClean="0">
                <a:latin typeface="+mn-lt"/>
              </a:rPr>
              <a:t>Healthcare Policy</a:t>
            </a:r>
            <a:r>
              <a:rPr lang="en-US" sz="1600" dirty="0" smtClean="0">
                <a:latin typeface="+mn-lt"/>
              </a:rPr>
              <a:t>  12(2): 33-51. 2016.</a:t>
            </a:r>
            <a:endParaRPr lang="en-US" sz="1600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population segments?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Scoping review of jurisdictional approaches to performance measurement, and associated literature</a:t>
            </a:r>
          </a:p>
          <a:p>
            <a:r>
              <a:rPr lang="en-US" dirty="0" smtClean="0"/>
              <a:t>Workshop with multiple stakeholder groups for input and priorities</a:t>
            </a:r>
          </a:p>
          <a:p>
            <a:r>
              <a:rPr lang="en-US" dirty="0" smtClean="0"/>
              <a:t>Multi-disciplinary team for review and comment</a:t>
            </a:r>
          </a:p>
          <a:p>
            <a:r>
              <a:rPr lang="en-US" dirty="0" smtClean="0"/>
              <a:t>Strong support for reporting at sub-group level</a:t>
            </a:r>
          </a:p>
        </p:txBody>
      </p:sp>
    </p:spTree>
    <p:extLst>
      <p:ext uri="{BB962C8B-B14F-4D97-AF65-F5344CB8AC3E}">
        <p14:creationId xmlns:p14="http://schemas.microsoft.com/office/powerpoint/2010/main" val="303402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97" y="1365911"/>
            <a:ext cx="5603043" cy="3502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35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0" y="1783951"/>
            <a:ext cx="2075959" cy="217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99" y="192729"/>
            <a:ext cx="2373675" cy="166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19" y="2418913"/>
            <a:ext cx="3287352" cy="1542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21" y="4505229"/>
            <a:ext cx="2618020" cy="20756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06819" y="2161906"/>
            <a:ext cx="2937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Healthy</a:t>
            </a:r>
          </a:p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Primary care</a:t>
            </a:r>
          </a:p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Coordinated care</a:t>
            </a:r>
          </a:p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Frail / end of life</a:t>
            </a:r>
            <a:endParaRPr lang="en-US" sz="3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9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segments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14" y="1834705"/>
            <a:ext cx="10724896" cy="43188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42664" y="2493104"/>
            <a:ext cx="5926182" cy="3496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9013" y="1422474"/>
            <a:ext cx="9923963" cy="992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541" y="2491184"/>
            <a:ext cx="345948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Healthy</a:t>
            </a:r>
          </a:p>
          <a:p>
            <a:pPr algn="ctr"/>
            <a:endParaRPr lang="en-US" b="1" dirty="0" smtClean="0">
              <a:solidFill>
                <a:srgbClr val="660066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Multiple morbidities </a:t>
            </a:r>
          </a:p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(Primary care)</a:t>
            </a:r>
          </a:p>
          <a:p>
            <a:pPr algn="ctr"/>
            <a:endParaRPr lang="en-US" sz="1200" b="1" dirty="0" smtClean="0">
              <a:solidFill>
                <a:srgbClr val="660066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Medically complex </a:t>
            </a:r>
          </a:p>
          <a:p>
            <a:pPr algn="ctr"/>
            <a:r>
              <a:rPr lang="en-US" sz="2400" b="1" dirty="0" smtClean="0">
                <a:solidFill>
                  <a:srgbClr val="660066"/>
                </a:solidFill>
              </a:rPr>
              <a:t>(Coordinated care)</a:t>
            </a:r>
          </a:p>
          <a:p>
            <a:pPr algn="ctr"/>
            <a:endParaRPr lang="en-US" sz="1600" b="1" dirty="0" smtClean="0">
              <a:solidFill>
                <a:srgbClr val="660066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660066"/>
                </a:solidFill>
              </a:rPr>
              <a:t>Frail / end of life</a:t>
            </a:r>
            <a:endParaRPr lang="en-US" sz="3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medical complexity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97232"/>
            <a:ext cx="8686800" cy="2863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3393" y="47247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3685"/>
          <a:stretch/>
        </p:blipFill>
        <p:spPr>
          <a:xfrm>
            <a:off x="384048" y="5094073"/>
            <a:ext cx="8546995" cy="4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3" y="0"/>
            <a:ext cx="8546995" cy="68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frailty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5209"/>
            <a:ext cx="8229600" cy="394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ANSFORMATION slide template.potx" id="{E9EE212F-749A-4D99-AA6F-3FA3CBCDF2A0}" vid="{8BB20F2A-EE21-459C-99AB-8E54843C24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TRANSFORMATION slide template</Template>
  <TotalTime>70</TotalTime>
  <Words>221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Orientation</vt:lpstr>
      <vt:lpstr>Why population segments?</vt:lpstr>
      <vt:lpstr>PowerPoint Presentation</vt:lpstr>
      <vt:lpstr>PowerPoint Presentation</vt:lpstr>
      <vt:lpstr>Population segments</vt:lpstr>
      <vt:lpstr>Identifying medical complexity</vt:lpstr>
      <vt:lpstr>PowerPoint Presentation</vt:lpstr>
      <vt:lpstr>Identifying frailty</vt:lpstr>
      <vt:lpstr>Population segments</vt:lpstr>
      <vt:lpstr>Physician, hospital, and medication use by pop. segment</vt:lpstr>
      <vt:lpstr>Next Steps</vt:lpstr>
      <vt:lpstr>PowerPoint Presentation</vt:lpstr>
      <vt:lpstr>PowerPoint Presentation</vt:lpstr>
    </vt:vector>
  </TitlesOfParts>
  <Company>PopdataBC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Mooney</dc:creator>
  <cp:lastModifiedBy> swong</cp:lastModifiedBy>
  <cp:revision>30</cp:revision>
  <dcterms:created xsi:type="dcterms:W3CDTF">2016-11-03T17:29:41Z</dcterms:created>
  <dcterms:modified xsi:type="dcterms:W3CDTF">2016-11-08T22:20:05Z</dcterms:modified>
</cp:coreProperties>
</file>