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30"/>
  </p:notesMasterIdLst>
  <p:sldIdLst>
    <p:sldId id="311" r:id="rId3"/>
    <p:sldId id="303" r:id="rId4"/>
    <p:sldId id="305" r:id="rId5"/>
    <p:sldId id="314" r:id="rId6"/>
    <p:sldId id="315" r:id="rId7"/>
    <p:sldId id="316" r:id="rId8"/>
    <p:sldId id="279" r:id="rId9"/>
    <p:sldId id="325" r:id="rId10"/>
    <p:sldId id="326" r:id="rId11"/>
    <p:sldId id="262" r:id="rId12"/>
    <p:sldId id="324" r:id="rId13"/>
    <p:sldId id="327" r:id="rId14"/>
    <p:sldId id="281" r:id="rId15"/>
    <p:sldId id="282" r:id="rId16"/>
    <p:sldId id="283" r:id="rId17"/>
    <p:sldId id="284" r:id="rId18"/>
    <p:sldId id="285" r:id="rId19"/>
    <p:sldId id="287" r:id="rId20"/>
    <p:sldId id="286" r:id="rId21"/>
    <p:sldId id="288" r:id="rId22"/>
    <p:sldId id="289" r:id="rId23"/>
    <p:sldId id="292" r:id="rId24"/>
    <p:sldId id="293" r:id="rId25"/>
    <p:sldId id="297" r:id="rId26"/>
    <p:sldId id="307" r:id="rId27"/>
    <p:sldId id="308" r:id="rId28"/>
    <p:sldId id="30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514" autoAdjust="0"/>
  </p:normalViewPr>
  <p:slideViewPr>
    <p:cSldViewPr>
      <p:cViewPr varScale="1">
        <p:scale>
          <a:sx n="76" d="100"/>
          <a:sy n="76" d="100"/>
        </p:scale>
        <p:origin x="1642"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EF542-B98A-4021-8DFA-54F7CB8F1AC0}" type="datetimeFigureOut">
              <a:rPr lang="en-CA" smtClean="0"/>
              <a:t>01/04/2015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BC77CF-47C9-4150-8618-4E75685646E2}" type="slidenum">
              <a:rPr lang="en-CA" smtClean="0"/>
              <a:t>‹#›</a:t>
            </a:fld>
            <a:endParaRPr lang="en-CA"/>
          </a:p>
        </p:txBody>
      </p:sp>
    </p:spTree>
    <p:extLst>
      <p:ext uri="{BB962C8B-B14F-4D97-AF65-F5344CB8AC3E}">
        <p14:creationId xmlns:p14="http://schemas.microsoft.com/office/powerpoint/2010/main" val="1181410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give some background, at</a:t>
            </a:r>
            <a:r>
              <a:rPr lang="en-US" baseline="0" dirty="0" smtClean="0"/>
              <a:t> the first all team meeting, our funders challenged us to create knowledge that would say something about the state of community based primary health care as a group, as part of their signature initiative but also on behalf of the primary health care community in Canada. We were given the challenge to “boldly go where no researcher/research team in Canada (and few in other parts of the world) has gone before.” Part of our challenge has been to think outside the box of what we were trained to do—be the best scientists we can be, not show our independence as the brilliant researchers we think we might be (e.g. doing work that is going to get published in high impact top tier journals, leading rigorous research). Another part of our challenge has been to carry out the work of the team grants but also work together at the same time. Just one other challenge I will mention is that we were asked to consider using the CIHI pan-</a:t>
            </a:r>
            <a:r>
              <a:rPr lang="en-US" baseline="0" dirty="0" err="1" smtClean="0"/>
              <a:t>canadian</a:t>
            </a:r>
            <a:r>
              <a:rPr lang="en-US" baseline="0" dirty="0" smtClean="0"/>
              <a:t> indicators as part of this across team work. I will mention a bit more about that in a minute.</a:t>
            </a:r>
          </a:p>
          <a:p>
            <a:endParaRPr lang="en-US" baseline="0" dirty="0" smtClean="0"/>
          </a:p>
          <a:p>
            <a:r>
              <a:rPr lang="en-US" baseline="0" dirty="0" smtClean="0"/>
              <a:t>But now I would really like to acknowledge that I sit here on behalf of all the amazing work done to date by your colleagues. There is a wealth of expertise that has contributed to this work. While it has been challenging, we have risen to this and have already done something that is ground-breaking. Each team was supposed to appoint a member from their team who would be able to contribute to agreeing upon and collecting data within their study in a common format. Over the course of the last year through a series of teleconferences and face-to-face meetings, we are now presenting the work done to date.</a:t>
            </a:r>
            <a:endParaRPr lang="en-US" dirty="0"/>
          </a:p>
        </p:txBody>
      </p:sp>
      <p:sp>
        <p:nvSpPr>
          <p:cNvPr id="4" name="Slide Number Placeholder 3"/>
          <p:cNvSpPr>
            <a:spLocks noGrp="1"/>
          </p:cNvSpPr>
          <p:nvPr>
            <p:ph type="sldNum" sz="quarter" idx="10"/>
          </p:nvPr>
        </p:nvSpPr>
        <p:spPr/>
        <p:txBody>
          <a:bodyPr/>
          <a:lstStyle/>
          <a:p>
            <a:fld id="{5BBC77CF-47C9-4150-8618-4E75685646E2}" type="slidenum">
              <a:rPr lang="en-CA" smtClean="0"/>
              <a:t>2</a:t>
            </a:fld>
            <a:endParaRPr lang="en-CA"/>
          </a:p>
        </p:txBody>
      </p:sp>
    </p:spTree>
    <p:extLst>
      <p:ext uri="{BB962C8B-B14F-4D97-AF65-F5344CB8AC3E}">
        <p14:creationId xmlns:p14="http://schemas.microsoft.com/office/powerpoint/2010/main" val="158061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came to the agreed upon dimensions of primary health care in an iterative process. We were asked to start by considering the CIHI pan-Canadian indicators; As you will see here 4 of the 5 dimensions correspond to dimensions in the CIHI 2012 PHC Indicator Update report. Equity is a dimension that was important to all 12 teams that was not one in this Update Report. </a:t>
            </a:r>
          </a:p>
          <a:p>
            <a:endParaRPr lang="en-US" baseline="0" dirty="0" smtClean="0"/>
          </a:p>
          <a:p>
            <a:r>
              <a:rPr lang="en-US" baseline="0" dirty="0" smtClean="0"/>
              <a:t>Once we had the agreed-upon indicators, we used work by Canadian primary health care researchers to guide us in thinking about where the different indicators fit into the dimensions of PHC that have gained wide acceptance. I also used the Watson, et al PHC logic model to understand what it was that we were measuring—context, inputs, outputs, and outcomes.</a:t>
            </a:r>
          </a:p>
          <a:p>
            <a:endParaRPr lang="en-US" baseline="0" dirty="0" smtClean="0"/>
          </a:p>
          <a:p>
            <a:r>
              <a:rPr lang="en-US" baseline="0" dirty="0" smtClean="0"/>
              <a:t>To be clear, there are many dimensions we are not measuring. What you see here are the five dimensions of PHC with the sub-dimensions in the brackets. </a:t>
            </a:r>
            <a:endParaRPr lang="en-US" dirty="0"/>
          </a:p>
        </p:txBody>
      </p:sp>
      <p:sp>
        <p:nvSpPr>
          <p:cNvPr id="4" name="Slide Number Placeholder 3"/>
          <p:cNvSpPr>
            <a:spLocks noGrp="1"/>
          </p:cNvSpPr>
          <p:nvPr>
            <p:ph type="sldNum" sz="quarter" idx="10"/>
          </p:nvPr>
        </p:nvSpPr>
        <p:spPr/>
        <p:txBody>
          <a:bodyPr/>
          <a:lstStyle/>
          <a:p>
            <a:fld id="{5BBC77CF-47C9-4150-8618-4E75685646E2}" type="slidenum">
              <a:rPr lang="en-CA" smtClean="0"/>
              <a:t>3</a:t>
            </a:fld>
            <a:endParaRPr lang="en-CA"/>
          </a:p>
        </p:txBody>
      </p:sp>
    </p:spTree>
    <p:extLst>
      <p:ext uri="{BB962C8B-B14F-4D97-AF65-F5344CB8AC3E}">
        <p14:creationId xmlns:p14="http://schemas.microsoft.com/office/powerpoint/2010/main" val="3384451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Access</a:t>
            </a:r>
          </a:p>
          <a:p>
            <a:r>
              <a:rPr lang="en-US" dirty="0" err="1" smtClean="0"/>
              <a:t>Accomodation</a:t>
            </a:r>
            <a:r>
              <a:rPr lang="en-US" dirty="0" smtClean="0"/>
              <a:t>: The way primary health care resources are organized to accommodate a wide range of patients’ abilities to contact health care clinicians and reach health care services. (The organization of characteristics such as telephone services, flexible appointment systems, hours of operation, and walk-in periods) </a:t>
            </a:r>
          </a:p>
          <a:p>
            <a:r>
              <a:rPr lang="en-US" b="1" dirty="0" smtClean="0"/>
              <a:t>Comprehensiveness: </a:t>
            </a:r>
            <a:r>
              <a:rPr lang="en-US" dirty="0" smtClean="0"/>
              <a:t>The provision, either directly or indirectly, of a full range of services to meet patients’ health care needs. This includes health promotion, prevention, diagnosis and treatment of common conditions, referral to other clinicians, management of chronic conditions, rehabilitation, palliative care and, in some models, social services </a:t>
            </a:r>
          </a:p>
          <a:p>
            <a:r>
              <a:rPr lang="en-US" b="1" dirty="0" smtClean="0"/>
              <a:t>Coordination</a:t>
            </a:r>
          </a:p>
          <a:p>
            <a:r>
              <a:rPr lang="en-US" dirty="0" smtClean="0"/>
              <a:t>Team functioning: The ability of primary health care providers to work effectively as a collaborative team to manage and deliver quality patient or client care </a:t>
            </a:r>
          </a:p>
          <a:p>
            <a:r>
              <a:rPr lang="en-US" dirty="0" smtClean="0"/>
              <a:t>System integration: The extent to which the primary healthcare organization has established and maintains linkages with other parts of the healthcare and social service system to facilitate care transitions between different healthcare organizations and to coordinate concurrent (shared) care for individual patients.  (Haggerty et al 2007) Note. Definition refers to the inter-organizational collaboration, which is sometimes referred to as ‘integration’ because the unit of analysis is the organization and not the individual patient</a:t>
            </a:r>
          </a:p>
          <a:p>
            <a:r>
              <a:rPr lang="en-US" dirty="0" smtClean="0"/>
              <a:t>Information continuity: The extent to which information about past care is used to make current care appropriate to the patient (Haggerty, et al, 2007)</a:t>
            </a:r>
          </a:p>
          <a:p>
            <a:endParaRPr lang="en-US" dirty="0"/>
          </a:p>
        </p:txBody>
      </p:sp>
      <p:sp>
        <p:nvSpPr>
          <p:cNvPr id="4" name="Slide Number Placeholder 3"/>
          <p:cNvSpPr>
            <a:spLocks noGrp="1"/>
          </p:cNvSpPr>
          <p:nvPr>
            <p:ph type="sldNum" sz="quarter" idx="10"/>
          </p:nvPr>
        </p:nvSpPr>
        <p:spPr/>
        <p:txBody>
          <a:bodyPr/>
          <a:lstStyle/>
          <a:p>
            <a:fld id="{5BBC77CF-47C9-4150-8618-4E75685646E2}" type="slidenum">
              <a:rPr lang="en-CA" smtClean="0"/>
              <a:t>4</a:t>
            </a:fld>
            <a:endParaRPr lang="en-CA"/>
          </a:p>
        </p:txBody>
      </p:sp>
    </p:spTree>
    <p:extLst>
      <p:ext uri="{BB962C8B-B14F-4D97-AF65-F5344CB8AC3E}">
        <p14:creationId xmlns:p14="http://schemas.microsoft.com/office/powerpoint/2010/main" val="1477724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Effectiveness</a:t>
            </a:r>
          </a:p>
          <a:p>
            <a:r>
              <a:rPr lang="en-US" dirty="0" smtClean="0"/>
              <a:t>Self-efficacy: one’s belief in one’s own capability to exercise control and engage in self-care </a:t>
            </a:r>
            <a:r>
              <a:rPr lang="en-US" dirty="0" err="1" smtClean="0"/>
              <a:t>behaviours</a:t>
            </a:r>
            <a:r>
              <a:rPr lang="en-US" dirty="0" smtClean="0"/>
              <a:t> to cope with stressful events (Bandura, 1997)</a:t>
            </a:r>
          </a:p>
          <a:p>
            <a:r>
              <a:rPr lang="en-US" dirty="0" smtClean="0"/>
              <a:t>Patient Empowerment: Patients are given a sense that they have the ability to affect their health outcomes; personal responsibility is encouraged (Stewart, </a:t>
            </a:r>
            <a:r>
              <a:rPr lang="en-US" dirty="0" err="1" smtClean="0"/>
              <a:t>Napoles</a:t>
            </a:r>
            <a:r>
              <a:rPr lang="en-US" dirty="0" smtClean="0"/>
              <a:t>-Springer, Perez-Stable, 1999)</a:t>
            </a:r>
          </a:p>
          <a:p>
            <a:r>
              <a:rPr lang="en-US" dirty="0" smtClean="0"/>
              <a:t>Ambulatory care sensitive condition hospitalization rate: Age-standardized acute care hospitalization rate for conditions where appropriate ambulatory care may prevent or reduce the need for admission to hospital, per 100,000 population (CIHI, 2012).</a:t>
            </a:r>
          </a:p>
          <a:p>
            <a:r>
              <a:rPr lang="en-US" dirty="0" smtClean="0"/>
              <a:t>Global health: Global health is an indicator of health status that draws on reports of a person’s physical function, fatigue, pain, emotional distress, social health as well as perceptions of general health that cut across domains (PROMIS, 2014). Note, we will use the VR-12</a:t>
            </a:r>
          </a:p>
          <a:p>
            <a:r>
              <a:rPr lang="en-US" b="1" dirty="0" smtClean="0"/>
              <a:t>Equity</a:t>
            </a:r>
            <a:r>
              <a:rPr lang="en-US" dirty="0" smtClean="0"/>
              <a:t>: The absence of systematic and potentially remediable differences in one or more characteristics of health across populations or population groups defined socially, economically, demographically, or geographically (Stewart &amp; </a:t>
            </a:r>
            <a:r>
              <a:rPr lang="en-US" dirty="0" err="1" smtClean="0"/>
              <a:t>Napoles</a:t>
            </a:r>
            <a:r>
              <a:rPr lang="en-US" dirty="0" smtClean="0"/>
              <a:t>-Springer, 2003)--Horizontal: equal treatment for individuals/groups with similar levels of health care need (Ward, 2009)</a:t>
            </a:r>
          </a:p>
          <a:p>
            <a:r>
              <a:rPr lang="en-US" dirty="0" smtClean="0"/>
              <a:t>Vertical:  different individuals/groups should be treated differently according to their health care need (Ward, 2009)</a:t>
            </a:r>
          </a:p>
          <a:p>
            <a:endParaRPr lang="en-US" dirty="0"/>
          </a:p>
        </p:txBody>
      </p:sp>
      <p:sp>
        <p:nvSpPr>
          <p:cNvPr id="4" name="Slide Number Placeholder 3"/>
          <p:cNvSpPr>
            <a:spLocks noGrp="1"/>
          </p:cNvSpPr>
          <p:nvPr>
            <p:ph type="sldNum" sz="quarter" idx="10"/>
          </p:nvPr>
        </p:nvSpPr>
        <p:spPr/>
        <p:txBody>
          <a:bodyPr/>
          <a:lstStyle/>
          <a:p>
            <a:fld id="{5BBC77CF-47C9-4150-8618-4E75685646E2}" type="slidenum">
              <a:rPr lang="en-CA" smtClean="0"/>
              <a:t>5</a:t>
            </a:fld>
            <a:endParaRPr lang="en-CA"/>
          </a:p>
        </p:txBody>
      </p:sp>
    </p:spTree>
    <p:extLst>
      <p:ext uri="{BB962C8B-B14F-4D97-AF65-F5344CB8AC3E}">
        <p14:creationId xmlns:p14="http://schemas.microsoft.com/office/powerpoint/2010/main" val="2718133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BC77CF-47C9-4150-8618-4E75685646E2}" type="slidenum">
              <a:rPr lang="en-CA" smtClean="0"/>
              <a:t>9</a:t>
            </a:fld>
            <a:endParaRPr lang="en-CA"/>
          </a:p>
        </p:txBody>
      </p:sp>
    </p:spTree>
    <p:extLst>
      <p:ext uri="{BB962C8B-B14F-4D97-AF65-F5344CB8AC3E}">
        <p14:creationId xmlns:p14="http://schemas.microsoft.com/office/powerpoint/2010/main" val="1191466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 Denotes</a:t>
            </a:r>
            <a:r>
              <a:rPr lang="en-CA" baseline="0" dirty="0" smtClean="0"/>
              <a:t> </a:t>
            </a:r>
            <a:r>
              <a:rPr lang="en-CA" baseline="0" smtClean="0"/>
              <a:t>CIHI indicators</a:t>
            </a:r>
            <a:endParaRPr lang="en-CA" dirty="0"/>
          </a:p>
        </p:txBody>
      </p:sp>
      <p:sp>
        <p:nvSpPr>
          <p:cNvPr id="4" name="Slide Number Placeholder 3"/>
          <p:cNvSpPr>
            <a:spLocks noGrp="1"/>
          </p:cNvSpPr>
          <p:nvPr>
            <p:ph type="sldNum" sz="quarter" idx="10"/>
          </p:nvPr>
        </p:nvSpPr>
        <p:spPr/>
        <p:txBody>
          <a:bodyPr/>
          <a:lstStyle/>
          <a:p>
            <a:fld id="{5BBC77CF-47C9-4150-8618-4E75685646E2}" type="slidenum">
              <a:rPr lang="en-CA" smtClean="0"/>
              <a:t>10</a:t>
            </a:fld>
            <a:endParaRPr lang="en-CA"/>
          </a:p>
        </p:txBody>
      </p:sp>
    </p:spTree>
    <p:extLst>
      <p:ext uri="{BB962C8B-B14F-4D97-AF65-F5344CB8AC3E}">
        <p14:creationId xmlns:p14="http://schemas.microsoft.com/office/powerpoint/2010/main" val="11502061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a:t>
            </a:r>
            <a:r>
              <a:rPr lang="en-US" baseline="0" dirty="0" smtClean="0"/>
              <a:t> that the dimensions, sub-dimensions, indicators, and items that will measure these indicators is finalized, it is time for us to turn our attention to creating an analysis plan. An analysis plan that draws on the commonly collected data.</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It would be good to be prepared to respond to questions about lessons learned to date about developing a common set: strategies for arriving at consensus (e.g. evaluation questions agreed to at outset, participatory approach, leadership from the teams, facilitation by CIHR institutes J), managing trade-offs (striving for 75% coverage) given heterogeneous programs of research across teams, etc... As you know,  this is a first for CIHR.  Food for thought. </a:t>
            </a:r>
            <a:endParaRPr lang="en-US" sz="1200" kern="120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BBC77CF-47C9-4150-8618-4E75685646E2}" type="slidenum">
              <a:rPr lang="en-CA" smtClean="0"/>
              <a:t>11</a:t>
            </a:fld>
            <a:endParaRPr lang="en-CA"/>
          </a:p>
        </p:txBody>
      </p:sp>
    </p:spTree>
    <p:extLst>
      <p:ext uri="{BB962C8B-B14F-4D97-AF65-F5344CB8AC3E}">
        <p14:creationId xmlns:p14="http://schemas.microsoft.com/office/powerpoint/2010/main" val="3335035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EF49A698-1A5E-4540-8DA6-D586A5B8A58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37520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D85130B7-C49D-427C-81D9-84FA82521749}" type="slidenum">
              <a:rPr lang="en-CA" smtClean="0">
                <a:solidFill>
                  <a:srgbClr val="000000"/>
                </a:solidFill>
              </a:rPr>
              <a:pPr>
                <a:defRPr/>
              </a:pPr>
              <a:t>‹#›</a:t>
            </a:fld>
            <a:endParaRPr lang="en-CA">
              <a:solidFill>
                <a:srgbClr val="000000"/>
              </a:solidFill>
            </a:endParaRPr>
          </a:p>
        </p:txBody>
      </p:sp>
    </p:spTree>
    <p:extLst>
      <p:ext uri="{BB962C8B-B14F-4D97-AF65-F5344CB8AC3E}">
        <p14:creationId xmlns:p14="http://schemas.microsoft.com/office/powerpoint/2010/main" val="2695108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190500"/>
            <a:ext cx="2125663" cy="59356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229350" cy="59356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A86A9967-8DB9-4A81-9A30-2FED358EEF1F}" type="slidenum">
              <a:rPr lang="en-CA" smtClean="0">
                <a:solidFill>
                  <a:srgbClr val="000000"/>
                </a:solidFill>
              </a:rPr>
              <a:pPr>
                <a:defRPr/>
              </a:pPr>
              <a:t>‹#›</a:t>
            </a:fld>
            <a:endParaRPr lang="en-CA">
              <a:solidFill>
                <a:srgbClr val="000000"/>
              </a:solidFill>
            </a:endParaRPr>
          </a:p>
        </p:txBody>
      </p:sp>
    </p:spTree>
    <p:extLst>
      <p:ext uri="{BB962C8B-B14F-4D97-AF65-F5344CB8AC3E}">
        <p14:creationId xmlns:p14="http://schemas.microsoft.com/office/powerpoint/2010/main" val="1084731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CA">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CA">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pPr>
              <a:defRPr/>
            </a:pPr>
            <a:fld id="{584560E3-D30E-466B-8E05-97BA114878D2}" type="slidenum">
              <a:rPr lang="en-CA" smtClean="0">
                <a:solidFill>
                  <a:srgbClr val="000000"/>
                </a:solidFill>
              </a:rPr>
              <a:pPr>
                <a:defRPr/>
              </a:pPr>
              <a:t>‹#›</a:t>
            </a:fld>
            <a:endParaRPr lang="en-CA">
              <a:solidFill>
                <a:srgbClr val="000000"/>
              </a:solidFill>
            </a:endParaRPr>
          </a:p>
        </p:txBody>
      </p:sp>
    </p:spTree>
    <p:extLst>
      <p:ext uri="{BB962C8B-B14F-4D97-AF65-F5344CB8AC3E}">
        <p14:creationId xmlns:p14="http://schemas.microsoft.com/office/powerpoint/2010/main" val="3162290621"/>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EF49A698-1A5E-4540-8DA6-D586A5B8A58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737389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3F03B401-CDE7-45A2-AD36-505F51716EE0}" type="slidenum">
              <a:rPr lang="en-CA" smtClean="0">
                <a:solidFill>
                  <a:srgbClr val="000000"/>
                </a:solidFill>
              </a:rPr>
              <a:pPr>
                <a:defRPr/>
              </a:pPr>
              <a:t>‹#›</a:t>
            </a:fld>
            <a:endParaRPr lang="en-CA">
              <a:solidFill>
                <a:srgbClr val="000000"/>
              </a:solidFill>
            </a:endParaRPr>
          </a:p>
        </p:txBody>
      </p:sp>
    </p:spTree>
    <p:extLst>
      <p:ext uri="{BB962C8B-B14F-4D97-AF65-F5344CB8AC3E}">
        <p14:creationId xmlns:p14="http://schemas.microsoft.com/office/powerpoint/2010/main" val="34043272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33AA228C-67FD-4AE2-9342-B516D9B82CB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867454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02E666D5-F211-4479-9ACC-809F5633F488}" type="slidenum">
              <a:rPr lang="en-CA" smtClean="0">
                <a:solidFill>
                  <a:srgbClr val="000000"/>
                </a:solidFill>
              </a:rPr>
              <a:pPr>
                <a:defRPr/>
              </a:pPr>
              <a:t>‹#›</a:t>
            </a:fld>
            <a:endParaRPr lang="en-CA">
              <a:solidFill>
                <a:srgbClr val="000000"/>
              </a:solidFill>
            </a:endParaRPr>
          </a:p>
        </p:txBody>
      </p:sp>
    </p:spTree>
    <p:extLst>
      <p:ext uri="{BB962C8B-B14F-4D97-AF65-F5344CB8AC3E}">
        <p14:creationId xmlns:p14="http://schemas.microsoft.com/office/powerpoint/2010/main" val="6856397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7"/>
          <p:cNvSpPr>
            <a:spLocks noGrp="1" noChangeArrowheads="1"/>
          </p:cNvSpPr>
          <p:nvPr>
            <p:ph type="sldNum" sz="quarter" idx="12"/>
          </p:nvPr>
        </p:nvSpPr>
        <p:spPr>
          <a:ln/>
        </p:spPr>
        <p:txBody>
          <a:bodyPr/>
          <a:lstStyle>
            <a:lvl1pPr>
              <a:defRPr/>
            </a:lvl1pPr>
          </a:lstStyle>
          <a:p>
            <a:pPr>
              <a:defRPr/>
            </a:pPr>
            <a:fld id="{9C3AE2C0-395E-4B16-B6E8-8C9168F07E49}" type="slidenum">
              <a:rPr lang="en-CA" smtClean="0">
                <a:solidFill>
                  <a:srgbClr val="000000"/>
                </a:solidFill>
              </a:rPr>
              <a:pPr>
                <a:defRPr/>
              </a:pPr>
              <a:t>‹#›</a:t>
            </a:fld>
            <a:endParaRPr lang="en-CA">
              <a:solidFill>
                <a:srgbClr val="000000"/>
              </a:solidFill>
            </a:endParaRPr>
          </a:p>
        </p:txBody>
      </p:sp>
    </p:spTree>
    <p:extLst>
      <p:ext uri="{BB962C8B-B14F-4D97-AF65-F5344CB8AC3E}">
        <p14:creationId xmlns:p14="http://schemas.microsoft.com/office/powerpoint/2010/main" val="12924464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7"/>
          <p:cNvSpPr>
            <a:spLocks noGrp="1" noChangeArrowheads="1"/>
          </p:cNvSpPr>
          <p:nvPr>
            <p:ph type="sldNum" sz="quarter" idx="12"/>
          </p:nvPr>
        </p:nvSpPr>
        <p:spPr>
          <a:ln/>
        </p:spPr>
        <p:txBody>
          <a:bodyPr/>
          <a:lstStyle>
            <a:lvl1pPr>
              <a:defRPr/>
            </a:lvl1pPr>
          </a:lstStyle>
          <a:p>
            <a:pPr>
              <a:defRPr/>
            </a:pPr>
            <a:fld id="{A950A1DA-AF75-4EC0-BB0A-F3611A09B479}" type="slidenum">
              <a:rPr lang="en-CA" smtClean="0">
                <a:solidFill>
                  <a:srgbClr val="000000"/>
                </a:solidFill>
              </a:rPr>
              <a:pPr>
                <a:defRPr/>
              </a:pPr>
              <a:t>‹#›</a:t>
            </a:fld>
            <a:endParaRPr lang="en-CA">
              <a:solidFill>
                <a:srgbClr val="000000"/>
              </a:solidFill>
            </a:endParaRPr>
          </a:p>
        </p:txBody>
      </p:sp>
    </p:spTree>
    <p:extLst>
      <p:ext uri="{BB962C8B-B14F-4D97-AF65-F5344CB8AC3E}">
        <p14:creationId xmlns:p14="http://schemas.microsoft.com/office/powerpoint/2010/main" val="29625839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7"/>
          <p:cNvSpPr>
            <a:spLocks noGrp="1" noChangeArrowheads="1"/>
          </p:cNvSpPr>
          <p:nvPr>
            <p:ph type="sldNum" sz="quarter" idx="12"/>
          </p:nvPr>
        </p:nvSpPr>
        <p:spPr>
          <a:ln/>
        </p:spPr>
        <p:txBody>
          <a:bodyPr/>
          <a:lstStyle>
            <a:lvl1pPr>
              <a:defRPr/>
            </a:lvl1pPr>
          </a:lstStyle>
          <a:p>
            <a:pPr>
              <a:defRPr/>
            </a:pPr>
            <a:fld id="{D771094D-A14B-42FA-9990-63873C4284A9}" type="slidenum">
              <a:rPr lang="en-CA" smtClean="0">
                <a:solidFill>
                  <a:srgbClr val="000000"/>
                </a:solidFill>
              </a:rPr>
              <a:pPr>
                <a:defRPr/>
              </a:pPr>
              <a:t>‹#›</a:t>
            </a:fld>
            <a:endParaRPr lang="en-CA">
              <a:solidFill>
                <a:srgbClr val="000000"/>
              </a:solidFill>
            </a:endParaRPr>
          </a:p>
        </p:txBody>
      </p:sp>
    </p:spTree>
    <p:extLst>
      <p:ext uri="{BB962C8B-B14F-4D97-AF65-F5344CB8AC3E}">
        <p14:creationId xmlns:p14="http://schemas.microsoft.com/office/powerpoint/2010/main" val="470374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3F03B401-CDE7-45A2-AD36-505F51716EE0}" type="slidenum">
              <a:rPr lang="en-CA" smtClean="0">
                <a:solidFill>
                  <a:srgbClr val="000000"/>
                </a:solidFill>
              </a:rPr>
              <a:pPr>
                <a:defRPr/>
              </a:pPr>
              <a:t>‹#›</a:t>
            </a:fld>
            <a:endParaRPr lang="en-CA">
              <a:solidFill>
                <a:srgbClr val="000000"/>
              </a:solidFill>
            </a:endParaRPr>
          </a:p>
        </p:txBody>
      </p:sp>
    </p:spTree>
    <p:extLst>
      <p:ext uri="{BB962C8B-B14F-4D97-AF65-F5344CB8AC3E}">
        <p14:creationId xmlns:p14="http://schemas.microsoft.com/office/powerpoint/2010/main" val="41362848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F5111E0A-D63E-49D0-B8B8-84B48E210A99}" type="slidenum">
              <a:rPr lang="en-CA" smtClean="0">
                <a:solidFill>
                  <a:srgbClr val="000000"/>
                </a:solidFill>
              </a:rPr>
              <a:pPr>
                <a:defRPr/>
              </a:pPr>
              <a:t>‹#›</a:t>
            </a:fld>
            <a:endParaRPr lang="en-CA">
              <a:solidFill>
                <a:srgbClr val="000000"/>
              </a:solidFill>
            </a:endParaRPr>
          </a:p>
        </p:txBody>
      </p:sp>
    </p:spTree>
    <p:extLst>
      <p:ext uri="{BB962C8B-B14F-4D97-AF65-F5344CB8AC3E}">
        <p14:creationId xmlns:p14="http://schemas.microsoft.com/office/powerpoint/2010/main" val="2482273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BD8C9682-266F-4525-AC47-B1C291A2EC6E}" type="slidenum">
              <a:rPr lang="en-CA" smtClean="0">
                <a:solidFill>
                  <a:srgbClr val="000000"/>
                </a:solidFill>
              </a:rPr>
              <a:pPr>
                <a:defRPr/>
              </a:pPr>
              <a:t>‹#›</a:t>
            </a:fld>
            <a:endParaRPr lang="en-CA">
              <a:solidFill>
                <a:srgbClr val="000000"/>
              </a:solidFill>
            </a:endParaRPr>
          </a:p>
        </p:txBody>
      </p:sp>
    </p:spTree>
    <p:extLst>
      <p:ext uri="{BB962C8B-B14F-4D97-AF65-F5344CB8AC3E}">
        <p14:creationId xmlns:p14="http://schemas.microsoft.com/office/powerpoint/2010/main" val="20158516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D85130B7-C49D-427C-81D9-84FA82521749}" type="slidenum">
              <a:rPr lang="en-CA" smtClean="0">
                <a:solidFill>
                  <a:srgbClr val="000000"/>
                </a:solidFill>
              </a:rPr>
              <a:pPr>
                <a:defRPr/>
              </a:pPr>
              <a:t>‹#›</a:t>
            </a:fld>
            <a:endParaRPr lang="en-CA">
              <a:solidFill>
                <a:srgbClr val="000000"/>
              </a:solidFill>
            </a:endParaRPr>
          </a:p>
        </p:txBody>
      </p:sp>
    </p:spTree>
    <p:extLst>
      <p:ext uri="{BB962C8B-B14F-4D97-AF65-F5344CB8AC3E}">
        <p14:creationId xmlns:p14="http://schemas.microsoft.com/office/powerpoint/2010/main" val="24269905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190500"/>
            <a:ext cx="2125663" cy="59356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229350" cy="59356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A86A9967-8DB9-4A81-9A30-2FED358EEF1F}" type="slidenum">
              <a:rPr lang="en-CA" smtClean="0">
                <a:solidFill>
                  <a:srgbClr val="000000"/>
                </a:solidFill>
              </a:rPr>
              <a:pPr>
                <a:defRPr/>
              </a:pPr>
              <a:t>‹#›</a:t>
            </a:fld>
            <a:endParaRPr lang="en-CA">
              <a:solidFill>
                <a:srgbClr val="000000"/>
              </a:solidFill>
            </a:endParaRPr>
          </a:p>
        </p:txBody>
      </p:sp>
    </p:spTree>
    <p:extLst>
      <p:ext uri="{BB962C8B-B14F-4D97-AF65-F5344CB8AC3E}">
        <p14:creationId xmlns:p14="http://schemas.microsoft.com/office/powerpoint/2010/main" val="6204231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CA">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CA">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pPr>
              <a:defRPr/>
            </a:pPr>
            <a:fld id="{584560E3-D30E-466B-8E05-97BA114878D2}" type="slidenum">
              <a:rPr lang="en-CA" smtClean="0">
                <a:solidFill>
                  <a:srgbClr val="000000"/>
                </a:solidFill>
              </a:rPr>
              <a:pPr>
                <a:defRPr/>
              </a:pPr>
              <a:t>‹#›</a:t>
            </a:fld>
            <a:endParaRPr lang="en-CA">
              <a:solidFill>
                <a:srgbClr val="000000"/>
              </a:solidFill>
            </a:endParaRPr>
          </a:p>
        </p:txBody>
      </p:sp>
    </p:spTree>
    <p:extLst>
      <p:ext uri="{BB962C8B-B14F-4D97-AF65-F5344CB8AC3E}">
        <p14:creationId xmlns:p14="http://schemas.microsoft.com/office/powerpoint/2010/main" val="238287627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33AA228C-67FD-4AE2-9342-B516D9B82CB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04084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02E666D5-F211-4479-9ACC-809F5633F488}" type="slidenum">
              <a:rPr lang="en-CA" smtClean="0">
                <a:solidFill>
                  <a:srgbClr val="000000"/>
                </a:solidFill>
              </a:rPr>
              <a:pPr>
                <a:defRPr/>
              </a:pPr>
              <a:t>‹#›</a:t>
            </a:fld>
            <a:endParaRPr lang="en-CA">
              <a:solidFill>
                <a:srgbClr val="000000"/>
              </a:solidFill>
            </a:endParaRPr>
          </a:p>
        </p:txBody>
      </p:sp>
    </p:spTree>
    <p:extLst>
      <p:ext uri="{BB962C8B-B14F-4D97-AF65-F5344CB8AC3E}">
        <p14:creationId xmlns:p14="http://schemas.microsoft.com/office/powerpoint/2010/main" val="178694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7"/>
          <p:cNvSpPr>
            <a:spLocks noGrp="1" noChangeArrowheads="1"/>
          </p:cNvSpPr>
          <p:nvPr>
            <p:ph type="sldNum" sz="quarter" idx="12"/>
          </p:nvPr>
        </p:nvSpPr>
        <p:spPr>
          <a:ln/>
        </p:spPr>
        <p:txBody>
          <a:bodyPr/>
          <a:lstStyle>
            <a:lvl1pPr>
              <a:defRPr/>
            </a:lvl1pPr>
          </a:lstStyle>
          <a:p>
            <a:pPr>
              <a:defRPr/>
            </a:pPr>
            <a:fld id="{9C3AE2C0-395E-4B16-B6E8-8C9168F07E49}" type="slidenum">
              <a:rPr lang="en-CA" smtClean="0">
                <a:solidFill>
                  <a:srgbClr val="000000"/>
                </a:solidFill>
              </a:rPr>
              <a:pPr>
                <a:defRPr/>
              </a:pPr>
              <a:t>‹#›</a:t>
            </a:fld>
            <a:endParaRPr lang="en-CA">
              <a:solidFill>
                <a:srgbClr val="000000"/>
              </a:solidFill>
            </a:endParaRPr>
          </a:p>
        </p:txBody>
      </p:sp>
    </p:spTree>
    <p:extLst>
      <p:ext uri="{BB962C8B-B14F-4D97-AF65-F5344CB8AC3E}">
        <p14:creationId xmlns:p14="http://schemas.microsoft.com/office/powerpoint/2010/main" val="1561528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7"/>
          <p:cNvSpPr>
            <a:spLocks noGrp="1" noChangeArrowheads="1"/>
          </p:cNvSpPr>
          <p:nvPr>
            <p:ph type="sldNum" sz="quarter" idx="12"/>
          </p:nvPr>
        </p:nvSpPr>
        <p:spPr>
          <a:ln/>
        </p:spPr>
        <p:txBody>
          <a:bodyPr/>
          <a:lstStyle>
            <a:lvl1pPr>
              <a:defRPr/>
            </a:lvl1pPr>
          </a:lstStyle>
          <a:p>
            <a:pPr>
              <a:defRPr/>
            </a:pPr>
            <a:fld id="{A950A1DA-AF75-4EC0-BB0A-F3611A09B479}" type="slidenum">
              <a:rPr lang="en-CA" smtClean="0">
                <a:solidFill>
                  <a:srgbClr val="000000"/>
                </a:solidFill>
              </a:rPr>
              <a:pPr>
                <a:defRPr/>
              </a:pPr>
              <a:t>‹#›</a:t>
            </a:fld>
            <a:endParaRPr lang="en-CA">
              <a:solidFill>
                <a:srgbClr val="000000"/>
              </a:solidFill>
            </a:endParaRPr>
          </a:p>
        </p:txBody>
      </p:sp>
    </p:spTree>
    <p:extLst>
      <p:ext uri="{BB962C8B-B14F-4D97-AF65-F5344CB8AC3E}">
        <p14:creationId xmlns:p14="http://schemas.microsoft.com/office/powerpoint/2010/main" val="2599455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7"/>
          <p:cNvSpPr>
            <a:spLocks noGrp="1" noChangeArrowheads="1"/>
          </p:cNvSpPr>
          <p:nvPr>
            <p:ph type="sldNum" sz="quarter" idx="12"/>
          </p:nvPr>
        </p:nvSpPr>
        <p:spPr>
          <a:ln/>
        </p:spPr>
        <p:txBody>
          <a:bodyPr/>
          <a:lstStyle>
            <a:lvl1pPr>
              <a:defRPr/>
            </a:lvl1pPr>
          </a:lstStyle>
          <a:p>
            <a:pPr>
              <a:defRPr/>
            </a:pPr>
            <a:fld id="{D771094D-A14B-42FA-9990-63873C4284A9}" type="slidenum">
              <a:rPr lang="en-CA" smtClean="0">
                <a:solidFill>
                  <a:srgbClr val="000000"/>
                </a:solidFill>
              </a:rPr>
              <a:pPr>
                <a:defRPr/>
              </a:pPr>
              <a:t>‹#›</a:t>
            </a:fld>
            <a:endParaRPr lang="en-CA">
              <a:solidFill>
                <a:srgbClr val="000000"/>
              </a:solidFill>
            </a:endParaRPr>
          </a:p>
        </p:txBody>
      </p:sp>
    </p:spTree>
    <p:extLst>
      <p:ext uri="{BB962C8B-B14F-4D97-AF65-F5344CB8AC3E}">
        <p14:creationId xmlns:p14="http://schemas.microsoft.com/office/powerpoint/2010/main" val="2431417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F5111E0A-D63E-49D0-B8B8-84B48E210A99}" type="slidenum">
              <a:rPr lang="en-CA" smtClean="0">
                <a:solidFill>
                  <a:srgbClr val="000000"/>
                </a:solidFill>
              </a:rPr>
              <a:pPr>
                <a:defRPr/>
              </a:pPr>
              <a:t>‹#›</a:t>
            </a:fld>
            <a:endParaRPr lang="en-CA">
              <a:solidFill>
                <a:srgbClr val="000000"/>
              </a:solidFill>
            </a:endParaRPr>
          </a:p>
        </p:txBody>
      </p:sp>
    </p:spTree>
    <p:extLst>
      <p:ext uri="{BB962C8B-B14F-4D97-AF65-F5344CB8AC3E}">
        <p14:creationId xmlns:p14="http://schemas.microsoft.com/office/powerpoint/2010/main" val="2540653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BD8C9682-266F-4525-AC47-B1C291A2EC6E}" type="slidenum">
              <a:rPr lang="en-CA" smtClean="0">
                <a:solidFill>
                  <a:srgbClr val="000000"/>
                </a:solidFill>
              </a:rPr>
              <a:pPr>
                <a:defRPr/>
              </a:pPr>
              <a:t>‹#›</a:t>
            </a:fld>
            <a:endParaRPr lang="en-CA">
              <a:solidFill>
                <a:srgbClr val="000000"/>
              </a:solidFill>
            </a:endParaRPr>
          </a:p>
        </p:txBody>
      </p:sp>
    </p:spTree>
    <p:extLst>
      <p:ext uri="{BB962C8B-B14F-4D97-AF65-F5344CB8AC3E}">
        <p14:creationId xmlns:p14="http://schemas.microsoft.com/office/powerpoint/2010/main" val="277659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6" descr="20080219background"/>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1403350" y="190500"/>
            <a:ext cx="75612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1"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mn-ea"/>
                <a:cs typeface="+mn-cs"/>
              </a:defRPr>
            </a:lvl1pPr>
          </a:lstStyle>
          <a:p>
            <a:pPr algn="ctr" fontAlgn="ctr">
              <a:spcBef>
                <a:spcPct val="0"/>
              </a:spcBef>
              <a:spcAft>
                <a:spcPct val="0"/>
              </a:spcAft>
              <a:defRPr/>
            </a:pPr>
            <a:endParaRPr lang="en-US">
              <a:solidFill>
                <a:srgbClr val="000000"/>
              </a:solidFill>
            </a:endParaRPr>
          </a:p>
        </p:txBody>
      </p:sp>
      <p:sp>
        <p:nvSpPr>
          <p:cNvPr id="4102"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mn-ea"/>
                <a:cs typeface="+mn-cs"/>
              </a:defRPr>
            </a:lvl1pPr>
          </a:lstStyle>
          <a:p>
            <a:pPr fontAlgn="ctr">
              <a:spcBef>
                <a:spcPct val="0"/>
              </a:spcBef>
              <a:spcAft>
                <a:spcPct val="0"/>
              </a:spcAft>
              <a:defRPr/>
            </a:pPr>
            <a:endParaRPr lang="en-US">
              <a:solidFill>
                <a:srgbClr val="000000"/>
              </a:solidFill>
            </a:endParaRPr>
          </a:p>
        </p:txBody>
      </p:sp>
      <p:sp>
        <p:nvSpPr>
          <p:cNvPr id="4103"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ctr">
              <a:spcBef>
                <a:spcPct val="0"/>
              </a:spcBef>
              <a:spcAft>
                <a:spcPct val="0"/>
              </a:spcAft>
              <a:defRPr/>
            </a:pPr>
            <a:fld id="{584560E3-D30E-466B-8E05-97BA114878D2}" type="slidenum">
              <a:rPr lang="en-CA" smtClean="0">
                <a:solidFill>
                  <a:srgbClr val="000000"/>
                </a:solidFill>
              </a:rPr>
              <a:pPr fontAlgn="ctr">
                <a:spcBef>
                  <a:spcPct val="0"/>
                </a:spcBef>
                <a:spcAft>
                  <a:spcPct val="0"/>
                </a:spcAft>
                <a:defRPr/>
              </a:pPr>
              <a:t>‹#›</a:t>
            </a:fld>
            <a:endParaRPr lang="en-CA">
              <a:solidFill>
                <a:srgbClr val="000000"/>
              </a:solidFill>
            </a:endParaRPr>
          </a:p>
        </p:txBody>
      </p:sp>
    </p:spTree>
    <p:extLst>
      <p:ext uri="{BB962C8B-B14F-4D97-AF65-F5344CB8AC3E}">
        <p14:creationId xmlns:p14="http://schemas.microsoft.com/office/powerpoint/2010/main" val="28333799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1" fontAlgn="base" hangingPunct="1">
        <a:spcBef>
          <a:spcPct val="0"/>
        </a:spcBef>
        <a:spcAft>
          <a:spcPct val="0"/>
        </a:spcAft>
        <a:defRPr sz="3600" b="1">
          <a:solidFill>
            <a:srgbClr val="008000"/>
          </a:solidFill>
          <a:latin typeface="+mj-lt"/>
          <a:ea typeface="+mj-ea"/>
          <a:cs typeface="+mj-cs"/>
        </a:defRPr>
      </a:lvl1pPr>
      <a:lvl2pPr algn="l" rtl="0" eaLnBrk="1" fontAlgn="base" hangingPunct="1">
        <a:spcBef>
          <a:spcPct val="0"/>
        </a:spcBef>
        <a:spcAft>
          <a:spcPct val="0"/>
        </a:spcAft>
        <a:defRPr sz="3600" b="1">
          <a:solidFill>
            <a:srgbClr val="008000"/>
          </a:solidFill>
          <a:latin typeface="Franklin Gothic Medium" charset="0"/>
          <a:ea typeface="ＭＳ Ｐゴシック" charset="0"/>
          <a:cs typeface="ＭＳ Ｐゴシック" charset="0"/>
        </a:defRPr>
      </a:lvl2pPr>
      <a:lvl3pPr algn="l" rtl="0" eaLnBrk="1" fontAlgn="base" hangingPunct="1">
        <a:spcBef>
          <a:spcPct val="0"/>
        </a:spcBef>
        <a:spcAft>
          <a:spcPct val="0"/>
        </a:spcAft>
        <a:defRPr sz="3600" b="1">
          <a:solidFill>
            <a:srgbClr val="008000"/>
          </a:solidFill>
          <a:latin typeface="Franklin Gothic Medium" charset="0"/>
          <a:ea typeface="ＭＳ Ｐゴシック" charset="0"/>
          <a:cs typeface="ＭＳ Ｐゴシック" charset="0"/>
        </a:defRPr>
      </a:lvl3pPr>
      <a:lvl4pPr algn="l" rtl="0" eaLnBrk="1" fontAlgn="base" hangingPunct="1">
        <a:spcBef>
          <a:spcPct val="0"/>
        </a:spcBef>
        <a:spcAft>
          <a:spcPct val="0"/>
        </a:spcAft>
        <a:defRPr sz="3600" b="1">
          <a:solidFill>
            <a:srgbClr val="008000"/>
          </a:solidFill>
          <a:latin typeface="Franklin Gothic Medium" charset="0"/>
          <a:ea typeface="ＭＳ Ｐゴシック" charset="0"/>
          <a:cs typeface="ＭＳ Ｐゴシック" charset="0"/>
        </a:defRPr>
      </a:lvl4pPr>
      <a:lvl5pPr algn="l" rtl="0" eaLnBrk="1" fontAlgn="base" hangingPunct="1">
        <a:spcBef>
          <a:spcPct val="0"/>
        </a:spcBef>
        <a:spcAft>
          <a:spcPct val="0"/>
        </a:spcAft>
        <a:defRPr sz="3600" b="1">
          <a:solidFill>
            <a:srgbClr val="008000"/>
          </a:solidFill>
          <a:latin typeface="Franklin Gothic Medium" charset="0"/>
          <a:ea typeface="ＭＳ Ｐゴシック" charset="0"/>
          <a:cs typeface="ＭＳ Ｐゴシック" charset="0"/>
        </a:defRPr>
      </a:lvl5pPr>
      <a:lvl6pPr marL="457200" algn="l" rtl="0" eaLnBrk="1" fontAlgn="base" hangingPunct="1">
        <a:spcBef>
          <a:spcPct val="0"/>
        </a:spcBef>
        <a:spcAft>
          <a:spcPct val="0"/>
        </a:spcAft>
        <a:defRPr sz="3600" b="1">
          <a:solidFill>
            <a:srgbClr val="008000"/>
          </a:solidFill>
          <a:latin typeface="Franklin Gothic Medium" charset="0"/>
          <a:ea typeface="ＭＳ Ｐゴシック" charset="0"/>
          <a:cs typeface="ＭＳ Ｐゴシック" charset="0"/>
        </a:defRPr>
      </a:lvl6pPr>
      <a:lvl7pPr marL="914400" algn="l" rtl="0" eaLnBrk="1" fontAlgn="base" hangingPunct="1">
        <a:spcBef>
          <a:spcPct val="0"/>
        </a:spcBef>
        <a:spcAft>
          <a:spcPct val="0"/>
        </a:spcAft>
        <a:defRPr sz="3600" b="1">
          <a:solidFill>
            <a:srgbClr val="008000"/>
          </a:solidFill>
          <a:latin typeface="Franklin Gothic Medium" charset="0"/>
          <a:ea typeface="ＭＳ Ｐゴシック" charset="0"/>
          <a:cs typeface="ＭＳ Ｐゴシック" charset="0"/>
        </a:defRPr>
      </a:lvl7pPr>
      <a:lvl8pPr marL="1371600" algn="l" rtl="0" eaLnBrk="1" fontAlgn="base" hangingPunct="1">
        <a:spcBef>
          <a:spcPct val="0"/>
        </a:spcBef>
        <a:spcAft>
          <a:spcPct val="0"/>
        </a:spcAft>
        <a:defRPr sz="3600" b="1">
          <a:solidFill>
            <a:srgbClr val="008000"/>
          </a:solidFill>
          <a:latin typeface="Franklin Gothic Medium" charset="0"/>
          <a:ea typeface="ＭＳ Ｐゴシック" charset="0"/>
          <a:cs typeface="ＭＳ Ｐゴシック" charset="0"/>
        </a:defRPr>
      </a:lvl8pPr>
      <a:lvl9pPr marL="1828800" algn="l" rtl="0" eaLnBrk="1" fontAlgn="base" hangingPunct="1">
        <a:spcBef>
          <a:spcPct val="0"/>
        </a:spcBef>
        <a:spcAft>
          <a:spcPct val="0"/>
        </a:spcAft>
        <a:defRPr sz="3600" b="1">
          <a:solidFill>
            <a:srgbClr val="008000"/>
          </a:solidFill>
          <a:latin typeface="Franklin Gothic Medium" charset="0"/>
          <a:ea typeface="ＭＳ Ｐゴシック" charset="0"/>
          <a:cs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6" descr="20080219background"/>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1403350" y="190500"/>
            <a:ext cx="75612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1"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mn-ea"/>
                <a:cs typeface="+mn-cs"/>
              </a:defRPr>
            </a:lvl1pPr>
          </a:lstStyle>
          <a:p>
            <a:pPr algn="ctr" fontAlgn="ctr">
              <a:spcBef>
                <a:spcPct val="0"/>
              </a:spcBef>
              <a:spcAft>
                <a:spcPct val="0"/>
              </a:spcAft>
              <a:defRPr/>
            </a:pPr>
            <a:endParaRPr lang="en-US">
              <a:solidFill>
                <a:srgbClr val="000000"/>
              </a:solidFill>
            </a:endParaRPr>
          </a:p>
        </p:txBody>
      </p:sp>
      <p:sp>
        <p:nvSpPr>
          <p:cNvPr id="4102"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mn-ea"/>
                <a:cs typeface="+mn-cs"/>
              </a:defRPr>
            </a:lvl1pPr>
          </a:lstStyle>
          <a:p>
            <a:pPr fontAlgn="ctr">
              <a:spcBef>
                <a:spcPct val="0"/>
              </a:spcBef>
              <a:spcAft>
                <a:spcPct val="0"/>
              </a:spcAft>
              <a:defRPr/>
            </a:pPr>
            <a:endParaRPr lang="en-US">
              <a:solidFill>
                <a:srgbClr val="000000"/>
              </a:solidFill>
            </a:endParaRPr>
          </a:p>
        </p:txBody>
      </p:sp>
      <p:sp>
        <p:nvSpPr>
          <p:cNvPr id="4103"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ctr">
              <a:spcBef>
                <a:spcPct val="0"/>
              </a:spcBef>
              <a:spcAft>
                <a:spcPct val="0"/>
              </a:spcAft>
              <a:defRPr/>
            </a:pPr>
            <a:fld id="{584560E3-D30E-466B-8E05-97BA114878D2}" type="slidenum">
              <a:rPr lang="en-CA" smtClean="0">
                <a:solidFill>
                  <a:srgbClr val="000000"/>
                </a:solidFill>
              </a:rPr>
              <a:pPr fontAlgn="ctr">
                <a:spcBef>
                  <a:spcPct val="0"/>
                </a:spcBef>
                <a:spcAft>
                  <a:spcPct val="0"/>
                </a:spcAft>
                <a:defRPr/>
              </a:pPr>
              <a:t>‹#›</a:t>
            </a:fld>
            <a:endParaRPr lang="en-CA">
              <a:solidFill>
                <a:srgbClr val="000000"/>
              </a:solidFill>
            </a:endParaRPr>
          </a:p>
        </p:txBody>
      </p:sp>
    </p:spTree>
    <p:extLst>
      <p:ext uri="{BB962C8B-B14F-4D97-AF65-F5344CB8AC3E}">
        <p14:creationId xmlns:p14="http://schemas.microsoft.com/office/powerpoint/2010/main" val="340698285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l" rtl="0" eaLnBrk="1" fontAlgn="base" hangingPunct="1">
        <a:spcBef>
          <a:spcPct val="0"/>
        </a:spcBef>
        <a:spcAft>
          <a:spcPct val="0"/>
        </a:spcAft>
        <a:defRPr sz="3600" b="1">
          <a:solidFill>
            <a:srgbClr val="008000"/>
          </a:solidFill>
          <a:latin typeface="+mj-lt"/>
          <a:ea typeface="+mj-ea"/>
          <a:cs typeface="+mj-cs"/>
        </a:defRPr>
      </a:lvl1pPr>
      <a:lvl2pPr algn="l" rtl="0" eaLnBrk="1" fontAlgn="base" hangingPunct="1">
        <a:spcBef>
          <a:spcPct val="0"/>
        </a:spcBef>
        <a:spcAft>
          <a:spcPct val="0"/>
        </a:spcAft>
        <a:defRPr sz="3600" b="1">
          <a:solidFill>
            <a:srgbClr val="008000"/>
          </a:solidFill>
          <a:latin typeface="Franklin Gothic Medium" charset="0"/>
          <a:ea typeface="ＭＳ Ｐゴシック" charset="0"/>
          <a:cs typeface="ＭＳ Ｐゴシック" charset="0"/>
        </a:defRPr>
      </a:lvl2pPr>
      <a:lvl3pPr algn="l" rtl="0" eaLnBrk="1" fontAlgn="base" hangingPunct="1">
        <a:spcBef>
          <a:spcPct val="0"/>
        </a:spcBef>
        <a:spcAft>
          <a:spcPct val="0"/>
        </a:spcAft>
        <a:defRPr sz="3600" b="1">
          <a:solidFill>
            <a:srgbClr val="008000"/>
          </a:solidFill>
          <a:latin typeface="Franklin Gothic Medium" charset="0"/>
          <a:ea typeface="ＭＳ Ｐゴシック" charset="0"/>
          <a:cs typeface="ＭＳ Ｐゴシック" charset="0"/>
        </a:defRPr>
      </a:lvl3pPr>
      <a:lvl4pPr algn="l" rtl="0" eaLnBrk="1" fontAlgn="base" hangingPunct="1">
        <a:spcBef>
          <a:spcPct val="0"/>
        </a:spcBef>
        <a:spcAft>
          <a:spcPct val="0"/>
        </a:spcAft>
        <a:defRPr sz="3600" b="1">
          <a:solidFill>
            <a:srgbClr val="008000"/>
          </a:solidFill>
          <a:latin typeface="Franklin Gothic Medium" charset="0"/>
          <a:ea typeface="ＭＳ Ｐゴシック" charset="0"/>
          <a:cs typeface="ＭＳ Ｐゴシック" charset="0"/>
        </a:defRPr>
      </a:lvl4pPr>
      <a:lvl5pPr algn="l" rtl="0" eaLnBrk="1" fontAlgn="base" hangingPunct="1">
        <a:spcBef>
          <a:spcPct val="0"/>
        </a:spcBef>
        <a:spcAft>
          <a:spcPct val="0"/>
        </a:spcAft>
        <a:defRPr sz="3600" b="1">
          <a:solidFill>
            <a:srgbClr val="008000"/>
          </a:solidFill>
          <a:latin typeface="Franklin Gothic Medium" charset="0"/>
          <a:ea typeface="ＭＳ Ｐゴシック" charset="0"/>
          <a:cs typeface="ＭＳ Ｐゴシック" charset="0"/>
        </a:defRPr>
      </a:lvl5pPr>
      <a:lvl6pPr marL="457200" algn="l" rtl="0" eaLnBrk="1" fontAlgn="base" hangingPunct="1">
        <a:spcBef>
          <a:spcPct val="0"/>
        </a:spcBef>
        <a:spcAft>
          <a:spcPct val="0"/>
        </a:spcAft>
        <a:defRPr sz="3600" b="1">
          <a:solidFill>
            <a:srgbClr val="008000"/>
          </a:solidFill>
          <a:latin typeface="Franklin Gothic Medium" charset="0"/>
          <a:ea typeface="ＭＳ Ｐゴシック" charset="0"/>
          <a:cs typeface="ＭＳ Ｐゴシック" charset="0"/>
        </a:defRPr>
      </a:lvl6pPr>
      <a:lvl7pPr marL="914400" algn="l" rtl="0" eaLnBrk="1" fontAlgn="base" hangingPunct="1">
        <a:spcBef>
          <a:spcPct val="0"/>
        </a:spcBef>
        <a:spcAft>
          <a:spcPct val="0"/>
        </a:spcAft>
        <a:defRPr sz="3600" b="1">
          <a:solidFill>
            <a:srgbClr val="008000"/>
          </a:solidFill>
          <a:latin typeface="Franklin Gothic Medium" charset="0"/>
          <a:ea typeface="ＭＳ Ｐゴシック" charset="0"/>
          <a:cs typeface="ＭＳ Ｐゴシック" charset="0"/>
        </a:defRPr>
      </a:lvl7pPr>
      <a:lvl8pPr marL="1371600" algn="l" rtl="0" eaLnBrk="1" fontAlgn="base" hangingPunct="1">
        <a:spcBef>
          <a:spcPct val="0"/>
        </a:spcBef>
        <a:spcAft>
          <a:spcPct val="0"/>
        </a:spcAft>
        <a:defRPr sz="3600" b="1">
          <a:solidFill>
            <a:srgbClr val="008000"/>
          </a:solidFill>
          <a:latin typeface="Franklin Gothic Medium" charset="0"/>
          <a:ea typeface="ＭＳ Ｐゴシック" charset="0"/>
          <a:cs typeface="ＭＳ Ｐゴシック" charset="0"/>
        </a:defRPr>
      </a:lvl8pPr>
      <a:lvl9pPr marL="1828800" algn="l" rtl="0" eaLnBrk="1" fontAlgn="base" hangingPunct="1">
        <a:spcBef>
          <a:spcPct val="0"/>
        </a:spcBef>
        <a:spcAft>
          <a:spcPct val="0"/>
        </a:spcAft>
        <a:defRPr sz="3600" b="1">
          <a:solidFill>
            <a:srgbClr val="008000"/>
          </a:solidFill>
          <a:latin typeface="Franklin Gothic Medium" charset="0"/>
          <a:ea typeface="ＭＳ Ｐゴシック" charset="0"/>
          <a:cs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8558" y="116632"/>
            <a:ext cx="7268344" cy="936104"/>
          </a:xfrm>
        </p:spPr>
        <p:txBody>
          <a:bodyPr/>
          <a:lstStyle/>
          <a:p>
            <a:r>
              <a:rPr lang="en-CA" dirty="0" smtClean="0"/>
              <a:t>CBPHC Common Indicator Project</a:t>
            </a:r>
            <a:endParaRPr lang="en-CA" dirty="0"/>
          </a:p>
        </p:txBody>
      </p:sp>
      <p:sp>
        <p:nvSpPr>
          <p:cNvPr id="3" name="Subtitle 2"/>
          <p:cNvSpPr>
            <a:spLocks noGrp="1"/>
          </p:cNvSpPr>
          <p:nvPr>
            <p:ph type="subTitle" idx="1"/>
          </p:nvPr>
        </p:nvSpPr>
        <p:spPr>
          <a:xfrm>
            <a:off x="935596" y="2852936"/>
            <a:ext cx="7488832" cy="1752600"/>
          </a:xfrm>
        </p:spPr>
        <p:txBody>
          <a:bodyPr/>
          <a:lstStyle/>
          <a:p>
            <a:r>
              <a:rPr lang="en-CA" dirty="0" smtClean="0"/>
              <a:t>Sabrina Wong, RN, PhD</a:t>
            </a:r>
          </a:p>
          <a:p>
            <a:r>
              <a:rPr lang="en-CA" dirty="0" smtClean="0"/>
              <a:t>Professor, University of British Columbia</a:t>
            </a:r>
          </a:p>
          <a:p>
            <a:r>
              <a:rPr lang="en-CA" dirty="0" smtClean="0"/>
              <a:t>CBPHC Indicator Working Group Chair</a:t>
            </a:r>
          </a:p>
          <a:p>
            <a:r>
              <a:rPr lang="en-CA" dirty="0" smtClean="0"/>
              <a:t>February 2015</a:t>
            </a:r>
          </a:p>
        </p:txBody>
      </p:sp>
      <p:sp>
        <p:nvSpPr>
          <p:cNvPr id="4" name="Slide Number Placeholder 3"/>
          <p:cNvSpPr>
            <a:spLocks noGrp="1"/>
          </p:cNvSpPr>
          <p:nvPr>
            <p:ph type="sldNum" sz="quarter" idx="12"/>
          </p:nvPr>
        </p:nvSpPr>
        <p:spPr/>
        <p:txBody>
          <a:bodyPr/>
          <a:lstStyle/>
          <a:p>
            <a:fld id="{EF49A698-1A5E-4540-8DA6-D586A5B8A580}" type="slidenum">
              <a:rPr lang="en-US" smtClean="0">
                <a:solidFill>
                  <a:srgbClr val="000000"/>
                </a:solidFill>
              </a:rPr>
              <a:pPr/>
              <a:t>1</a:t>
            </a:fld>
            <a:endParaRPr lang="en-US">
              <a:solidFill>
                <a:srgbClr val="00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5661248"/>
            <a:ext cx="1878013"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0" y="5661248"/>
            <a:ext cx="2376264" cy="531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5383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207045"/>
            <a:ext cx="7561263" cy="701675"/>
          </a:xfrm>
        </p:spPr>
        <p:txBody>
          <a:bodyPr/>
          <a:lstStyle/>
          <a:p>
            <a:r>
              <a:rPr lang="en-CA" dirty="0" smtClean="0"/>
              <a:t>Coverage by common indicator</a:t>
            </a:r>
            <a:br>
              <a:rPr lang="en-CA" dirty="0" smtClean="0"/>
            </a:br>
            <a:r>
              <a:rPr lang="en-CA" sz="1600" b="0" dirty="0" smtClean="0">
                <a:solidFill>
                  <a:schemeClr val="tx1"/>
                </a:solidFill>
              </a:rPr>
              <a:t>*For “all teams” column, data was interpreted for the 2 non-validated teams.</a:t>
            </a:r>
            <a:endParaRPr lang="en-CA" sz="1600" b="0" dirty="0">
              <a:solidFill>
                <a:schemeClr val="tx1"/>
              </a:solidFill>
            </a:endParaRPr>
          </a:p>
        </p:txBody>
      </p:sp>
      <p:sp>
        <p:nvSpPr>
          <p:cNvPr id="4" name="Slide Number Placeholder 3"/>
          <p:cNvSpPr>
            <a:spLocks noGrp="1"/>
          </p:cNvSpPr>
          <p:nvPr>
            <p:ph type="sldNum" sz="quarter" idx="12"/>
          </p:nvPr>
        </p:nvSpPr>
        <p:spPr/>
        <p:txBody>
          <a:bodyPr/>
          <a:lstStyle/>
          <a:p>
            <a:pPr>
              <a:defRPr/>
            </a:pPr>
            <a:fld id="{3F03B401-CDE7-45A2-AD36-505F51716EE0}" type="slidenum">
              <a:rPr lang="en-CA" smtClean="0">
                <a:solidFill>
                  <a:srgbClr val="000000"/>
                </a:solidFill>
              </a:rPr>
              <a:pPr>
                <a:defRPr/>
              </a:pPr>
              <a:t>10</a:t>
            </a:fld>
            <a:endParaRPr lang="en-CA">
              <a:solidFill>
                <a:srgbClr val="000000"/>
              </a:solidFill>
            </a:endParaRPr>
          </a:p>
        </p:txBody>
      </p:sp>
      <p:graphicFrame>
        <p:nvGraphicFramePr>
          <p:cNvPr id="17" name="Content Placeholder 5"/>
          <p:cNvGraphicFramePr>
            <a:graphicFrameLocks noGrp="1"/>
          </p:cNvGraphicFramePr>
          <p:nvPr>
            <p:ph idx="1"/>
            <p:extLst>
              <p:ext uri="{D42A27DB-BD31-4B8C-83A1-F6EECF244321}">
                <p14:modId xmlns:p14="http://schemas.microsoft.com/office/powerpoint/2010/main" val="99725798"/>
              </p:ext>
            </p:extLst>
          </p:nvPr>
        </p:nvGraphicFramePr>
        <p:xfrm>
          <a:off x="0" y="1196752"/>
          <a:ext cx="8316416" cy="4905381"/>
        </p:xfrm>
        <a:graphic>
          <a:graphicData uri="http://schemas.openxmlformats.org/drawingml/2006/table">
            <a:tbl>
              <a:tblPr/>
              <a:tblGrid>
                <a:gridCol w="2711882"/>
                <a:gridCol w="5604534"/>
              </a:tblGrid>
              <a:tr h="43204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700" b="1" i="0" u="none" strike="noStrike" cap="none" normalizeH="0" baseline="0" dirty="0" smtClean="0">
                          <a:ln>
                            <a:noFill/>
                          </a:ln>
                          <a:solidFill>
                            <a:srgbClr val="000000"/>
                          </a:solidFill>
                          <a:effectLst/>
                          <a:latin typeface="+mn-lt"/>
                          <a:ea typeface="Calibri" pitchFamily="34" charset="0"/>
                          <a:cs typeface="Times New Roman" pitchFamily="18" charset="0"/>
                        </a:rPr>
                        <a:t>Domain</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700" b="1" i="0" u="none" strike="noStrike" cap="none" normalizeH="0" baseline="0" dirty="0" smtClean="0">
                          <a:ln>
                            <a:noFill/>
                          </a:ln>
                          <a:solidFill>
                            <a:srgbClr val="000000"/>
                          </a:solidFill>
                          <a:effectLst/>
                          <a:latin typeface="+mn-lt"/>
                          <a:ea typeface="Calibri" pitchFamily="34" charset="0"/>
                          <a:cs typeface="Times New Roman" pitchFamily="18" charset="0"/>
                        </a:rPr>
                        <a:t>Indicator</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305929">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CA" sz="1700" b="0" dirty="0" smtClean="0">
                          <a:latin typeface="+mn-lt"/>
                        </a:rPr>
                        <a:t>Access</a:t>
                      </a:r>
                      <a:endParaRPr kumimoji="0" lang="en-US" sz="1700" b="0" i="0" u="none" strike="noStrike" cap="none" normalizeH="0" baseline="0" dirty="0" smtClean="0">
                        <a:ln>
                          <a:noFill/>
                        </a:ln>
                        <a:solidFill>
                          <a:srgbClr val="000000"/>
                        </a:solidFill>
                        <a:effectLst/>
                        <a:latin typeface="+mn-lt"/>
                        <a:ea typeface="Calibri" pitchFamily="34" charset="0"/>
                        <a:cs typeface="Times New Roman"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mn-lt"/>
                          <a:ea typeface="Calibri" pitchFamily="34" charset="0"/>
                          <a:cs typeface="Times New Roman" pitchFamily="18" charset="0"/>
                        </a:rPr>
                        <a:t>*Difficulties accessing routine or ongoing PHC</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55819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mn-lt"/>
                          <a:ea typeface="Calibri" pitchFamily="34" charset="0"/>
                          <a:cs typeface="Times New Roman" pitchFamily="18" charset="0"/>
                        </a:rPr>
                        <a:t>Comprehensiveness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CA" sz="1700" kern="1200" dirty="0" smtClean="0">
                          <a:solidFill>
                            <a:schemeClr val="tx1"/>
                          </a:solidFill>
                          <a:effectLst/>
                          <a:latin typeface="+mn-lt"/>
                          <a:ea typeface="+mn-ea"/>
                          <a:cs typeface="+mn-cs"/>
                        </a:rPr>
                        <a:t>*PHC support for self-management of chronic conditions</a:t>
                      </a:r>
                      <a:endParaRPr kumimoji="0" lang="en-US" sz="1700" b="0" i="0" u="none" strike="noStrike" cap="none" normalizeH="0" baseline="0" dirty="0" smtClean="0">
                        <a:ln>
                          <a:noFill/>
                        </a:ln>
                        <a:solidFill>
                          <a:srgbClr val="000000"/>
                        </a:solidFill>
                        <a:effectLst/>
                        <a:latin typeface="+mn-lt"/>
                        <a:ea typeface="Calibri" pitchFamily="34" charset="0"/>
                        <a:cs typeface="Times New Roman"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55819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mn-lt"/>
                          <a:ea typeface="Calibri" pitchFamily="34" charset="0"/>
                          <a:cs typeface="Times New Roman" pitchFamily="18" charset="0"/>
                        </a:rPr>
                        <a:t>Comprehensiveness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CA" sz="1700" kern="1200" dirty="0" smtClean="0">
                          <a:solidFill>
                            <a:schemeClr val="tx1"/>
                          </a:solidFill>
                          <a:effectLst/>
                          <a:latin typeface="+mn-lt"/>
                          <a:ea typeface="+mn-ea"/>
                          <a:cs typeface="+mn-cs"/>
                        </a:rPr>
                        <a:t>*Scope of PHC services</a:t>
                      </a:r>
                      <a:endParaRPr kumimoji="0" lang="en-US" sz="1700" b="0" i="0" u="none" strike="noStrike" cap="none" normalizeH="0" baseline="0" dirty="0" smtClean="0">
                        <a:ln>
                          <a:noFill/>
                        </a:ln>
                        <a:solidFill>
                          <a:srgbClr val="000000"/>
                        </a:solidFill>
                        <a:effectLst/>
                        <a:latin typeface="+mn-lt"/>
                        <a:ea typeface="Calibri" pitchFamily="34" charset="0"/>
                        <a:cs typeface="Times New Roman"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30593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mn-lt"/>
                          <a:ea typeface="Calibri" pitchFamily="34" charset="0"/>
                          <a:cs typeface="Times New Roman" pitchFamily="18" charset="0"/>
                        </a:rPr>
                        <a:t>Coordination</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defRPr/>
                      </a:pPr>
                      <a:r>
                        <a:rPr kumimoji="0" lang="en-US" sz="1700" b="0" i="0" u="none" strike="noStrike" cap="none" normalizeH="0" baseline="0" dirty="0" smtClean="0">
                          <a:ln>
                            <a:noFill/>
                          </a:ln>
                          <a:solidFill>
                            <a:srgbClr val="000000"/>
                          </a:solidFill>
                          <a:effectLst/>
                          <a:latin typeface="+mn-lt"/>
                          <a:ea typeface="Calibri" pitchFamily="34" charset="0"/>
                          <a:cs typeface="Times New Roman" pitchFamily="18" charset="0"/>
                        </a:rPr>
                        <a:t>*PHC team effectiveness score</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69957">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CA" sz="1700" kern="1200" dirty="0" smtClean="0">
                          <a:solidFill>
                            <a:schemeClr val="tx1"/>
                          </a:solidFill>
                          <a:effectLst/>
                          <a:latin typeface="+mn-lt"/>
                          <a:ea typeface="+mn-ea"/>
                          <a:cs typeface="+mn-cs"/>
                        </a:rPr>
                        <a:t>Coordination</a:t>
                      </a:r>
                      <a:endParaRPr kumimoji="0" lang="en-US" sz="1700" b="0" i="0" u="none" strike="noStrike" cap="none" normalizeH="0" baseline="0" dirty="0" smtClean="0">
                        <a:ln>
                          <a:noFill/>
                        </a:ln>
                        <a:solidFill>
                          <a:srgbClr val="000000"/>
                        </a:solidFill>
                        <a:effectLst/>
                        <a:latin typeface="+mn-lt"/>
                        <a:ea typeface="Calibri" pitchFamily="34" charset="0"/>
                        <a:cs typeface="Times New Roman"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defRPr/>
                      </a:pPr>
                      <a:r>
                        <a:rPr lang="en-CA" sz="1700" kern="1200" dirty="0" smtClean="0">
                          <a:solidFill>
                            <a:schemeClr val="tx1"/>
                          </a:solidFill>
                          <a:effectLst/>
                          <a:latin typeface="+mn-lt"/>
                          <a:ea typeface="+mn-ea"/>
                          <a:cs typeface="+mn-cs"/>
                        </a:rPr>
                        <a:t>*Collaborative care with other healthcare organizations</a:t>
                      </a:r>
                      <a:endParaRPr kumimoji="0" lang="en-US" sz="1700" b="0" i="0" u="none" strike="noStrike" cap="none" normalizeH="0" baseline="0" dirty="0" smtClean="0">
                        <a:ln>
                          <a:noFill/>
                        </a:ln>
                        <a:solidFill>
                          <a:srgbClr val="000000"/>
                        </a:solidFill>
                        <a:effectLst/>
                        <a:latin typeface="+mn-lt"/>
                        <a:ea typeface="Calibri" pitchFamily="34" charset="0"/>
                        <a:cs typeface="Times New Roman"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29062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dirty="0" smtClean="0">
                          <a:solidFill>
                            <a:schemeClr val="tx1"/>
                          </a:solidFill>
                        </a:rPr>
                        <a:t>Effectiveness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defRPr/>
                      </a:pPr>
                      <a:r>
                        <a:rPr lang="en-US" dirty="0" smtClean="0">
                          <a:solidFill>
                            <a:schemeClr val="tx1"/>
                          </a:solidFill>
                        </a:rPr>
                        <a:t>ACSC hospitalization rate</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29062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mn-lt"/>
                          <a:ea typeface="Calibri" pitchFamily="34" charset="0"/>
                          <a:cs typeface="Times New Roman" pitchFamily="18" charset="0"/>
                        </a:rPr>
                        <a:t>Effectiveness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defRPr/>
                      </a:pPr>
                      <a:r>
                        <a:rPr kumimoji="0" lang="en-US" sz="1700" b="0" i="0" u="none" strike="noStrike" cap="none" normalizeH="0" baseline="0" dirty="0" smtClean="0">
                          <a:ln>
                            <a:noFill/>
                          </a:ln>
                          <a:solidFill>
                            <a:srgbClr val="000000"/>
                          </a:solidFill>
                          <a:effectLst/>
                          <a:latin typeface="+mn-lt"/>
                          <a:ea typeface="Calibri" pitchFamily="34" charset="0"/>
                          <a:cs typeface="Times New Roman" pitchFamily="18" charset="0"/>
                        </a:rPr>
                        <a:t>PROM: Functional health</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29062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mn-lt"/>
                          <a:ea typeface="Calibri" pitchFamily="34" charset="0"/>
                          <a:cs typeface="Times New Roman" pitchFamily="18" charset="0"/>
                        </a:rPr>
                        <a:t>Effectiveness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defRPr/>
                      </a:pPr>
                      <a:r>
                        <a:rPr kumimoji="0" lang="en-US" sz="1700" b="0" i="0" u="none" strike="noStrike" cap="none" normalizeH="0" baseline="0" dirty="0" smtClean="0">
                          <a:ln>
                            <a:noFill/>
                          </a:ln>
                          <a:solidFill>
                            <a:srgbClr val="000000"/>
                          </a:solidFill>
                          <a:effectLst/>
                          <a:latin typeface="+mn-lt"/>
                          <a:ea typeface="Calibri" pitchFamily="34" charset="0"/>
                          <a:cs typeface="Times New Roman" pitchFamily="18" charset="0"/>
                        </a:rPr>
                        <a:t>Self-efficacy for managing chronic disease</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29062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mn-lt"/>
                          <a:ea typeface="Calibri" pitchFamily="34" charset="0"/>
                          <a:cs typeface="Times New Roman" pitchFamily="18" charset="0"/>
                        </a:rPr>
                        <a:t>Effectiveness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defRPr/>
                      </a:pPr>
                      <a:r>
                        <a:rPr kumimoji="0" lang="en-US" sz="1700" b="0" i="0" u="none" strike="noStrike" cap="none" normalizeH="0" baseline="0" dirty="0" smtClean="0">
                          <a:ln>
                            <a:noFill/>
                          </a:ln>
                          <a:solidFill>
                            <a:srgbClr val="000000"/>
                          </a:solidFill>
                          <a:effectLst/>
                          <a:latin typeface="+mn-lt"/>
                          <a:ea typeface="Calibri" pitchFamily="34" charset="0"/>
                          <a:cs typeface="Times New Roman" pitchFamily="18" charset="0"/>
                        </a:rPr>
                        <a:t>Patient empowerment</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69957">
                <a:tc>
                  <a:txBody>
                    <a:bodyPr/>
                    <a:lstStyle/>
                    <a:p>
                      <a:pPr algn="ctr" fontAlgn="ctr"/>
                      <a:r>
                        <a:rPr lang="en-CA" sz="1700" b="0" i="0" u="none" strike="noStrike" dirty="0" smtClean="0">
                          <a:solidFill>
                            <a:srgbClr val="000000"/>
                          </a:solidFill>
                          <a:effectLst/>
                          <a:latin typeface="Arial" panose="020B0604020202020204" pitchFamily="34" charset="0"/>
                          <a:cs typeface="Arial" panose="020B0604020202020204" pitchFamily="34" charset="0"/>
                        </a:rPr>
                        <a:t>Cost</a:t>
                      </a:r>
                    </a:p>
                  </a:txBody>
                  <a:tcPr marL="9525" marR="9525" marT="9525" marB="0" anchor="ctr">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defRPr/>
                      </a:pPr>
                      <a:r>
                        <a:rPr kumimoji="0" lang="en-CA" sz="1700" b="0" i="0" u="none" strike="noStrike" cap="none" normalizeH="0" baseline="0" dirty="0" smtClean="0">
                          <a:ln>
                            <a:noFill/>
                          </a:ln>
                          <a:solidFill>
                            <a:srgbClr val="000000"/>
                          </a:solidFill>
                          <a:effectLst/>
                          <a:latin typeface="+mn-lt"/>
                          <a:ea typeface="Calibri" pitchFamily="34" charset="0"/>
                          <a:cs typeface="Times New Roman" pitchFamily="18" charset="0"/>
                        </a:rPr>
                        <a:t>Direct (utilization) + indirect costs (e.g., out-of-pocket)</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290626">
                <a:tc>
                  <a:txBody>
                    <a:bodyPr/>
                    <a:lstStyle/>
                    <a:p>
                      <a:pPr algn="ctr" fontAlgn="ctr"/>
                      <a:r>
                        <a:rPr lang="en-CA" sz="1700" b="0" i="0" u="none" strike="noStrike" dirty="0" smtClean="0">
                          <a:solidFill>
                            <a:srgbClr val="000000"/>
                          </a:solidFill>
                          <a:effectLst/>
                          <a:latin typeface="Arial" panose="020B0604020202020204" pitchFamily="34" charset="0"/>
                          <a:cs typeface="Arial" panose="020B0604020202020204" pitchFamily="34" charset="0"/>
                        </a:rPr>
                        <a:t>Equity</a:t>
                      </a:r>
                    </a:p>
                  </a:txBody>
                  <a:tcPr marL="9525" marR="9525" marT="9525" marB="0" anchor="ctr">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defRPr/>
                      </a:pPr>
                      <a:r>
                        <a:rPr kumimoji="0" lang="en-CA" sz="1700" b="0" i="0" u="none" strike="noStrike" cap="none" normalizeH="0" baseline="0" dirty="0" smtClean="0">
                          <a:ln>
                            <a:noFill/>
                          </a:ln>
                          <a:solidFill>
                            <a:srgbClr val="000000"/>
                          </a:solidFill>
                          <a:effectLst/>
                          <a:latin typeface="+mn-lt"/>
                          <a:ea typeface="Calibri" pitchFamily="34" charset="0"/>
                          <a:cs typeface="Times New Roman" pitchFamily="18" charset="0"/>
                        </a:rPr>
                        <a:t>N/A</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290626">
                <a:tc>
                  <a:txBody>
                    <a:bodyPr/>
                    <a:lstStyle/>
                    <a:p>
                      <a:pPr algn="ctr" fontAlgn="ctr"/>
                      <a:r>
                        <a:rPr lang="en-CA" sz="1700" b="0" i="0" u="none" strike="noStrike" dirty="0" err="1" smtClean="0">
                          <a:solidFill>
                            <a:srgbClr val="000000"/>
                          </a:solidFill>
                          <a:effectLst/>
                          <a:latin typeface="Arial" panose="020B0604020202020204" pitchFamily="34" charset="0"/>
                          <a:cs typeface="Arial" panose="020B0604020202020204" pitchFamily="34" charset="0"/>
                        </a:rPr>
                        <a:t>Multimorbidity</a:t>
                      </a:r>
                      <a:endParaRPr lang="en-CA" sz="17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defRPr/>
                      </a:pPr>
                      <a:r>
                        <a:rPr kumimoji="0" lang="en-CA" sz="1700" b="0" i="0" u="none" strike="noStrike" cap="none" normalizeH="0" baseline="0" dirty="0" smtClean="0">
                          <a:ln>
                            <a:noFill/>
                          </a:ln>
                          <a:solidFill>
                            <a:srgbClr val="000000"/>
                          </a:solidFill>
                          <a:effectLst/>
                          <a:latin typeface="+mn-lt"/>
                          <a:ea typeface="Calibri" pitchFamily="34" charset="0"/>
                          <a:cs typeface="Times New Roman" pitchFamily="18" charset="0"/>
                        </a:rPr>
                        <a:t>N/A</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bl>
          </a:graphicData>
        </a:graphic>
      </p:graphicFrame>
    </p:spTree>
    <p:extLst>
      <p:ext uri="{BB962C8B-B14F-4D97-AF65-F5344CB8AC3E}">
        <p14:creationId xmlns:p14="http://schemas.microsoft.com/office/powerpoint/2010/main" val="24316554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116632"/>
            <a:ext cx="6804248" cy="936104"/>
          </a:xfrm>
        </p:spPr>
        <p:txBody>
          <a:bodyPr/>
          <a:lstStyle/>
          <a:p>
            <a:r>
              <a:rPr lang="en-CA" dirty="0" smtClean="0"/>
              <a:t>Next Steps</a:t>
            </a:r>
            <a:endParaRPr lang="en-CA" dirty="0"/>
          </a:p>
        </p:txBody>
      </p:sp>
      <p:sp>
        <p:nvSpPr>
          <p:cNvPr id="3" name="Subtitle 2"/>
          <p:cNvSpPr>
            <a:spLocks noGrp="1"/>
          </p:cNvSpPr>
          <p:nvPr>
            <p:ph type="subTitle" idx="1"/>
          </p:nvPr>
        </p:nvSpPr>
        <p:spPr>
          <a:xfrm>
            <a:off x="755576" y="1484784"/>
            <a:ext cx="7016824" cy="4154016"/>
          </a:xfrm>
        </p:spPr>
        <p:txBody>
          <a:bodyPr/>
          <a:lstStyle/>
          <a:p>
            <a:pPr marL="457200" indent="-457200" algn="l">
              <a:buFont typeface="Arial" panose="020B0604020202020204" pitchFamily="34" charset="0"/>
              <a:buChar char="•"/>
            </a:pPr>
            <a:r>
              <a:rPr lang="en-CA" dirty="0" smtClean="0"/>
              <a:t>Overarching logic model</a:t>
            </a:r>
          </a:p>
          <a:p>
            <a:pPr marL="457200" indent="-457200" algn="l">
              <a:buFont typeface="Arial" panose="020B0604020202020204" pitchFamily="34" charset="0"/>
              <a:buChar char="•"/>
            </a:pPr>
            <a:r>
              <a:rPr lang="en-CA" dirty="0" smtClean="0"/>
              <a:t>Analytic plan for common dimensions of CBPHC</a:t>
            </a:r>
          </a:p>
          <a:p>
            <a:pPr marL="457200" indent="-457200" algn="l">
              <a:buFont typeface="Arial" panose="020B0604020202020204" pitchFamily="34" charset="0"/>
              <a:buChar char="•"/>
            </a:pPr>
            <a:r>
              <a:rPr lang="en-CA" dirty="0" smtClean="0"/>
              <a:t>Case study protocol</a:t>
            </a:r>
            <a:endParaRPr lang="en-CA" dirty="0"/>
          </a:p>
        </p:txBody>
      </p:sp>
      <p:sp>
        <p:nvSpPr>
          <p:cNvPr id="4" name="Slide Number Placeholder 3"/>
          <p:cNvSpPr>
            <a:spLocks noGrp="1"/>
          </p:cNvSpPr>
          <p:nvPr>
            <p:ph type="sldNum" sz="quarter" idx="12"/>
          </p:nvPr>
        </p:nvSpPr>
        <p:spPr/>
        <p:txBody>
          <a:bodyPr/>
          <a:lstStyle/>
          <a:p>
            <a:fld id="{EF49A698-1A5E-4540-8DA6-D586A5B8A580}" type="slidenum">
              <a:rPr lang="en-US" smtClean="0">
                <a:solidFill>
                  <a:srgbClr val="000000"/>
                </a:solidFill>
              </a:rPr>
              <a:pPr/>
              <a:t>11</a:t>
            </a:fld>
            <a:endParaRPr lang="en-US">
              <a:solidFill>
                <a:srgbClr val="000000"/>
              </a:solidFill>
            </a:endParaRPr>
          </a:p>
        </p:txBody>
      </p:sp>
    </p:spTree>
    <p:extLst>
      <p:ext uri="{BB962C8B-B14F-4D97-AF65-F5344CB8AC3E}">
        <p14:creationId xmlns:p14="http://schemas.microsoft.com/office/powerpoint/2010/main" val="2179415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08920"/>
            <a:ext cx="7561263" cy="701675"/>
          </a:xfrm>
        </p:spPr>
        <p:txBody>
          <a:bodyPr/>
          <a:lstStyle/>
          <a:p>
            <a:pPr algn="ctr"/>
            <a:r>
              <a:rPr lang="en-US" dirty="0" smtClean="0"/>
              <a:t>Extra information</a:t>
            </a:r>
            <a:endParaRPr lang="en-US" dirty="0"/>
          </a:p>
        </p:txBody>
      </p:sp>
      <p:sp>
        <p:nvSpPr>
          <p:cNvPr id="4" name="Slide Number Placeholder 3"/>
          <p:cNvSpPr>
            <a:spLocks noGrp="1"/>
          </p:cNvSpPr>
          <p:nvPr>
            <p:ph type="sldNum" sz="quarter" idx="12"/>
          </p:nvPr>
        </p:nvSpPr>
        <p:spPr/>
        <p:txBody>
          <a:bodyPr/>
          <a:lstStyle/>
          <a:p>
            <a:pPr>
              <a:defRPr/>
            </a:pPr>
            <a:fld id="{3F03B401-CDE7-45A2-AD36-505F51716EE0}" type="slidenum">
              <a:rPr lang="en-CA" smtClean="0">
                <a:solidFill>
                  <a:srgbClr val="000000"/>
                </a:solidFill>
              </a:rPr>
              <a:pPr>
                <a:defRPr/>
              </a:pPr>
              <a:t>12</a:t>
            </a:fld>
            <a:endParaRPr lang="en-CA">
              <a:solidFill>
                <a:srgbClr val="000000"/>
              </a:solidFill>
            </a:endParaRPr>
          </a:p>
        </p:txBody>
      </p:sp>
    </p:spTree>
    <p:extLst>
      <p:ext uri="{BB962C8B-B14F-4D97-AF65-F5344CB8AC3E}">
        <p14:creationId xmlns:p14="http://schemas.microsoft.com/office/powerpoint/2010/main" val="2179410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476672"/>
            <a:ext cx="7561263" cy="701675"/>
          </a:xfrm>
        </p:spPr>
        <p:txBody>
          <a:bodyPr/>
          <a:lstStyle/>
          <a:p>
            <a:r>
              <a:rPr lang="en-CA" sz="3200" dirty="0"/>
              <a:t>Access: </a:t>
            </a:r>
            <a:r>
              <a:rPr lang="en-CA" sz="3200" b="0" dirty="0"/>
              <a:t>Difficulties accessing routine or ongoing PHC</a:t>
            </a:r>
            <a:br>
              <a:rPr lang="en-CA" sz="3200" b="0" dirty="0"/>
            </a:br>
            <a:endParaRPr lang="en-CA" sz="3200" b="0" dirty="0"/>
          </a:p>
        </p:txBody>
      </p:sp>
      <p:sp>
        <p:nvSpPr>
          <p:cNvPr id="4" name="Slide Number Placeholder 3"/>
          <p:cNvSpPr>
            <a:spLocks noGrp="1"/>
          </p:cNvSpPr>
          <p:nvPr>
            <p:ph type="sldNum" sz="quarter" idx="12"/>
          </p:nvPr>
        </p:nvSpPr>
        <p:spPr/>
        <p:txBody>
          <a:bodyPr/>
          <a:lstStyle/>
          <a:p>
            <a:pPr>
              <a:defRPr/>
            </a:pPr>
            <a:fld id="{3F03B401-CDE7-45A2-AD36-505F51716EE0}" type="slidenum">
              <a:rPr lang="en-CA" smtClean="0">
                <a:solidFill>
                  <a:srgbClr val="000000"/>
                </a:solidFill>
              </a:rPr>
              <a:pPr>
                <a:defRPr/>
              </a:pPr>
              <a:t>13</a:t>
            </a:fld>
            <a:endParaRPr lang="en-CA">
              <a:solidFill>
                <a:srgbClr val="000000"/>
              </a:solidFill>
            </a:endParaRPr>
          </a:p>
        </p:txBody>
      </p:sp>
      <p:sp>
        <p:nvSpPr>
          <p:cNvPr id="13" name="Content Placeholder 2"/>
          <p:cNvSpPr>
            <a:spLocks noGrp="1"/>
          </p:cNvSpPr>
          <p:nvPr>
            <p:ph idx="1"/>
          </p:nvPr>
        </p:nvSpPr>
        <p:spPr>
          <a:xfrm>
            <a:off x="323528" y="1196752"/>
            <a:ext cx="8229600" cy="4525963"/>
          </a:xfrm>
        </p:spPr>
        <p:txBody>
          <a:bodyPr/>
          <a:lstStyle/>
          <a:p>
            <a:r>
              <a:rPr lang="en-CA" dirty="0" smtClean="0"/>
              <a:t>9/10 teams teams reported “Yes”</a:t>
            </a:r>
            <a:endParaRPr lang="en-CA" dirty="0"/>
          </a:p>
        </p:txBody>
      </p:sp>
      <p:graphicFrame>
        <p:nvGraphicFramePr>
          <p:cNvPr id="6" name="Table 5"/>
          <p:cNvGraphicFramePr>
            <a:graphicFrameLocks noGrp="1"/>
          </p:cNvGraphicFramePr>
          <p:nvPr>
            <p:extLst>
              <p:ext uri="{D42A27DB-BD31-4B8C-83A1-F6EECF244321}">
                <p14:modId xmlns:p14="http://schemas.microsoft.com/office/powerpoint/2010/main" val="4198621442"/>
              </p:ext>
            </p:extLst>
          </p:nvPr>
        </p:nvGraphicFramePr>
        <p:xfrm>
          <a:off x="0" y="1772816"/>
          <a:ext cx="9144000" cy="4609989"/>
        </p:xfrm>
        <a:graphic>
          <a:graphicData uri="http://schemas.openxmlformats.org/drawingml/2006/table">
            <a:tbl>
              <a:tblPr/>
              <a:tblGrid>
                <a:gridCol w="2987824"/>
                <a:gridCol w="6156176"/>
              </a:tblGrid>
              <a:tr h="403749">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mn-lt"/>
                          <a:ea typeface="Calibri" pitchFamily="34" charset="0"/>
                          <a:cs typeface="Times New Roman" pitchFamily="18" charset="0"/>
                        </a:rPr>
                        <a:t>Team</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indent="0" algn="ctr">
                        <a:buFont typeface="Arial" panose="020B0604020202020204" pitchFamily="34" charset="0"/>
                        <a:buNone/>
                      </a:pPr>
                      <a:r>
                        <a:rPr lang="en-CA" sz="2000" b="1" dirty="0" smtClean="0"/>
                        <a:t>Comments</a:t>
                      </a:r>
                      <a:endParaRPr lang="en-CA" sz="2000" b="1" dirty="0"/>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336739">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CA" sz="2000" b="0" dirty="0" err="1" smtClean="0">
                          <a:latin typeface="+mn-lt"/>
                        </a:rPr>
                        <a:t>Grunfeld</a:t>
                      </a:r>
                      <a:r>
                        <a:rPr lang="en-CA" sz="2000" b="0" dirty="0" smtClean="0">
                          <a:latin typeface="+mn-lt"/>
                        </a:rPr>
                        <a:t> (Yes)</a:t>
                      </a:r>
                      <a:endPar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indent="-342900">
                        <a:buFont typeface="Arial" panose="020B0604020202020204" pitchFamily="34" charset="0"/>
                        <a:buChar char="•"/>
                      </a:pPr>
                      <a:r>
                        <a:rPr lang="en-CA" sz="2000" dirty="0" smtClean="0"/>
                        <a:t>In RCT</a:t>
                      </a:r>
                      <a:endParaRPr lang="en-CA" sz="2000" dirty="0"/>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19561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2000" dirty="0" smtClean="0"/>
                        <a:t>Haggerty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000" b="0" dirty="0" smtClean="0">
                          <a:latin typeface="+mn-lt"/>
                        </a:rPr>
                        <a:t>N/A</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122969">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CA" sz="2000" dirty="0" err="1" smtClean="0"/>
                        <a:t>Kaczorowski</a:t>
                      </a:r>
                      <a:r>
                        <a:rPr lang="en-CA" sz="2000" dirty="0" smtClean="0"/>
                        <a:t> </a:t>
                      </a:r>
                      <a:r>
                        <a:rPr lang="en-CA" sz="2000" b="0" dirty="0" smtClean="0">
                          <a:latin typeface="+mn-lt"/>
                        </a:rPr>
                        <a:t>(Yes)</a:t>
                      </a:r>
                      <a:endParaRPr lang="en-US" sz="2000" dirty="0" smtClean="0"/>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000" b="0" dirty="0" smtClean="0">
                          <a:latin typeface="+mn-lt"/>
                        </a:rPr>
                        <a:t>Patient survey</a:t>
                      </a:r>
                      <a:r>
                        <a:rPr lang="en-CA" sz="2000" b="0" baseline="0" dirty="0" smtClean="0">
                          <a:latin typeface="+mn-lt"/>
                        </a:rPr>
                        <a:t> within RCT</a:t>
                      </a:r>
                      <a:endParaRPr lang="en-CA" sz="2000" b="0" dirty="0" smtClean="0">
                        <a:latin typeface="+mn-lt"/>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1943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CA" sz="2000" b="0" dirty="0" smtClean="0">
                          <a:latin typeface="+mn-lt"/>
                        </a:rPr>
                        <a:t>Katz (Yes)</a:t>
                      </a:r>
                      <a:endPar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000" b="0" baseline="0" dirty="0" smtClean="0">
                          <a:latin typeface="+mn-lt"/>
                        </a:rPr>
                        <a:t>With First Nations Regional Health Survey</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193699">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rPr>
                        <a:t>Liddy </a:t>
                      </a:r>
                      <a:r>
                        <a:rPr lang="en-CA" sz="2000" b="0" dirty="0" smtClean="0">
                          <a:latin typeface="+mn-lt"/>
                        </a:rPr>
                        <a:t>(Yes)</a:t>
                      </a:r>
                      <a:endPar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000" b="0" baseline="0" dirty="0" smtClean="0">
                          <a:latin typeface="+mn-lt"/>
                        </a:rPr>
                        <a:t>Patient survey in nurse practitioner-led clinics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19306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err="1" smtClean="0">
                          <a:ln>
                            <a:noFill/>
                          </a:ln>
                          <a:solidFill>
                            <a:srgbClr val="000000"/>
                          </a:solidFill>
                          <a:effectLst/>
                          <a:latin typeface="+mn-lt"/>
                          <a:ea typeface="Calibri" pitchFamily="34" charset="0"/>
                          <a:cs typeface="Times New Roman" pitchFamily="18" charset="0"/>
                        </a:rPr>
                        <a:t>Ploeg</a:t>
                      </a:r>
                      <a:r>
                        <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rPr>
                        <a:t> </a:t>
                      </a:r>
                      <a:r>
                        <a:rPr lang="en-CA" sz="2000" b="0" dirty="0" smtClean="0">
                          <a:latin typeface="+mn-lt"/>
                        </a:rPr>
                        <a:t>(Yes)</a:t>
                      </a:r>
                      <a:endPar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000" b="0" baseline="0" dirty="0" smtClean="0">
                          <a:latin typeface="+mn-lt"/>
                        </a:rPr>
                        <a:t>RCT 1 &amp; RCT 2: In planned participant questionnaire</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19242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rPr>
                        <a:t>Stewart &amp; Fortin </a:t>
                      </a:r>
                      <a:r>
                        <a:rPr lang="en-CA" sz="2000" b="0" dirty="0" smtClean="0">
                          <a:latin typeface="+mn-lt"/>
                        </a:rPr>
                        <a:t>(Yes)</a:t>
                      </a:r>
                      <a:endPar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000" b="0" baseline="0" dirty="0" smtClean="0">
                          <a:latin typeface="+mn-lt"/>
                        </a:rPr>
                        <a:t>Can include in patient self-reported questionnaire, but do not expect changes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rPr>
                        <a:t>Wong </a:t>
                      </a:r>
                      <a:r>
                        <a:rPr lang="en-CA" sz="2000" b="0" dirty="0" smtClean="0">
                          <a:latin typeface="+mn-lt"/>
                        </a:rPr>
                        <a:t>(Yes)</a:t>
                      </a:r>
                      <a:endPar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000" b="0" baseline="0" dirty="0" smtClean="0">
                          <a:latin typeface="+mn-lt"/>
                        </a:rPr>
                        <a:t>With questions recommended to 12 teams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51739">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rPr>
                        <a:t>Young </a:t>
                      </a:r>
                      <a:r>
                        <a:rPr lang="en-CA" sz="2000" b="0" dirty="0" smtClean="0">
                          <a:latin typeface="+mn-lt"/>
                        </a:rPr>
                        <a:t>(Yes)</a:t>
                      </a:r>
                      <a:endPar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000" b="0" baseline="0" dirty="0" smtClean="0">
                          <a:latin typeface="+mn-lt"/>
                        </a:rPr>
                        <a:t>Secondary analysis of existing CCHS data; question will be similar to the patient survey.</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bl>
          </a:graphicData>
        </a:graphic>
      </p:graphicFrame>
    </p:spTree>
    <p:extLst>
      <p:ext uri="{BB962C8B-B14F-4D97-AF65-F5344CB8AC3E}">
        <p14:creationId xmlns:p14="http://schemas.microsoft.com/office/powerpoint/2010/main" val="2566879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188640"/>
            <a:ext cx="7561263" cy="701675"/>
          </a:xfrm>
        </p:spPr>
        <p:txBody>
          <a:bodyPr/>
          <a:lstStyle/>
          <a:p>
            <a:r>
              <a:rPr lang="en-CA" sz="3200" dirty="0"/>
              <a:t>Comprehensiveness: </a:t>
            </a:r>
            <a:r>
              <a:rPr lang="en-CA" sz="2800" b="0" dirty="0"/>
              <a:t>PHC support for </a:t>
            </a:r>
            <a:r>
              <a:rPr lang="en-CA" sz="2800" b="0" dirty="0" smtClean="0"/>
              <a:t>self-management </a:t>
            </a:r>
            <a:r>
              <a:rPr lang="en-CA" sz="2800" b="0" dirty="0"/>
              <a:t>of chronic conditions </a:t>
            </a:r>
          </a:p>
        </p:txBody>
      </p:sp>
      <p:sp>
        <p:nvSpPr>
          <p:cNvPr id="4" name="Slide Number Placeholder 3"/>
          <p:cNvSpPr>
            <a:spLocks noGrp="1"/>
          </p:cNvSpPr>
          <p:nvPr>
            <p:ph type="sldNum" sz="quarter" idx="12"/>
          </p:nvPr>
        </p:nvSpPr>
        <p:spPr/>
        <p:txBody>
          <a:bodyPr/>
          <a:lstStyle/>
          <a:p>
            <a:pPr>
              <a:defRPr/>
            </a:pPr>
            <a:fld id="{3F03B401-CDE7-45A2-AD36-505F51716EE0}" type="slidenum">
              <a:rPr lang="en-CA" smtClean="0">
                <a:solidFill>
                  <a:srgbClr val="000000"/>
                </a:solidFill>
              </a:rPr>
              <a:pPr>
                <a:defRPr/>
              </a:pPr>
              <a:t>14</a:t>
            </a:fld>
            <a:endParaRPr lang="en-CA">
              <a:solidFill>
                <a:srgbClr val="000000"/>
              </a:solidFill>
            </a:endParaRPr>
          </a:p>
        </p:txBody>
      </p:sp>
      <p:sp>
        <p:nvSpPr>
          <p:cNvPr id="13" name="Content Placeholder 2"/>
          <p:cNvSpPr>
            <a:spLocks noGrp="1"/>
          </p:cNvSpPr>
          <p:nvPr>
            <p:ph idx="1"/>
          </p:nvPr>
        </p:nvSpPr>
        <p:spPr>
          <a:xfrm>
            <a:off x="395536" y="1052736"/>
            <a:ext cx="8229600" cy="4525963"/>
          </a:xfrm>
        </p:spPr>
        <p:txBody>
          <a:bodyPr/>
          <a:lstStyle/>
          <a:p>
            <a:r>
              <a:rPr lang="en-CA" dirty="0" smtClean="0"/>
              <a:t>10/10 teams reported “Yes”</a:t>
            </a:r>
            <a:endParaRPr lang="en-CA" dirty="0"/>
          </a:p>
        </p:txBody>
      </p:sp>
      <p:graphicFrame>
        <p:nvGraphicFramePr>
          <p:cNvPr id="5" name="Table 4"/>
          <p:cNvGraphicFramePr>
            <a:graphicFrameLocks noGrp="1"/>
          </p:cNvGraphicFramePr>
          <p:nvPr>
            <p:extLst>
              <p:ext uri="{D42A27DB-BD31-4B8C-83A1-F6EECF244321}">
                <p14:modId xmlns:p14="http://schemas.microsoft.com/office/powerpoint/2010/main" val="55144745"/>
              </p:ext>
            </p:extLst>
          </p:nvPr>
        </p:nvGraphicFramePr>
        <p:xfrm>
          <a:off x="0" y="1628801"/>
          <a:ext cx="9144000" cy="5192291"/>
        </p:xfrm>
        <a:graphic>
          <a:graphicData uri="http://schemas.openxmlformats.org/drawingml/2006/table">
            <a:tbl>
              <a:tblPr/>
              <a:tblGrid>
                <a:gridCol w="2411760"/>
                <a:gridCol w="6732240"/>
              </a:tblGrid>
              <a:tr h="41725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mn-lt"/>
                          <a:ea typeface="Calibri" pitchFamily="34" charset="0"/>
                          <a:cs typeface="Times New Roman" pitchFamily="18" charset="0"/>
                        </a:rPr>
                        <a:t>Team</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indent="0" algn="ctr">
                        <a:buFont typeface="Arial" panose="020B0604020202020204" pitchFamily="34" charset="0"/>
                        <a:buNone/>
                      </a:pPr>
                      <a:r>
                        <a:rPr lang="en-CA" sz="1800" b="1" dirty="0" smtClean="0"/>
                        <a:t>Comments</a:t>
                      </a:r>
                      <a:endParaRPr lang="en-CA" sz="1800" b="1" dirty="0"/>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2241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err="1" smtClean="0">
                          <a:ln>
                            <a:noFill/>
                          </a:ln>
                          <a:solidFill>
                            <a:srgbClr val="000000"/>
                          </a:solidFill>
                          <a:effectLst/>
                          <a:latin typeface="+mn-lt"/>
                          <a:ea typeface="Calibri" pitchFamily="34" charset="0"/>
                          <a:cs typeface="Times New Roman" pitchFamily="18" charset="0"/>
                        </a:rPr>
                        <a:t>Grunfeld</a:t>
                      </a:r>
                      <a:r>
                        <a:rPr kumimoji="0" lang="en-US" sz="1800" b="0" i="0" u="none" strike="noStrike" cap="none" normalizeH="0" baseline="0" dirty="0" smtClean="0">
                          <a:ln>
                            <a:noFill/>
                          </a:ln>
                          <a:solidFill>
                            <a:srgbClr val="000000"/>
                          </a:solidFill>
                          <a:effectLst/>
                          <a:latin typeface="+mn-lt"/>
                          <a:ea typeface="Calibri" pitchFamily="34" charset="0"/>
                          <a:cs typeface="Times New Roman" pitchFamily="18" charset="0"/>
                        </a:rPr>
                        <a:t> </a:t>
                      </a:r>
                      <a:r>
                        <a:rPr lang="en-CA" sz="1800" b="0" dirty="0" smtClean="0">
                          <a:latin typeface="+mn-lt"/>
                        </a:rPr>
                        <a:t>(Yes)</a:t>
                      </a:r>
                      <a:endParaRPr kumimoji="0" lang="en-US" sz="1800" b="0" i="0" u="none" strike="noStrike" cap="none" normalizeH="0" baseline="0" dirty="0" smtClean="0">
                        <a:ln>
                          <a:noFill/>
                        </a:ln>
                        <a:solidFill>
                          <a:srgbClr val="000000"/>
                        </a:solidFill>
                        <a:effectLst/>
                        <a:latin typeface="+mn-lt"/>
                        <a:ea typeface="Calibri" pitchFamily="34" charset="0"/>
                        <a:cs typeface="Times New Roman"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800" dirty="0" smtClean="0"/>
                        <a:t>In RCT</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31245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1800" dirty="0" smtClean="0"/>
                        <a:t>Haggerty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800" b="0" dirty="0" smtClean="0">
                          <a:latin typeface="+mn-lt"/>
                        </a:rPr>
                        <a:t>N/A</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132056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1800" dirty="0" smtClean="0"/>
                        <a:t>Harris </a:t>
                      </a:r>
                      <a:r>
                        <a:rPr lang="en-CA" sz="1800" b="0" dirty="0" smtClean="0">
                          <a:latin typeface="+mn-lt"/>
                        </a:rPr>
                        <a:t>(Yes)</a:t>
                      </a:r>
                      <a:endParaRPr lang="en-US" sz="1800" dirty="0" smtClean="0"/>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800" b="0" dirty="0" smtClean="0">
                          <a:latin typeface="+mn-lt"/>
                        </a:rPr>
                        <a:t>Could incorporate into the Readiness Tool provider survey</a:t>
                      </a:r>
                      <a:r>
                        <a:rPr lang="en-CA" sz="1800" b="0" baseline="0" dirty="0" smtClean="0">
                          <a:latin typeface="+mn-lt"/>
                        </a:rPr>
                        <a:t> and </a:t>
                      </a:r>
                      <a:r>
                        <a:rPr lang="en-CA" sz="1800" b="0" dirty="0" smtClean="0">
                          <a:latin typeface="+mn-lt"/>
                        </a:rPr>
                        <a:t>modify for relevance to indigenous populations.</a:t>
                      </a:r>
                    </a:p>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800" b="0" dirty="0" smtClean="0">
                          <a:latin typeface="+mn-lt"/>
                        </a:rPr>
                        <a:t>Could also</a:t>
                      </a:r>
                      <a:r>
                        <a:rPr lang="en-CA" sz="1800" b="0" baseline="0" dirty="0" smtClean="0">
                          <a:latin typeface="+mn-lt"/>
                        </a:rPr>
                        <a:t> </a:t>
                      </a:r>
                      <a:r>
                        <a:rPr lang="en-CA" sz="1800" b="0" dirty="0" smtClean="0">
                          <a:latin typeface="+mn-lt"/>
                        </a:rPr>
                        <a:t>use Clinical readiness tool or report</a:t>
                      </a:r>
                      <a:r>
                        <a:rPr lang="en-CA" sz="1800" b="0" baseline="0" dirty="0" smtClean="0">
                          <a:latin typeface="+mn-lt"/>
                        </a:rPr>
                        <a:t> </a:t>
                      </a:r>
                      <a:r>
                        <a:rPr lang="en-CA" sz="1800" b="0" dirty="0" smtClean="0">
                          <a:latin typeface="+mn-lt"/>
                        </a:rPr>
                        <a:t>qualitatively from clinical and community teams.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35686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CA" sz="1800" dirty="0" err="1" smtClean="0"/>
                        <a:t>Kaczorowski</a:t>
                      </a:r>
                      <a:r>
                        <a:rPr lang="en-CA" sz="1800" dirty="0" smtClean="0"/>
                        <a:t> </a:t>
                      </a:r>
                      <a:r>
                        <a:rPr lang="en-CA" sz="1800" b="0" dirty="0" smtClean="0">
                          <a:latin typeface="+mn-lt"/>
                        </a:rPr>
                        <a:t>(Yes)</a:t>
                      </a:r>
                      <a:endParaRPr lang="en-US" sz="1800" dirty="0" smtClean="0"/>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800" b="0" dirty="0" smtClean="0">
                          <a:latin typeface="+mn-lt"/>
                        </a:rPr>
                        <a:t>Patient survey</a:t>
                      </a:r>
                      <a:r>
                        <a:rPr lang="en-CA" sz="1800" b="0" baseline="0" dirty="0" smtClean="0">
                          <a:latin typeface="+mn-lt"/>
                        </a:rPr>
                        <a:t> within RCT</a:t>
                      </a:r>
                      <a:endParaRPr lang="en-CA" sz="1800" b="0" dirty="0" smtClean="0">
                        <a:latin typeface="+mn-lt"/>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35686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1800" dirty="0" smtClean="0"/>
                        <a:t>Katz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800" b="0" dirty="0" smtClean="0">
                          <a:latin typeface="+mn-lt"/>
                        </a:rPr>
                        <a:t>N/A</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660109">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1800" dirty="0" smtClean="0"/>
                        <a:t>Liddy </a:t>
                      </a:r>
                      <a:r>
                        <a:rPr lang="en-CA" sz="1800" b="0" dirty="0" smtClean="0">
                          <a:latin typeface="+mn-lt"/>
                        </a:rPr>
                        <a:t>(Yes)</a:t>
                      </a:r>
                      <a:endParaRPr lang="en-US" sz="1800" dirty="0" smtClean="0"/>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800" b="0" dirty="0" smtClean="0">
                          <a:latin typeface="+mn-lt"/>
                        </a:rPr>
                        <a:t>Patient survey and similar questions for patient centred medical home survey</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3671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err="1" smtClean="0">
                          <a:ln>
                            <a:noFill/>
                          </a:ln>
                          <a:solidFill>
                            <a:srgbClr val="000000"/>
                          </a:solidFill>
                          <a:effectLst/>
                          <a:latin typeface="+mn-lt"/>
                          <a:ea typeface="Calibri" pitchFamily="34" charset="0"/>
                          <a:cs typeface="Times New Roman" pitchFamily="18" charset="0"/>
                        </a:rPr>
                        <a:t>Ploeg</a:t>
                      </a:r>
                      <a:r>
                        <a:rPr kumimoji="0" lang="en-US" sz="1800" b="0" i="0" u="none" strike="noStrike" cap="none" normalizeH="0" baseline="0" dirty="0" smtClean="0">
                          <a:ln>
                            <a:noFill/>
                          </a:ln>
                          <a:solidFill>
                            <a:srgbClr val="000000"/>
                          </a:solidFill>
                          <a:effectLst/>
                          <a:latin typeface="+mn-lt"/>
                          <a:ea typeface="Calibri" pitchFamily="34" charset="0"/>
                          <a:cs typeface="Times New Roman" pitchFamily="18" charset="0"/>
                        </a:rPr>
                        <a:t> </a:t>
                      </a:r>
                      <a:r>
                        <a:rPr lang="en-CA" sz="1800" b="0" dirty="0" smtClean="0">
                          <a:latin typeface="+mn-lt"/>
                        </a:rPr>
                        <a:t>(Yes)</a:t>
                      </a:r>
                      <a:endParaRPr kumimoji="0" lang="en-US" sz="1800" b="0" i="0" u="none" strike="noStrike" cap="none" normalizeH="0" baseline="0" dirty="0" smtClean="0">
                        <a:ln>
                          <a:noFill/>
                        </a:ln>
                        <a:solidFill>
                          <a:srgbClr val="000000"/>
                        </a:solidFill>
                        <a:effectLst/>
                        <a:latin typeface="+mn-lt"/>
                        <a:ea typeface="Calibri" pitchFamily="34" charset="0"/>
                        <a:cs typeface="Times New Roman"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800" b="0" baseline="0" dirty="0" smtClean="0">
                          <a:latin typeface="+mn-lt"/>
                        </a:rPr>
                        <a:t>RCT 1 &amp; RCT 2: In planned participant questionnaire</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15344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mn-lt"/>
                          <a:ea typeface="Calibri" pitchFamily="34" charset="0"/>
                          <a:cs typeface="Times New Roman" pitchFamily="18" charset="0"/>
                        </a:rPr>
                        <a:t>Stewart &amp; Fortin </a:t>
                      </a:r>
                      <a:r>
                        <a:rPr lang="en-CA" sz="1800" b="0" dirty="0" smtClean="0">
                          <a:latin typeface="+mn-lt"/>
                        </a:rPr>
                        <a:t>(Yes)</a:t>
                      </a:r>
                      <a:endParaRPr kumimoji="0" lang="en-US" sz="1800" b="0" i="0" u="none" strike="noStrike" cap="none" normalizeH="0" baseline="0" dirty="0" smtClean="0">
                        <a:ln>
                          <a:noFill/>
                        </a:ln>
                        <a:solidFill>
                          <a:srgbClr val="000000"/>
                        </a:solidFill>
                        <a:effectLst/>
                        <a:latin typeface="+mn-lt"/>
                        <a:ea typeface="Calibri" pitchFamily="34" charset="0"/>
                        <a:cs typeface="Times New Roman"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800" b="0" baseline="0" dirty="0" smtClean="0">
                          <a:latin typeface="+mn-lt"/>
                        </a:rPr>
                        <a:t>Could incorporate into baseline, but maybe not beyond</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33005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mn-lt"/>
                          <a:ea typeface="Calibri" pitchFamily="34" charset="0"/>
                          <a:cs typeface="Times New Roman" pitchFamily="18" charset="0"/>
                        </a:rPr>
                        <a:t>Wong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800" b="0" baseline="0" dirty="0" smtClean="0">
                          <a:latin typeface="+mn-lt"/>
                        </a:rPr>
                        <a:t>N/A</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33005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mn-lt"/>
                          <a:ea typeface="Calibri" pitchFamily="34" charset="0"/>
                          <a:cs typeface="Times New Roman" pitchFamily="18" charset="0"/>
                        </a:rPr>
                        <a:t>Young </a:t>
                      </a:r>
                      <a:r>
                        <a:rPr lang="en-CA" sz="1800" b="0" dirty="0" smtClean="0">
                          <a:latin typeface="+mn-lt"/>
                        </a:rPr>
                        <a:t>(Yes)</a:t>
                      </a:r>
                      <a:endParaRPr kumimoji="0" lang="en-US" sz="1800" b="0" i="0" u="none" strike="noStrike" cap="none" normalizeH="0" baseline="0" dirty="0" smtClean="0">
                        <a:ln>
                          <a:noFill/>
                        </a:ln>
                        <a:solidFill>
                          <a:srgbClr val="000000"/>
                        </a:solidFill>
                        <a:effectLst/>
                        <a:latin typeface="+mn-lt"/>
                        <a:ea typeface="Calibri" pitchFamily="34" charset="0"/>
                        <a:cs typeface="Times New Roman"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800" b="0" baseline="0" dirty="0" smtClean="0">
                          <a:latin typeface="+mn-lt"/>
                        </a:rPr>
                        <a:t>Could incorporate within planned provider survey</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bl>
          </a:graphicData>
        </a:graphic>
      </p:graphicFrame>
    </p:spTree>
    <p:extLst>
      <p:ext uri="{BB962C8B-B14F-4D97-AF65-F5344CB8AC3E}">
        <p14:creationId xmlns:p14="http://schemas.microsoft.com/office/powerpoint/2010/main" val="40651807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60648"/>
            <a:ext cx="7561263" cy="701675"/>
          </a:xfrm>
        </p:spPr>
        <p:txBody>
          <a:bodyPr/>
          <a:lstStyle/>
          <a:p>
            <a:r>
              <a:rPr lang="en-CA" sz="3200" dirty="0"/>
              <a:t>Comprehensiveness: </a:t>
            </a:r>
            <a:r>
              <a:rPr lang="en-CA" sz="2800" b="0" dirty="0"/>
              <a:t>Scope of PHC services</a:t>
            </a:r>
          </a:p>
        </p:txBody>
      </p:sp>
      <p:sp>
        <p:nvSpPr>
          <p:cNvPr id="4" name="Slide Number Placeholder 3"/>
          <p:cNvSpPr>
            <a:spLocks noGrp="1"/>
          </p:cNvSpPr>
          <p:nvPr>
            <p:ph type="sldNum" sz="quarter" idx="12"/>
          </p:nvPr>
        </p:nvSpPr>
        <p:spPr/>
        <p:txBody>
          <a:bodyPr/>
          <a:lstStyle/>
          <a:p>
            <a:pPr>
              <a:defRPr/>
            </a:pPr>
            <a:fld id="{3F03B401-CDE7-45A2-AD36-505F51716EE0}" type="slidenum">
              <a:rPr lang="en-CA" smtClean="0">
                <a:solidFill>
                  <a:srgbClr val="000000"/>
                </a:solidFill>
              </a:rPr>
              <a:pPr>
                <a:defRPr/>
              </a:pPr>
              <a:t>15</a:t>
            </a:fld>
            <a:endParaRPr lang="en-CA">
              <a:solidFill>
                <a:srgbClr val="000000"/>
              </a:solidFill>
            </a:endParaRPr>
          </a:p>
        </p:txBody>
      </p:sp>
      <p:sp>
        <p:nvSpPr>
          <p:cNvPr id="13" name="Content Placeholder 2"/>
          <p:cNvSpPr>
            <a:spLocks noGrp="1"/>
          </p:cNvSpPr>
          <p:nvPr>
            <p:ph idx="1"/>
          </p:nvPr>
        </p:nvSpPr>
        <p:spPr>
          <a:xfrm>
            <a:off x="323528" y="1124744"/>
            <a:ext cx="8229600" cy="4525963"/>
          </a:xfrm>
        </p:spPr>
        <p:txBody>
          <a:bodyPr/>
          <a:lstStyle/>
          <a:p>
            <a:r>
              <a:rPr lang="en-CA" sz="2800" dirty="0"/>
              <a:t>6</a:t>
            </a:r>
            <a:r>
              <a:rPr lang="en-CA" sz="2800" dirty="0" smtClean="0"/>
              <a:t>/10 teams reported “Yes,” 1 reported “Maybe”</a:t>
            </a:r>
            <a:endParaRPr lang="en-CA" sz="2800" dirty="0"/>
          </a:p>
        </p:txBody>
      </p:sp>
      <p:graphicFrame>
        <p:nvGraphicFramePr>
          <p:cNvPr id="6" name="Table 5"/>
          <p:cNvGraphicFramePr>
            <a:graphicFrameLocks noGrp="1"/>
          </p:cNvGraphicFramePr>
          <p:nvPr>
            <p:extLst>
              <p:ext uri="{D42A27DB-BD31-4B8C-83A1-F6EECF244321}">
                <p14:modId xmlns:p14="http://schemas.microsoft.com/office/powerpoint/2010/main" val="3072423931"/>
              </p:ext>
            </p:extLst>
          </p:nvPr>
        </p:nvGraphicFramePr>
        <p:xfrm>
          <a:off x="72008" y="1697385"/>
          <a:ext cx="9036496" cy="4676763"/>
        </p:xfrm>
        <a:graphic>
          <a:graphicData uri="http://schemas.openxmlformats.org/drawingml/2006/table">
            <a:tbl>
              <a:tblPr/>
              <a:tblGrid>
                <a:gridCol w="2613862"/>
                <a:gridCol w="6422634"/>
              </a:tblGrid>
              <a:tr h="43547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200" b="1" i="0" u="none" strike="noStrike" cap="none" normalizeH="0" baseline="0" dirty="0" smtClean="0">
                          <a:ln>
                            <a:noFill/>
                          </a:ln>
                          <a:solidFill>
                            <a:srgbClr val="000000"/>
                          </a:solidFill>
                          <a:effectLst/>
                          <a:latin typeface="+mn-lt"/>
                          <a:ea typeface="Calibri" pitchFamily="34" charset="0"/>
                          <a:cs typeface="Times New Roman" pitchFamily="18" charset="0"/>
                        </a:rPr>
                        <a:t>Team</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indent="0" algn="ctr">
                        <a:buFont typeface="Arial" panose="020B0604020202020204" pitchFamily="34" charset="0"/>
                        <a:buNone/>
                      </a:pPr>
                      <a:r>
                        <a:rPr lang="en-CA" sz="2200" b="1" dirty="0" smtClean="0"/>
                        <a:t>Comments</a:t>
                      </a:r>
                      <a:endParaRPr lang="en-CA" sz="2200" b="1" dirty="0"/>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21602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2200" dirty="0" smtClean="0"/>
                        <a:t>Haggerty</a:t>
                      </a:r>
                      <a:r>
                        <a:rPr lang="en-US" sz="2200" baseline="0" dirty="0" smtClean="0"/>
                        <a:t> (Yes)</a:t>
                      </a:r>
                      <a:endParaRPr lang="en-US" sz="2200" dirty="0" smtClean="0"/>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200" b="0" dirty="0" smtClean="0">
                          <a:latin typeface="+mn-lt"/>
                        </a:rPr>
                        <a:t>N/A</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1087417">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2200" dirty="0" smtClean="0"/>
                        <a:t>Harris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200" b="0" dirty="0" smtClean="0">
                          <a:latin typeface="+mn-lt"/>
                        </a:rPr>
                        <a:t>Could incorporate into the Readiness Tool provider survey</a:t>
                      </a:r>
                      <a:r>
                        <a:rPr lang="en-CA" sz="2200" b="0" baseline="0" dirty="0" smtClean="0">
                          <a:latin typeface="+mn-lt"/>
                        </a:rPr>
                        <a:t> and </a:t>
                      </a:r>
                      <a:r>
                        <a:rPr lang="en-CA" sz="2200" b="0" dirty="0" smtClean="0">
                          <a:latin typeface="+mn-lt"/>
                        </a:rPr>
                        <a:t>modify for relevance to indigenous populations.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172257">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2200" dirty="0" smtClean="0"/>
                        <a:t>Katz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200" b="0" dirty="0" smtClean="0">
                          <a:latin typeface="+mn-lt"/>
                        </a:rPr>
                        <a:t>N/A</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99829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2200" dirty="0" smtClean="0"/>
                        <a:t>Liddy (Maybe)</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200" b="0" dirty="0" smtClean="0">
                          <a:latin typeface="+mn-lt"/>
                        </a:rPr>
                        <a:t>Will use patient-centred medical home org. survey, but willing to adapt or change if necessary.</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34563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2200" dirty="0" err="1" smtClean="0"/>
                        <a:t>Ploeg</a:t>
                      </a:r>
                      <a:r>
                        <a:rPr lang="en-US" sz="2200" dirty="0" smtClean="0"/>
                        <a:t>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200" b="0" dirty="0" smtClean="0">
                          <a:latin typeface="+mn-lt"/>
                        </a:rPr>
                        <a:t>RCT 1 &amp; RCT 2:</a:t>
                      </a:r>
                      <a:r>
                        <a:rPr lang="en-CA" sz="2200" b="0" baseline="0" dirty="0" smtClean="0">
                          <a:latin typeface="+mn-lt"/>
                        </a:rPr>
                        <a:t> In practice questionnaire</a:t>
                      </a:r>
                      <a:endParaRPr lang="en-CA" sz="2200" b="0" dirty="0" smtClean="0">
                        <a:latin typeface="+mn-lt"/>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208917">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2200" dirty="0" smtClean="0"/>
                        <a:t>Wong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200" b="0" dirty="0" smtClean="0">
                          <a:latin typeface="+mn-lt"/>
                        </a:rPr>
                        <a:t>N/A</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35293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200" b="0" i="0" u="none" strike="noStrike" cap="none" normalizeH="0" baseline="0" dirty="0" smtClean="0">
                          <a:ln>
                            <a:noFill/>
                          </a:ln>
                          <a:solidFill>
                            <a:srgbClr val="000000"/>
                          </a:solidFill>
                          <a:effectLst/>
                          <a:latin typeface="+mn-lt"/>
                          <a:ea typeface="Calibri" pitchFamily="34" charset="0"/>
                          <a:cs typeface="Times New Roman" pitchFamily="18" charset="0"/>
                        </a:rPr>
                        <a:t>Young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200" b="0" baseline="0" dirty="0" smtClean="0">
                          <a:latin typeface="+mn-lt"/>
                        </a:rPr>
                        <a:t>Based on existing information </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bl>
          </a:graphicData>
        </a:graphic>
      </p:graphicFrame>
    </p:spTree>
    <p:extLst>
      <p:ext uri="{BB962C8B-B14F-4D97-AF65-F5344CB8AC3E}">
        <p14:creationId xmlns:p14="http://schemas.microsoft.com/office/powerpoint/2010/main" val="40651807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980727"/>
            <a:ext cx="7561263" cy="216025"/>
          </a:xfrm>
        </p:spPr>
        <p:txBody>
          <a:bodyPr/>
          <a:lstStyle/>
          <a:p>
            <a:r>
              <a:rPr lang="en-CA" sz="3200" dirty="0"/>
              <a:t>Coordination</a:t>
            </a:r>
            <a:r>
              <a:rPr lang="en-CA" sz="2800" b="0" dirty="0"/>
              <a:t>: PHC team effectiveness score</a:t>
            </a:r>
            <a:r>
              <a:rPr lang="en-CA" sz="3200" b="0" dirty="0"/>
              <a:t/>
            </a:r>
            <a:br>
              <a:rPr lang="en-CA" sz="3200" b="0" dirty="0"/>
            </a:br>
            <a:r>
              <a:rPr lang="en-CA" sz="3200" b="0" dirty="0"/>
              <a:t/>
            </a:r>
            <a:br>
              <a:rPr lang="en-CA" sz="3200" b="0" dirty="0"/>
            </a:br>
            <a:endParaRPr lang="en-CA" sz="3200" b="0" dirty="0"/>
          </a:p>
        </p:txBody>
      </p:sp>
      <p:sp>
        <p:nvSpPr>
          <p:cNvPr id="4" name="Slide Number Placeholder 3"/>
          <p:cNvSpPr>
            <a:spLocks noGrp="1"/>
          </p:cNvSpPr>
          <p:nvPr>
            <p:ph type="sldNum" sz="quarter" idx="12"/>
          </p:nvPr>
        </p:nvSpPr>
        <p:spPr/>
        <p:txBody>
          <a:bodyPr/>
          <a:lstStyle/>
          <a:p>
            <a:pPr>
              <a:defRPr/>
            </a:pPr>
            <a:fld id="{3F03B401-CDE7-45A2-AD36-505F51716EE0}" type="slidenum">
              <a:rPr lang="en-CA" smtClean="0">
                <a:solidFill>
                  <a:srgbClr val="000000"/>
                </a:solidFill>
              </a:rPr>
              <a:pPr>
                <a:defRPr/>
              </a:pPr>
              <a:t>16</a:t>
            </a:fld>
            <a:endParaRPr lang="en-CA">
              <a:solidFill>
                <a:srgbClr val="000000"/>
              </a:solidFill>
            </a:endParaRPr>
          </a:p>
        </p:txBody>
      </p:sp>
      <p:sp>
        <p:nvSpPr>
          <p:cNvPr id="13" name="Content Placeholder 2"/>
          <p:cNvSpPr>
            <a:spLocks noGrp="1"/>
          </p:cNvSpPr>
          <p:nvPr>
            <p:ph idx="1"/>
          </p:nvPr>
        </p:nvSpPr>
        <p:spPr>
          <a:xfrm>
            <a:off x="395536" y="1052736"/>
            <a:ext cx="8229600" cy="4525963"/>
          </a:xfrm>
        </p:spPr>
        <p:txBody>
          <a:bodyPr/>
          <a:lstStyle/>
          <a:p>
            <a:r>
              <a:rPr lang="en-CA" sz="2800" dirty="0"/>
              <a:t>9</a:t>
            </a:r>
            <a:r>
              <a:rPr lang="en-CA" sz="2800" dirty="0" smtClean="0"/>
              <a:t>/10 </a:t>
            </a:r>
            <a:r>
              <a:rPr lang="en-CA" sz="2800" dirty="0"/>
              <a:t>teams reported “</a:t>
            </a:r>
            <a:r>
              <a:rPr lang="en-CA" sz="2800" dirty="0" smtClean="0"/>
              <a:t>Yes,” 1 reported “Maybe”</a:t>
            </a:r>
            <a:endParaRPr lang="en-CA" sz="2800" dirty="0"/>
          </a:p>
        </p:txBody>
      </p:sp>
      <p:graphicFrame>
        <p:nvGraphicFramePr>
          <p:cNvPr id="5" name="Table 4"/>
          <p:cNvGraphicFramePr>
            <a:graphicFrameLocks noGrp="1"/>
          </p:cNvGraphicFramePr>
          <p:nvPr>
            <p:extLst>
              <p:ext uri="{D42A27DB-BD31-4B8C-83A1-F6EECF244321}">
                <p14:modId xmlns:p14="http://schemas.microsoft.com/office/powerpoint/2010/main" val="2388353864"/>
              </p:ext>
            </p:extLst>
          </p:nvPr>
        </p:nvGraphicFramePr>
        <p:xfrm>
          <a:off x="0" y="1550984"/>
          <a:ext cx="9144000" cy="5098902"/>
        </p:xfrm>
        <a:graphic>
          <a:graphicData uri="http://schemas.openxmlformats.org/drawingml/2006/table">
            <a:tbl>
              <a:tblPr/>
              <a:tblGrid>
                <a:gridCol w="2644958"/>
                <a:gridCol w="6499042"/>
              </a:tblGrid>
              <a:tr h="34368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900" b="1" i="0" u="none" strike="noStrike" cap="none" normalizeH="0" baseline="0" dirty="0" smtClean="0">
                          <a:ln>
                            <a:noFill/>
                          </a:ln>
                          <a:solidFill>
                            <a:srgbClr val="000000"/>
                          </a:solidFill>
                          <a:effectLst/>
                          <a:latin typeface="+mn-lt"/>
                          <a:ea typeface="Calibri" pitchFamily="34" charset="0"/>
                          <a:cs typeface="Times New Roman" pitchFamily="18" charset="0"/>
                        </a:rPr>
                        <a:t>Team</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indent="0" algn="ctr">
                        <a:buFont typeface="Arial" panose="020B0604020202020204" pitchFamily="34" charset="0"/>
                        <a:buNone/>
                      </a:pPr>
                      <a:r>
                        <a:rPr lang="en-CA" sz="1900" b="1" dirty="0" smtClean="0"/>
                        <a:t>Comments</a:t>
                      </a:r>
                      <a:endParaRPr lang="en-CA" sz="1900" b="1" dirty="0"/>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608359">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900" b="0" i="0" u="none" strike="noStrike" cap="none" normalizeH="0" baseline="0" dirty="0" err="1" smtClean="0">
                          <a:ln>
                            <a:noFill/>
                          </a:ln>
                          <a:solidFill>
                            <a:srgbClr val="000000"/>
                          </a:solidFill>
                          <a:effectLst/>
                          <a:latin typeface="+mn-lt"/>
                          <a:ea typeface="Calibri" pitchFamily="34" charset="0"/>
                          <a:cs typeface="Times New Roman" pitchFamily="18" charset="0"/>
                        </a:rPr>
                        <a:t>Grunfeld</a:t>
                      </a:r>
                      <a:r>
                        <a:rPr kumimoji="0" lang="en-US" sz="1900" b="0" i="0" u="none" strike="noStrike" cap="none" normalizeH="0" baseline="0" dirty="0" smtClean="0">
                          <a:ln>
                            <a:noFill/>
                          </a:ln>
                          <a:solidFill>
                            <a:srgbClr val="000000"/>
                          </a:solidFill>
                          <a:effectLst/>
                          <a:latin typeface="+mn-lt"/>
                          <a:ea typeface="Calibri" pitchFamily="34" charset="0"/>
                          <a:cs typeface="Times New Roman" pitchFamily="18" charset="0"/>
                        </a:rPr>
                        <a:t> </a:t>
                      </a:r>
                      <a:r>
                        <a:rPr lang="en-CA" sz="1900" dirty="0" smtClean="0"/>
                        <a:t>(Maybe)</a:t>
                      </a:r>
                      <a:endParaRPr kumimoji="0" lang="en-US" sz="1900" b="0" i="0" u="none" strike="noStrike" cap="none" normalizeH="0" baseline="0" dirty="0" smtClean="0">
                        <a:ln>
                          <a:noFill/>
                        </a:ln>
                        <a:solidFill>
                          <a:srgbClr val="000000"/>
                        </a:solidFill>
                        <a:effectLst/>
                        <a:latin typeface="+mn-lt"/>
                        <a:ea typeface="Calibri" pitchFamily="34" charset="0"/>
                        <a:cs typeface="Times New Roman"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900" dirty="0" smtClean="0"/>
                        <a:t>Maybe</a:t>
                      </a:r>
                      <a:r>
                        <a:rPr lang="en-CA" sz="1900" baseline="0" dirty="0" smtClean="0"/>
                        <a:t> in RCT: May want to include an oncology-specific scale.</a:t>
                      </a:r>
                      <a:endParaRPr lang="en-CA" sz="1900" dirty="0" smtClean="0"/>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26401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1900" dirty="0" smtClean="0"/>
                        <a:t>Haggerty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900" b="0" dirty="0" smtClean="0">
                          <a:latin typeface="+mn-lt"/>
                        </a:rPr>
                        <a:t>Patient survey only.  Information Continuity scale</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70931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1900" dirty="0" smtClean="0"/>
                        <a:t>Harris </a:t>
                      </a:r>
                      <a:r>
                        <a:rPr lang="en-CA" sz="1900" dirty="0" smtClean="0"/>
                        <a:t>(Yes)</a:t>
                      </a:r>
                      <a:endParaRPr lang="en-US" sz="1900" dirty="0" smtClean="0"/>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900" b="0" dirty="0" smtClean="0">
                          <a:latin typeface="+mn-lt"/>
                        </a:rPr>
                        <a:t>Could incorporate into the Readiness Tool provider survey</a:t>
                      </a:r>
                      <a:r>
                        <a:rPr lang="en-CA" sz="1900" b="0" baseline="0" dirty="0" smtClean="0">
                          <a:latin typeface="+mn-lt"/>
                        </a:rPr>
                        <a:t> and </a:t>
                      </a:r>
                      <a:r>
                        <a:rPr lang="en-CA" sz="1900" b="0" dirty="0" smtClean="0">
                          <a:latin typeface="+mn-lt"/>
                        </a:rPr>
                        <a:t>modify for relevance to indigenous populations.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34368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CA" sz="1900" dirty="0" err="1" smtClean="0"/>
                        <a:t>Kaczorowski</a:t>
                      </a:r>
                      <a:r>
                        <a:rPr lang="en-CA" sz="1900" dirty="0" smtClean="0"/>
                        <a:t> (Yes)</a:t>
                      </a:r>
                      <a:endParaRPr lang="en-US" sz="1900" dirty="0" smtClean="0"/>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900" b="0" dirty="0" smtClean="0">
                          <a:latin typeface="+mn-lt"/>
                        </a:rPr>
                        <a:t>Patient survey</a:t>
                      </a:r>
                      <a:r>
                        <a:rPr lang="en-CA" sz="1900" b="0" baseline="0" dirty="0" smtClean="0">
                          <a:latin typeface="+mn-lt"/>
                        </a:rPr>
                        <a:t> within RCT</a:t>
                      </a:r>
                      <a:endParaRPr lang="en-CA" sz="1900" b="0" dirty="0" smtClean="0">
                        <a:latin typeface="+mn-lt"/>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34368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1900" dirty="0" smtClean="0"/>
                        <a:t>Katz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900" b="0" dirty="0" smtClean="0">
                          <a:latin typeface="+mn-lt"/>
                        </a:rPr>
                        <a:t>N/A</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34368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1900" dirty="0" smtClean="0"/>
                        <a:t>Liddy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900" b="0" dirty="0" smtClean="0">
                          <a:latin typeface="+mn-lt"/>
                        </a:rPr>
                        <a:t>In patient survey</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1979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900" b="0" i="0" u="none" strike="noStrike" cap="none" normalizeH="0" baseline="0" dirty="0" err="1" smtClean="0">
                          <a:ln>
                            <a:noFill/>
                          </a:ln>
                          <a:solidFill>
                            <a:srgbClr val="000000"/>
                          </a:solidFill>
                          <a:effectLst/>
                          <a:latin typeface="+mn-lt"/>
                          <a:ea typeface="Calibri" pitchFamily="34" charset="0"/>
                          <a:cs typeface="Times New Roman" pitchFamily="18" charset="0"/>
                        </a:rPr>
                        <a:t>Ploeg</a:t>
                      </a:r>
                      <a:r>
                        <a:rPr kumimoji="0" lang="en-US" sz="1900" b="0" i="0" u="none" strike="noStrike" cap="none" normalizeH="0" baseline="0" dirty="0" smtClean="0">
                          <a:ln>
                            <a:noFill/>
                          </a:ln>
                          <a:solidFill>
                            <a:srgbClr val="000000"/>
                          </a:solidFill>
                          <a:effectLst/>
                          <a:latin typeface="+mn-lt"/>
                          <a:ea typeface="Calibri" pitchFamily="34" charset="0"/>
                          <a:cs typeface="Times New Roman" pitchFamily="18" charset="0"/>
                        </a:rPr>
                        <a:t>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900" b="0" baseline="0" dirty="0" smtClean="0">
                          <a:latin typeface="+mn-lt"/>
                        </a:rPr>
                        <a:t>RCT 1 &amp; RCT 2: TCI 19 items; in practice questionnaire</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687367">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900" b="0" i="0" u="none" strike="noStrike" cap="none" normalizeH="0" baseline="0" dirty="0" smtClean="0">
                          <a:ln>
                            <a:noFill/>
                          </a:ln>
                          <a:solidFill>
                            <a:srgbClr val="000000"/>
                          </a:solidFill>
                          <a:effectLst/>
                          <a:latin typeface="+mn-lt"/>
                          <a:ea typeface="Calibri" pitchFamily="34" charset="0"/>
                          <a:cs typeface="Times New Roman" pitchFamily="18" charset="0"/>
                        </a:rPr>
                        <a:t>Stewart &amp; Fortin </a:t>
                      </a:r>
                      <a:r>
                        <a:rPr lang="en-CA" sz="1900" dirty="0" smtClean="0"/>
                        <a:t>(Yes)</a:t>
                      </a:r>
                      <a:endParaRPr kumimoji="0" lang="en-US" sz="1900" b="0" i="0" u="none" strike="noStrike" cap="none" normalizeH="0" baseline="0" dirty="0" smtClean="0">
                        <a:ln>
                          <a:noFill/>
                        </a:ln>
                        <a:solidFill>
                          <a:srgbClr val="000000"/>
                        </a:solidFill>
                        <a:effectLst/>
                        <a:latin typeface="+mn-lt"/>
                        <a:ea typeface="Calibri" pitchFamily="34" charset="0"/>
                        <a:cs typeface="Times New Roman"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900" b="0" baseline="0" dirty="0" smtClean="0">
                          <a:latin typeface="+mn-lt"/>
                        </a:rPr>
                        <a:t>Can add the information continuity sub-scale to our patient questionnaire.</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34368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900" b="0" i="0" u="none" strike="noStrike" cap="none" normalizeH="0" baseline="0" dirty="0" smtClean="0">
                          <a:ln>
                            <a:noFill/>
                          </a:ln>
                          <a:solidFill>
                            <a:srgbClr val="000000"/>
                          </a:solidFill>
                          <a:effectLst/>
                          <a:latin typeface="+mn-lt"/>
                          <a:ea typeface="Calibri" pitchFamily="34" charset="0"/>
                          <a:cs typeface="Times New Roman" pitchFamily="18" charset="0"/>
                        </a:rPr>
                        <a:t>Wong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900" b="0" baseline="0" dirty="0" smtClean="0">
                          <a:latin typeface="+mn-lt"/>
                        </a:rPr>
                        <a:t>N/A</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31493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900" b="0" i="0" u="none" strike="noStrike" cap="none" normalizeH="0" baseline="0" dirty="0" smtClean="0">
                          <a:ln>
                            <a:noFill/>
                          </a:ln>
                          <a:solidFill>
                            <a:srgbClr val="000000"/>
                          </a:solidFill>
                          <a:effectLst/>
                          <a:latin typeface="+mn-lt"/>
                          <a:ea typeface="Calibri" pitchFamily="34" charset="0"/>
                          <a:cs typeface="Times New Roman" pitchFamily="18" charset="0"/>
                        </a:rPr>
                        <a:t>Young </a:t>
                      </a:r>
                      <a:r>
                        <a:rPr lang="en-CA" sz="1900" dirty="0" smtClean="0"/>
                        <a:t>(Yes)</a:t>
                      </a:r>
                      <a:endParaRPr kumimoji="0" lang="en-US" sz="1900" b="0" i="0" u="none" strike="noStrike" cap="none" normalizeH="0" baseline="0" dirty="0" smtClean="0">
                        <a:ln>
                          <a:noFill/>
                        </a:ln>
                        <a:solidFill>
                          <a:srgbClr val="000000"/>
                        </a:solidFill>
                        <a:effectLst/>
                        <a:latin typeface="+mn-lt"/>
                        <a:ea typeface="Calibri" pitchFamily="34" charset="0"/>
                        <a:cs typeface="Times New Roman"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900" b="0" baseline="0" dirty="0" smtClean="0">
                          <a:latin typeface="+mn-lt"/>
                        </a:rPr>
                        <a:t>Modified CIHI survey for own provider survey</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bl>
          </a:graphicData>
        </a:graphic>
      </p:graphicFrame>
    </p:spTree>
    <p:extLst>
      <p:ext uri="{BB962C8B-B14F-4D97-AF65-F5344CB8AC3E}">
        <p14:creationId xmlns:p14="http://schemas.microsoft.com/office/powerpoint/2010/main" val="40651807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188640"/>
            <a:ext cx="7561263" cy="701675"/>
          </a:xfrm>
        </p:spPr>
        <p:txBody>
          <a:bodyPr/>
          <a:lstStyle/>
          <a:p>
            <a:r>
              <a:rPr lang="en-CA" sz="3200" dirty="0"/>
              <a:t>Coordination: </a:t>
            </a:r>
            <a:r>
              <a:rPr lang="en-CA" sz="3200" b="0" dirty="0"/>
              <a:t>Collaborative care with other healthcare organizations </a:t>
            </a:r>
          </a:p>
        </p:txBody>
      </p:sp>
      <p:sp>
        <p:nvSpPr>
          <p:cNvPr id="4" name="Slide Number Placeholder 3"/>
          <p:cNvSpPr>
            <a:spLocks noGrp="1"/>
          </p:cNvSpPr>
          <p:nvPr>
            <p:ph type="sldNum" sz="quarter" idx="12"/>
          </p:nvPr>
        </p:nvSpPr>
        <p:spPr/>
        <p:txBody>
          <a:bodyPr/>
          <a:lstStyle/>
          <a:p>
            <a:pPr>
              <a:defRPr/>
            </a:pPr>
            <a:fld id="{3F03B401-CDE7-45A2-AD36-505F51716EE0}" type="slidenum">
              <a:rPr lang="en-CA" smtClean="0">
                <a:solidFill>
                  <a:srgbClr val="000000"/>
                </a:solidFill>
              </a:rPr>
              <a:pPr>
                <a:defRPr/>
              </a:pPr>
              <a:t>17</a:t>
            </a:fld>
            <a:endParaRPr lang="en-CA">
              <a:solidFill>
                <a:srgbClr val="000000"/>
              </a:solidFill>
            </a:endParaRPr>
          </a:p>
        </p:txBody>
      </p:sp>
      <p:sp>
        <p:nvSpPr>
          <p:cNvPr id="13" name="Content Placeholder 2"/>
          <p:cNvSpPr>
            <a:spLocks noGrp="1"/>
          </p:cNvSpPr>
          <p:nvPr>
            <p:ph idx="1"/>
          </p:nvPr>
        </p:nvSpPr>
        <p:spPr>
          <a:xfrm>
            <a:off x="251520" y="1196752"/>
            <a:ext cx="8229600" cy="4525963"/>
          </a:xfrm>
        </p:spPr>
        <p:txBody>
          <a:bodyPr/>
          <a:lstStyle/>
          <a:p>
            <a:r>
              <a:rPr lang="en-CA" dirty="0"/>
              <a:t>8</a:t>
            </a:r>
            <a:r>
              <a:rPr lang="en-CA" dirty="0" smtClean="0"/>
              <a:t>/10 </a:t>
            </a:r>
            <a:r>
              <a:rPr lang="en-CA" dirty="0"/>
              <a:t>teams reported “Yes”</a:t>
            </a:r>
          </a:p>
          <a:p>
            <a:pPr lvl="5"/>
            <a:endParaRPr lang="en-CA" dirty="0"/>
          </a:p>
        </p:txBody>
      </p:sp>
      <p:graphicFrame>
        <p:nvGraphicFramePr>
          <p:cNvPr id="6" name="Table 5"/>
          <p:cNvGraphicFramePr>
            <a:graphicFrameLocks noGrp="1"/>
          </p:cNvGraphicFramePr>
          <p:nvPr>
            <p:extLst>
              <p:ext uri="{D42A27DB-BD31-4B8C-83A1-F6EECF244321}">
                <p14:modId xmlns:p14="http://schemas.microsoft.com/office/powerpoint/2010/main" val="1342842599"/>
              </p:ext>
            </p:extLst>
          </p:nvPr>
        </p:nvGraphicFramePr>
        <p:xfrm>
          <a:off x="107504" y="1896424"/>
          <a:ext cx="8928992" cy="4744637"/>
        </p:xfrm>
        <a:graphic>
          <a:graphicData uri="http://schemas.openxmlformats.org/drawingml/2006/table">
            <a:tbl>
              <a:tblPr/>
              <a:tblGrid>
                <a:gridCol w="2582766"/>
                <a:gridCol w="6346226"/>
              </a:tblGrid>
              <a:tr h="44226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mn-lt"/>
                          <a:ea typeface="Calibri" pitchFamily="34" charset="0"/>
                          <a:cs typeface="Times New Roman" pitchFamily="18" charset="0"/>
                        </a:rPr>
                        <a:t>Team</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indent="0" algn="ctr">
                        <a:buFont typeface="Arial" panose="020B0604020202020204" pitchFamily="34" charset="0"/>
                        <a:buNone/>
                      </a:pPr>
                      <a:r>
                        <a:rPr lang="en-CA" sz="2000" b="1" dirty="0" smtClean="0"/>
                        <a:t>Comments</a:t>
                      </a:r>
                      <a:endParaRPr lang="en-CA" sz="2000" b="1" dirty="0"/>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93610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2000" dirty="0" smtClean="0"/>
                        <a:t>Harris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000" b="0" dirty="0" smtClean="0">
                          <a:latin typeface="+mn-lt"/>
                        </a:rPr>
                        <a:t>Could incorporate into the Readiness Tool provider survey</a:t>
                      </a:r>
                      <a:r>
                        <a:rPr lang="en-CA" sz="2000" b="0" baseline="0" dirty="0" smtClean="0">
                          <a:latin typeface="+mn-lt"/>
                        </a:rPr>
                        <a:t> and </a:t>
                      </a:r>
                      <a:r>
                        <a:rPr lang="en-CA" sz="2000" b="0" dirty="0" smtClean="0">
                          <a:latin typeface="+mn-lt"/>
                        </a:rPr>
                        <a:t>modify for relevance to indigenous populations.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32678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2000" dirty="0" smtClean="0"/>
                        <a:t>Haggerty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000" b="0" dirty="0" smtClean="0">
                          <a:latin typeface="+mn-lt"/>
                        </a:rPr>
                        <a:t>Patient survey and organizational survey</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202357">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CA" sz="2000" dirty="0" err="1" smtClean="0"/>
                        <a:t>Kaczorowski</a:t>
                      </a:r>
                      <a:r>
                        <a:rPr lang="en-CA" sz="2000" dirty="0" smtClean="0"/>
                        <a:t> (Yes)</a:t>
                      </a:r>
                      <a:endParaRPr lang="en-US" sz="2000" dirty="0" smtClean="0"/>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000" b="0" dirty="0" smtClean="0">
                          <a:latin typeface="+mn-lt"/>
                        </a:rPr>
                        <a:t>Patient survey</a:t>
                      </a:r>
                      <a:r>
                        <a:rPr lang="en-CA" sz="2000" b="0" baseline="0" dirty="0" smtClean="0">
                          <a:latin typeface="+mn-lt"/>
                        </a:rPr>
                        <a:t> within RCT</a:t>
                      </a:r>
                      <a:endParaRPr lang="en-CA" sz="2000" b="0" dirty="0" smtClean="0">
                        <a:latin typeface="+mn-lt"/>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240559">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rPr>
                        <a:t>Katz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000" b="0" baseline="0" dirty="0" smtClean="0">
                          <a:latin typeface="+mn-lt"/>
                        </a:rPr>
                        <a:t>N/A</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3204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rPr>
                        <a:t>Liddy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000" b="0" baseline="0" dirty="0" smtClean="0">
                          <a:latin typeface="+mn-lt"/>
                        </a:rPr>
                        <a:t>Incorporated into patient survey</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3204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err="1" smtClean="0">
                          <a:ln>
                            <a:noFill/>
                          </a:ln>
                          <a:solidFill>
                            <a:srgbClr val="000000"/>
                          </a:solidFill>
                          <a:effectLst/>
                          <a:latin typeface="+mn-lt"/>
                          <a:ea typeface="Calibri" pitchFamily="34" charset="0"/>
                          <a:cs typeface="Times New Roman" pitchFamily="18" charset="0"/>
                        </a:rPr>
                        <a:t>Ploeg</a:t>
                      </a:r>
                      <a:r>
                        <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rPr>
                        <a:t>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000" b="0" baseline="0" dirty="0" smtClean="0">
                          <a:latin typeface="+mn-lt"/>
                        </a:rPr>
                        <a:t>RCT 1 &amp; RCT 2: In practice questionnaire</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86409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rPr>
                        <a:t>Stewart &amp; Fortin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000" b="0" baseline="0" dirty="0" smtClean="0">
                          <a:latin typeface="+mn-lt"/>
                        </a:rPr>
                        <a:t>Not part of survey, but can incorporate within in-depth provider interviews)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7106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rPr>
                        <a:t>Wong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000" b="0" baseline="0" dirty="0" smtClean="0">
                          <a:latin typeface="+mn-lt"/>
                        </a:rPr>
                        <a:t>N/A</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bl>
          </a:graphicData>
        </a:graphic>
      </p:graphicFrame>
    </p:spTree>
    <p:extLst>
      <p:ext uri="{BB962C8B-B14F-4D97-AF65-F5344CB8AC3E}">
        <p14:creationId xmlns:p14="http://schemas.microsoft.com/office/powerpoint/2010/main" val="40651807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764704"/>
            <a:ext cx="7561263" cy="701675"/>
          </a:xfrm>
        </p:spPr>
        <p:txBody>
          <a:bodyPr/>
          <a:lstStyle/>
          <a:p>
            <a:r>
              <a:rPr lang="en-CA" sz="3200" dirty="0"/>
              <a:t>Effectiveness: </a:t>
            </a:r>
            <a:r>
              <a:rPr lang="en-CA" sz="3200" b="0" dirty="0"/>
              <a:t>ACSC </a:t>
            </a:r>
            <a:r>
              <a:rPr lang="en-CA" sz="3200" b="0" dirty="0" smtClean="0"/>
              <a:t>hospitalization </a:t>
            </a:r>
            <a:r>
              <a:rPr lang="en-CA" sz="3200" b="0" dirty="0"/>
              <a:t>rate</a:t>
            </a:r>
            <a:r>
              <a:rPr lang="en-CA" sz="3200" dirty="0"/>
              <a:t/>
            </a:r>
            <a:br>
              <a:rPr lang="en-CA" sz="3200" dirty="0"/>
            </a:br>
            <a:r>
              <a:rPr lang="en-CA" sz="3200" b="0" dirty="0"/>
              <a:t/>
            </a:r>
            <a:br>
              <a:rPr lang="en-CA" sz="3200" b="0" dirty="0"/>
            </a:br>
            <a:endParaRPr lang="en-CA" sz="3200" b="0" dirty="0"/>
          </a:p>
        </p:txBody>
      </p:sp>
      <p:sp>
        <p:nvSpPr>
          <p:cNvPr id="4" name="Slide Number Placeholder 3"/>
          <p:cNvSpPr>
            <a:spLocks noGrp="1"/>
          </p:cNvSpPr>
          <p:nvPr>
            <p:ph type="sldNum" sz="quarter" idx="12"/>
          </p:nvPr>
        </p:nvSpPr>
        <p:spPr/>
        <p:txBody>
          <a:bodyPr/>
          <a:lstStyle/>
          <a:p>
            <a:pPr>
              <a:defRPr/>
            </a:pPr>
            <a:fld id="{3F03B401-CDE7-45A2-AD36-505F51716EE0}" type="slidenum">
              <a:rPr lang="en-CA" smtClean="0">
                <a:solidFill>
                  <a:srgbClr val="000000"/>
                </a:solidFill>
              </a:rPr>
              <a:pPr>
                <a:defRPr/>
              </a:pPr>
              <a:t>18</a:t>
            </a:fld>
            <a:endParaRPr lang="en-CA">
              <a:solidFill>
                <a:srgbClr val="000000"/>
              </a:solidFill>
            </a:endParaRPr>
          </a:p>
        </p:txBody>
      </p:sp>
      <p:sp>
        <p:nvSpPr>
          <p:cNvPr id="13" name="Content Placeholder 2"/>
          <p:cNvSpPr>
            <a:spLocks noGrp="1"/>
          </p:cNvSpPr>
          <p:nvPr>
            <p:ph idx="1"/>
          </p:nvPr>
        </p:nvSpPr>
        <p:spPr>
          <a:xfrm>
            <a:off x="467544" y="1196752"/>
            <a:ext cx="8229600" cy="4525963"/>
          </a:xfrm>
        </p:spPr>
        <p:txBody>
          <a:bodyPr/>
          <a:lstStyle/>
          <a:p>
            <a:r>
              <a:rPr lang="en-CA" sz="2800" dirty="0" smtClean="0"/>
              <a:t>5/10 teams reported “Yes,” 1 reported “Maybe”</a:t>
            </a:r>
            <a:endParaRPr lang="en-CA" dirty="0"/>
          </a:p>
        </p:txBody>
      </p:sp>
      <p:graphicFrame>
        <p:nvGraphicFramePr>
          <p:cNvPr id="5" name="Table 4"/>
          <p:cNvGraphicFramePr>
            <a:graphicFrameLocks noGrp="1"/>
          </p:cNvGraphicFramePr>
          <p:nvPr>
            <p:extLst>
              <p:ext uri="{D42A27DB-BD31-4B8C-83A1-F6EECF244321}">
                <p14:modId xmlns:p14="http://schemas.microsoft.com/office/powerpoint/2010/main" val="33258759"/>
              </p:ext>
            </p:extLst>
          </p:nvPr>
        </p:nvGraphicFramePr>
        <p:xfrm>
          <a:off x="107504" y="1896424"/>
          <a:ext cx="8928992" cy="4093256"/>
        </p:xfrm>
        <a:graphic>
          <a:graphicData uri="http://schemas.openxmlformats.org/drawingml/2006/table">
            <a:tbl>
              <a:tblPr/>
              <a:tblGrid>
                <a:gridCol w="2736304"/>
                <a:gridCol w="6192688"/>
              </a:tblGrid>
              <a:tr h="420969">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mn-lt"/>
                          <a:ea typeface="Calibri" pitchFamily="34" charset="0"/>
                          <a:cs typeface="Times New Roman" pitchFamily="18" charset="0"/>
                        </a:rPr>
                        <a:t>Team</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indent="0" algn="ctr">
                        <a:buFont typeface="Arial" panose="020B0604020202020204" pitchFamily="34" charset="0"/>
                        <a:buNone/>
                      </a:pPr>
                      <a:r>
                        <a:rPr lang="en-CA" sz="2000" b="1" dirty="0" smtClean="0"/>
                        <a:t>Comments</a:t>
                      </a:r>
                      <a:endParaRPr lang="en-CA" sz="2000" b="1" dirty="0"/>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2618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err="1" smtClean="0">
                          <a:ln>
                            <a:noFill/>
                          </a:ln>
                          <a:solidFill>
                            <a:srgbClr val="000000"/>
                          </a:solidFill>
                          <a:effectLst/>
                          <a:latin typeface="+mn-lt"/>
                          <a:ea typeface="Calibri" pitchFamily="34" charset="0"/>
                          <a:cs typeface="Times New Roman" pitchFamily="18" charset="0"/>
                        </a:rPr>
                        <a:t>Grunfeld</a:t>
                      </a:r>
                      <a:r>
                        <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rPr>
                        <a:t> (Maybe)</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2000" b="0" dirty="0" smtClean="0">
                          <a:latin typeface="+mn-lt"/>
                        </a:rPr>
                        <a:t>RCT: Depends on conditions; will be measuring ED &amp;</a:t>
                      </a:r>
                      <a:r>
                        <a:rPr lang="en-CA" sz="2000" b="0" baseline="0" dirty="0" smtClean="0">
                          <a:latin typeface="+mn-lt"/>
                        </a:rPr>
                        <a:t> hospitalizations associated w/chemotherapy toxicity.</a:t>
                      </a: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2000" b="0" baseline="0" dirty="0" smtClean="0">
                          <a:latin typeface="+mn-lt"/>
                        </a:rPr>
                        <a:t>Admin data: Likely yes, possibly in a few provinces</a:t>
                      </a:r>
                      <a:endParaRPr lang="en-CA" sz="2000" b="0" dirty="0" smtClean="0">
                        <a:latin typeface="+mn-lt"/>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2618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rPr>
                        <a:t>Haggerty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2000" b="0" dirty="0" smtClean="0">
                          <a:latin typeface="+mn-lt"/>
                        </a:rPr>
                        <a:t>Expect to use admin data, but in QC</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2618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rPr>
                        <a:t>Katz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2000" b="0" dirty="0" smtClean="0">
                          <a:latin typeface="+mn-lt"/>
                        </a:rPr>
                        <a:t>Using an adapted version to be shared with the group.</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2618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rPr>
                        <a:t>Liddy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2000" b="0" dirty="0" smtClean="0">
                          <a:latin typeface="+mn-lt"/>
                        </a:rPr>
                        <a:t>Y for NL &amp; ON cohort studies;</a:t>
                      </a:r>
                      <a:r>
                        <a:rPr lang="en-CA" sz="2000" b="0" baseline="0" dirty="0" smtClean="0">
                          <a:latin typeface="+mn-lt"/>
                        </a:rPr>
                        <a:t> </a:t>
                      </a:r>
                      <a:r>
                        <a:rPr lang="en-CA" sz="2000" b="0" dirty="0" smtClean="0">
                          <a:latin typeface="+mn-lt"/>
                        </a:rPr>
                        <a:t>TBC for ON</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5119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2000" dirty="0" smtClean="0"/>
                        <a:t>Stewart &amp; Fortin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000" b="0" dirty="0" smtClean="0">
                          <a:latin typeface="+mn-lt"/>
                        </a:rPr>
                        <a:t>N/A</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7916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rPr>
                        <a:t>Wong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000" b="0" baseline="0" dirty="0" smtClean="0">
                          <a:latin typeface="+mn-lt"/>
                        </a:rPr>
                        <a:t>N/A</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bl>
          </a:graphicData>
        </a:graphic>
      </p:graphicFrame>
    </p:spTree>
    <p:extLst>
      <p:ext uri="{BB962C8B-B14F-4D97-AF65-F5344CB8AC3E}">
        <p14:creationId xmlns:p14="http://schemas.microsoft.com/office/powerpoint/2010/main" val="12792897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764704"/>
            <a:ext cx="7561263" cy="701675"/>
          </a:xfrm>
        </p:spPr>
        <p:txBody>
          <a:bodyPr/>
          <a:lstStyle/>
          <a:p>
            <a:r>
              <a:rPr lang="en-CA" sz="3200" dirty="0"/>
              <a:t>Effectiveness: </a:t>
            </a:r>
            <a:r>
              <a:rPr lang="en-CA" sz="3200" b="0" dirty="0" smtClean="0"/>
              <a:t>Functional Health (VR-12)</a:t>
            </a:r>
            <a:r>
              <a:rPr lang="en-CA" sz="3200" dirty="0"/>
              <a:t/>
            </a:r>
            <a:br>
              <a:rPr lang="en-CA" sz="3200" dirty="0"/>
            </a:br>
            <a:r>
              <a:rPr lang="en-CA" sz="3200" b="0" dirty="0"/>
              <a:t/>
            </a:r>
            <a:br>
              <a:rPr lang="en-CA" sz="3200" b="0" dirty="0"/>
            </a:br>
            <a:endParaRPr lang="en-CA" sz="3200" b="0" dirty="0"/>
          </a:p>
        </p:txBody>
      </p:sp>
      <p:sp>
        <p:nvSpPr>
          <p:cNvPr id="4" name="Slide Number Placeholder 3"/>
          <p:cNvSpPr>
            <a:spLocks noGrp="1"/>
          </p:cNvSpPr>
          <p:nvPr>
            <p:ph type="sldNum" sz="quarter" idx="12"/>
          </p:nvPr>
        </p:nvSpPr>
        <p:spPr/>
        <p:txBody>
          <a:bodyPr/>
          <a:lstStyle/>
          <a:p>
            <a:pPr>
              <a:defRPr/>
            </a:pPr>
            <a:fld id="{3F03B401-CDE7-45A2-AD36-505F51716EE0}" type="slidenum">
              <a:rPr lang="en-CA" smtClean="0">
                <a:solidFill>
                  <a:srgbClr val="000000"/>
                </a:solidFill>
              </a:rPr>
              <a:pPr>
                <a:defRPr/>
              </a:pPr>
              <a:t>19</a:t>
            </a:fld>
            <a:endParaRPr lang="en-CA">
              <a:solidFill>
                <a:srgbClr val="000000"/>
              </a:solidFill>
            </a:endParaRPr>
          </a:p>
        </p:txBody>
      </p:sp>
      <p:sp>
        <p:nvSpPr>
          <p:cNvPr id="13" name="Content Placeholder 2"/>
          <p:cNvSpPr>
            <a:spLocks noGrp="1"/>
          </p:cNvSpPr>
          <p:nvPr>
            <p:ph idx="1"/>
          </p:nvPr>
        </p:nvSpPr>
        <p:spPr>
          <a:xfrm>
            <a:off x="323528" y="1196752"/>
            <a:ext cx="8229600" cy="4525963"/>
          </a:xfrm>
        </p:spPr>
        <p:txBody>
          <a:bodyPr/>
          <a:lstStyle/>
          <a:p>
            <a:r>
              <a:rPr lang="en-CA" dirty="0" smtClean="0"/>
              <a:t>6/10 teams reported “Yes”</a:t>
            </a:r>
            <a:endParaRPr lang="en-CA" dirty="0"/>
          </a:p>
        </p:txBody>
      </p:sp>
      <p:graphicFrame>
        <p:nvGraphicFramePr>
          <p:cNvPr id="6" name="Table 5"/>
          <p:cNvGraphicFramePr>
            <a:graphicFrameLocks noGrp="1"/>
          </p:cNvGraphicFramePr>
          <p:nvPr>
            <p:extLst>
              <p:ext uri="{D42A27DB-BD31-4B8C-83A1-F6EECF244321}">
                <p14:modId xmlns:p14="http://schemas.microsoft.com/office/powerpoint/2010/main" val="2132814454"/>
              </p:ext>
            </p:extLst>
          </p:nvPr>
        </p:nvGraphicFramePr>
        <p:xfrm>
          <a:off x="107504" y="1896424"/>
          <a:ext cx="8928992" cy="4729972"/>
        </p:xfrm>
        <a:graphic>
          <a:graphicData uri="http://schemas.openxmlformats.org/drawingml/2006/table">
            <a:tbl>
              <a:tblPr/>
              <a:tblGrid>
                <a:gridCol w="2736304"/>
                <a:gridCol w="6192688"/>
              </a:tblGrid>
              <a:tr h="420969">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mn-lt"/>
                          <a:ea typeface="Calibri" pitchFamily="34" charset="0"/>
                          <a:cs typeface="Times New Roman" pitchFamily="18" charset="0"/>
                        </a:rPr>
                        <a:t>Team</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indent="0" algn="ctr">
                        <a:buFont typeface="Arial" panose="020B0604020202020204" pitchFamily="34" charset="0"/>
                        <a:buNone/>
                      </a:pPr>
                      <a:r>
                        <a:rPr lang="en-CA" sz="2000" b="1" dirty="0" smtClean="0"/>
                        <a:t>Comments</a:t>
                      </a:r>
                      <a:endParaRPr lang="en-CA" sz="2000" b="1" dirty="0"/>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2618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err="1" smtClean="0">
                          <a:ln>
                            <a:noFill/>
                          </a:ln>
                          <a:solidFill>
                            <a:srgbClr val="000000"/>
                          </a:solidFill>
                          <a:effectLst/>
                          <a:latin typeface="+mn-lt"/>
                          <a:ea typeface="Calibri" pitchFamily="34" charset="0"/>
                          <a:cs typeface="Times New Roman" pitchFamily="18" charset="0"/>
                        </a:rPr>
                        <a:t>Grunfeld</a:t>
                      </a:r>
                      <a:r>
                        <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rPr>
                        <a:t>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2000" b="0" dirty="0" smtClean="0">
                          <a:latin typeface="+mn-lt"/>
                        </a:rPr>
                        <a:t>RCT</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2618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rPr>
                        <a:t>Haggerty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2000" b="0" dirty="0" smtClean="0">
                          <a:latin typeface="+mn-lt"/>
                        </a:rPr>
                        <a:t>N/A</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2618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CA" sz="2000" dirty="0" err="1" smtClean="0"/>
                        <a:t>Kaczorowski</a:t>
                      </a:r>
                      <a:r>
                        <a:rPr lang="en-CA" sz="2000" dirty="0" smtClean="0"/>
                        <a:t> (Yes)</a:t>
                      </a:r>
                      <a:endPar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2000" b="0" dirty="0" smtClean="0">
                          <a:latin typeface="+mn-lt"/>
                        </a:rPr>
                        <a:t>Incorporated</a:t>
                      </a:r>
                      <a:r>
                        <a:rPr lang="en-CA" sz="2000" b="0" baseline="0" dirty="0" smtClean="0">
                          <a:latin typeface="+mn-lt"/>
                        </a:rPr>
                        <a:t> into p</a:t>
                      </a:r>
                      <a:r>
                        <a:rPr lang="en-CA" sz="2000" b="0" dirty="0" smtClean="0">
                          <a:latin typeface="+mn-lt"/>
                        </a:rPr>
                        <a:t>atient survey</a:t>
                      </a:r>
                      <a:r>
                        <a:rPr lang="en-CA" sz="2000" b="0" baseline="0" dirty="0" smtClean="0">
                          <a:latin typeface="+mn-lt"/>
                        </a:rPr>
                        <a:t> within RCT</a:t>
                      </a:r>
                      <a:endParaRPr lang="en-CA" sz="2000" b="0" dirty="0" smtClean="0">
                        <a:latin typeface="+mn-lt"/>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54141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2000" dirty="0" smtClean="0"/>
                        <a:t>Katz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000" b="0" dirty="0" smtClean="0">
                          <a:latin typeface="+mn-lt"/>
                        </a:rPr>
                        <a:t>Likely</a:t>
                      </a:r>
                      <a:r>
                        <a:rPr lang="en-CA" sz="2000" b="0" baseline="0" dirty="0" smtClean="0">
                          <a:latin typeface="+mn-lt"/>
                        </a:rPr>
                        <a:t> </a:t>
                      </a:r>
                      <a:r>
                        <a:rPr lang="en-CA" sz="2000" b="0" dirty="0" smtClean="0">
                          <a:latin typeface="+mn-lt"/>
                        </a:rPr>
                        <a:t>in conjunction with CIHI patient planned</a:t>
                      </a:r>
                      <a:r>
                        <a:rPr lang="en-CA" sz="2000" b="0" baseline="0" dirty="0" smtClean="0">
                          <a:latin typeface="+mn-lt"/>
                        </a:rPr>
                        <a:t> survey; </a:t>
                      </a:r>
                      <a:r>
                        <a:rPr lang="en-CA" sz="2000" b="0" dirty="0" smtClean="0">
                          <a:latin typeface="+mn-lt"/>
                        </a:rPr>
                        <a:t>see if this has been validated with First Nations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54141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2000" dirty="0" smtClean="0"/>
                        <a:t>Liddy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000" b="0" dirty="0" smtClean="0">
                          <a:latin typeface="+mn-lt"/>
                        </a:rPr>
                        <a:t>Through patient survey</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7916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rPr>
                        <a:t>Wong (Yes)</a:t>
                      </a:r>
                    </a:p>
                  </a:txBody>
                  <a:tcPr marL="68580" marR="68580" marT="0" marB="0"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000" b="0" baseline="0" dirty="0" smtClean="0">
                          <a:latin typeface="+mn-lt"/>
                        </a:rPr>
                        <a:t>N/A</a:t>
                      </a:r>
                    </a:p>
                  </a:txBody>
                  <a:tcPr marL="68580" marR="68580" marT="0" marB="0"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BEF397"/>
                        </a:gs>
                        <a:gs pos="50000">
                          <a:srgbClr val="D5F6C0"/>
                        </a:gs>
                        <a:gs pos="100000">
                          <a:srgbClr val="EAFAE0"/>
                        </a:gs>
                      </a:gsLst>
                      <a:lin ang="2700000" scaled="1"/>
                    </a:gradFill>
                  </a:tcPr>
                </a:tc>
              </a:tr>
              <a:tr h="47916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2000" dirty="0" err="1" smtClean="0"/>
                        <a:t>Ploeg</a:t>
                      </a:r>
                      <a:r>
                        <a:rPr lang="en-US" sz="2000" dirty="0" smtClean="0"/>
                        <a:t> (No)</a:t>
                      </a:r>
                    </a:p>
                  </a:txBody>
                  <a:tcPr marL="68580" marR="68580" marT="0" marB="0" horzOverflow="overflow">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000" b="0" i="0" dirty="0" smtClean="0">
                          <a:latin typeface="+mn-lt"/>
                        </a:rPr>
                        <a:t>Using</a:t>
                      </a:r>
                      <a:r>
                        <a:rPr lang="en-CA" sz="2000" b="0" i="0" baseline="0" dirty="0" smtClean="0">
                          <a:latin typeface="+mn-lt"/>
                        </a:rPr>
                        <a:t> SF-12</a:t>
                      </a:r>
                      <a:endParaRPr lang="en-CA" sz="2000" b="0" i="0" dirty="0" smtClean="0">
                        <a:latin typeface="+mn-lt"/>
                      </a:endParaRPr>
                    </a:p>
                  </a:txBody>
                  <a:tcPr marL="68580" marR="68580" marT="0" marB="0" horzOverflow="overflow">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gradFill rotWithShape="1">
                      <a:gsLst>
                        <a:gs pos="0">
                          <a:srgbClr val="BEF397"/>
                        </a:gs>
                        <a:gs pos="50000">
                          <a:srgbClr val="D5F6C0"/>
                        </a:gs>
                        <a:gs pos="100000">
                          <a:srgbClr val="EAFAE0"/>
                        </a:gs>
                      </a:gsLst>
                      <a:lin ang="2700000" scaled="1"/>
                    </a:gradFill>
                  </a:tcPr>
                </a:tc>
              </a:tr>
              <a:tr h="47916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rPr>
                        <a:t>Stewart &amp; Fortin (No)</a:t>
                      </a:r>
                    </a:p>
                  </a:txBody>
                  <a:tcPr marL="68580" marR="68580" marT="0" marB="0"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000" b="0" baseline="0" dirty="0" smtClean="0">
                          <a:latin typeface="+mn-lt"/>
                        </a:rPr>
                        <a:t>EQ-5D and SF-12 (could include PROMIS)</a:t>
                      </a:r>
                    </a:p>
                  </a:txBody>
                  <a:tcPr marL="68580" marR="68580" marT="0" marB="0"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gradFill rotWithShape="1">
                      <a:gsLst>
                        <a:gs pos="0">
                          <a:srgbClr val="BEF397"/>
                        </a:gs>
                        <a:gs pos="50000">
                          <a:srgbClr val="D5F6C0"/>
                        </a:gs>
                        <a:gs pos="100000">
                          <a:srgbClr val="EAFAE0"/>
                        </a:gs>
                      </a:gsLst>
                      <a:lin ang="2700000" scaled="1"/>
                    </a:gradFill>
                  </a:tcPr>
                </a:tc>
              </a:tr>
            </a:tbl>
          </a:graphicData>
        </a:graphic>
      </p:graphicFrame>
    </p:spTree>
    <p:extLst>
      <p:ext uri="{BB962C8B-B14F-4D97-AF65-F5344CB8AC3E}">
        <p14:creationId xmlns:p14="http://schemas.microsoft.com/office/powerpoint/2010/main" val="40651807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being addressed by Indicators Working Group</a:t>
            </a:r>
            <a:endParaRPr lang="en-CA" dirty="0"/>
          </a:p>
        </p:txBody>
      </p:sp>
      <p:sp>
        <p:nvSpPr>
          <p:cNvPr id="3" name="Content Placeholder 2"/>
          <p:cNvSpPr>
            <a:spLocks noGrp="1"/>
          </p:cNvSpPr>
          <p:nvPr>
            <p:ph idx="1"/>
          </p:nvPr>
        </p:nvSpPr>
        <p:spPr>
          <a:xfrm>
            <a:off x="228600" y="1371600"/>
            <a:ext cx="8458200" cy="4754563"/>
          </a:xfrm>
        </p:spPr>
        <p:txBody>
          <a:bodyPr/>
          <a:lstStyle/>
          <a:p>
            <a:r>
              <a:rPr lang="en-US" sz="2400" dirty="0" smtClean="0"/>
              <a:t>What are the attributes of: (a) community </a:t>
            </a:r>
            <a:r>
              <a:rPr lang="en-US" sz="2400" dirty="0"/>
              <a:t>based primary health care (CBPHC) innovations </a:t>
            </a:r>
            <a:r>
              <a:rPr lang="en-US" sz="2400" dirty="0" smtClean="0"/>
              <a:t>that address adult </a:t>
            </a:r>
            <a:r>
              <a:rPr lang="en-US" sz="2400" dirty="0"/>
              <a:t>and child populations</a:t>
            </a:r>
            <a:r>
              <a:rPr lang="en-US" sz="2400" dirty="0" smtClean="0"/>
              <a:t>? (b)</a:t>
            </a:r>
            <a:r>
              <a:rPr lang="en-CA" sz="2400" dirty="0"/>
              <a:t> </a:t>
            </a:r>
            <a:r>
              <a:rPr lang="en-US" sz="2400" dirty="0" smtClean="0"/>
              <a:t>alternative </a:t>
            </a:r>
            <a:r>
              <a:rPr lang="en-US" sz="2400" dirty="0"/>
              <a:t>models of chronic disease prevention and management in CBPHC on patient and system outcomes (e.g., health outcomes, cost, access, equity</a:t>
            </a:r>
            <a:r>
              <a:rPr lang="en-US" sz="2400" dirty="0" smtClean="0"/>
              <a:t>)?</a:t>
            </a:r>
          </a:p>
          <a:p>
            <a:endParaRPr lang="en-CA" sz="1600" dirty="0"/>
          </a:p>
          <a:p>
            <a:r>
              <a:rPr lang="en-US" sz="2400" dirty="0" smtClean="0"/>
              <a:t>What structures </a:t>
            </a:r>
            <a:r>
              <a:rPr lang="en-US" sz="2400" dirty="0"/>
              <a:t>(e.g. governance, financing, etc.) and context influence the cost, implementation, delivery, scale-up and impact of PHC models of care</a:t>
            </a:r>
            <a:r>
              <a:rPr lang="en-US" sz="2400" dirty="0" smtClean="0"/>
              <a:t>?</a:t>
            </a:r>
            <a:endParaRPr lang="en-CA" sz="2400" dirty="0"/>
          </a:p>
          <a:p>
            <a:endParaRPr lang="en-CA" sz="1400" b="1" i="1" dirty="0"/>
          </a:p>
          <a:p>
            <a:r>
              <a:rPr lang="en-US" sz="2400" dirty="0" smtClean="0"/>
              <a:t>What underlying </a:t>
            </a:r>
            <a:r>
              <a:rPr lang="en-US" sz="2400" dirty="0"/>
              <a:t>methods, theories, or frameworks </a:t>
            </a:r>
            <a:r>
              <a:rPr lang="en-US" sz="2400" dirty="0" smtClean="0"/>
              <a:t>can </a:t>
            </a:r>
            <a:r>
              <a:rPr lang="en-US" sz="2400" dirty="0"/>
              <a:t>be used to advance the science of comparative </a:t>
            </a:r>
            <a:r>
              <a:rPr lang="en-US" sz="2400" dirty="0" smtClean="0"/>
              <a:t>research?</a:t>
            </a:r>
            <a:endParaRPr lang="en-CA" sz="2400" dirty="0"/>
          </a:p>
          <a:p>
            <a:endParaRPr lang="en-CA" sz="2400"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3F03B401-CDE7-45A2-AD36-505F51716EE0}" type="slidenum">
              <a:rPr lang="en-CA" smtClean="0"/>
              <a:pPr>
                <a:defRPr/>
              </a:pPr>
              <a:t>2</a:t>
            </a:fld>
            <a:endParaRPr lang="en-CA" dirty="0"/>
          </a:p>
        </p:txBody>
      </p:sp>
    </p:spTree>
    <p:extLst>
      <p:ext uri="{BB962C8B-B14F-4D97-AF65-F5344CB8AC3E}">
        <p14:creationId xmlns:p14="http://schemas.microsoft.com/office/powerpoint/2010/main" val="12068626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260648"/>
            <a:ext cx="7561263" cy="701675"/>
          </a:xfrm>
        </p:spPr>
        <p:txBody>
          <a:bodyPr/>
          <a:lstStyle/>
          <a:p>
            <a:r>
              <a:rPr lang="en-CA" sz="3200" dirty="0"/>
              <a:t>Effectiveness: </a:t>
            </a:r>
            <a:r>
              <a:rPr lang="en-CA" sz="2800" b="0" dirty="0" smtClean="0"/>
              <a:t>Self-efficacy for managing chronic disease</a:t>
            </a:r>
            <a:endParaRPr lang="en-CA" sz="3200" b="0" dirty="0"/>
          </a:p>
        </p:txBody>
      </p:sp>
      <p:sp>
        <p:nvSpPr>
          <p:cNvPr id="4" name="Slide Number Placeholder 3"/>
          <p:cNvSpPr>
            <a:spLocks noGrp="1"/>
          </p:cNvSpPr>
          <p:nvPr>
            <p:ph type="sldNum" sz="quarter" idx="12"/>
          </p:nvPr>
        </p:nvSpPr>
        <p:spPr/>
        <p:txBody>
          <a:bodyPr/>
          <a:lstStyle/>
          <a:p>
            <a:pPr>
              <a:defRPr/>
            </a:pPr>
            <a:fld id="{3F03B401-CDE7-45A2-AD36-505F51716EE0}" type="slidenum">
              <a:rPr lang="en-CA" smtClean="0">
                <a:solidFill>
                  <a:srgbClr val="000000"/>
                </a:solidFill>
              </a:rPr>
              <a:pPr>
                <a:defRPr/>
              </a:pPr>
              <a:t>20</a:t>
            </a:fld>
            <a:endParaRPr lang="en-CA">
              <a:solidFill>
                <a:srgbClr val="000000"/>
              </a:solidFill>
            </a:endParaRPr>
          </a:p>
        </p:txBody>
      </p:sp>
      <p:sp>
        <p:nvSpPr>
          <p:cNvPr id="13" name="Content Placeholder 2"/>
          <p:cNvSpPr>
            <a:spLocks noGrp="1"/>
          </p:cNvSpPr>
          <p:nvPr>
            <p:ph idx="1"/>
          </p:nvPr>
        </p:nvSpPr>
        <p:spPr>
          <a:xfrm>
            <a:off x="395536" y="1196752"/>
            <a:ext cx="8229600" cy="4525963"/>
          </a:xfrm>
        </p:spPr>
        <p:txBody>
          <a:bodyPr/>
          <a:lstStyle/>
          <a:p>
            <a:r>
              <a:rPr lang="en-CA" dirty="0" smtClean="0"/>
              <a:t>7/10 teams reported “Yes”</a:t>
            </a:r>
            <a:endParaRPr lang="en-CA" dirty="0"/>
          </a:p>
        </p:txBody>
      </p:sp>
      <p:graphicFrame>
        <p:nvGraphicFramePr>
          <p:cNvPr id="6" name="Table 5"/>
          <p:cNvGraphicFramePr>
            <a:graphicFrameLocks noGrp="1"/>
          </p:cNvGraphicFramePr>
          <p:nvPr>
            <p:extLst>
              <p:ext uri="{D42A27DB-BD31-4B8C-83A1-F6EECF244321}">
                <p14:modId xmlns:p14="http://schemas.microsoft.com/office/powerpoint/2010/main" val="2487080664"/>
              </p:ext>
            </p:extLst>
          </p:nvPr>
        </p:nvGraphicFramePr>
        <p:xfrm>
          <a:off x="107504" y="1896424"/>
          <a:ext cx="8928992" cy="3901152"/>
        </p:xfrm>
        <a:graphic>
          <a:graphicData uri="http://schemas.openxmlformats.org/drawingml/2006/table">
            <a:tbl>
              <a:tblPr/>
              <a:tblGrid>
                <a:gridCol w="2736304"/>
                <a:gridCol w="6192688"/>
              </a:tblGrid>
              <a:tr h="420969">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mn-lt"/>
                          <a:ea typeface="Calibri" pitchFamily="34" charset="0"/>
                          <a:cs typeface="Times New Roman" pitchFamily="18" charset="0"/>
                        </a:rPr>
                        <a:t>Team</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indent="0" algn="ctr">
                        <a:buFont typeface="Arial" panose="020B0604020202020204" pitchFamily="34" charset="0"/>
                        <a:buNone/>
                      </a:pPr>
                      <a:r>
                        <a:rPr lang="en-CA" sz="2000" b="1" dirty="0" smtClean="0"/>
                        <a:t>Comments</a:t>
                      </a:r>
                      <a:endParaRPr lang="en-CA" sz="2000" b="1" dirty="0"/>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6353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err="1" smtClean="0">
                          <a:ln>
                            <a:noFill/>
                          </a:ln>
                          <a:solidFill>
                            <a:srgbClr val="000000"/>
                          </a:solidFill>
                          <a:effectLst/>
                          <a:latin typeface="+mn-lt"/>
                          <a:ea typeface="Calibri" pitchFamily="34" charset="0"/>
                          <a:cs typeface="Times New Roman" pitchFamily="18" charset="0"/>
                        </a:rPr>
                        <a:t>Grunfeld</a:t>
                      </a:r>
                      <a:r>
                        <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rPr>
                        <a:t>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000" b="0" dirty="0" smtClean="0">
                          <a:latin typeface="+mn-lt"/>
                        </a:rPr>
                        <a:t>RCT</a:t>
                      </a:r>
                      <a:r>
                        <a:rPr lang="en-CA" sz="2000" b="0" baseline="0" dirty="0" smtClean="0">
                          <a:latin typeface="+mn-lt"/>
                        </a:rPr>
                        <a:t>: Likely if it passes face validity</a:t>
                      </a:r>
                      <a:endParaRPr lang="en-CA" sz="2000" b="0" dirty="0" smtClean="0">
                        <a:latin typeface="+mn-lt"/>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6353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rPr>
                        <a:t>Haggerty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000" b="0" dirty="0" smtClean="0">
                          <a:latin typeface="+mn-lt"/>
                        </a:rPr>
                        <a:t>N/A</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54141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CA" sz="2000" dirty="0" err="1" smtClean="0"/>
                        <a:t>Kaczorowski</a:t>
                      </a:r>
                      <a:r>
                        <a:rPr lang="en-CA" sz="2000" dirty="0" smtClean="0"/>
                        <a:t> (Yes)</a:t>
                      </a:r>
                      <a:endPar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2000" b="0" dirty="0" smtClean="0">
                          <a:latin typeface="+mn-lt"/>
                        </a:rPr>
                        <a:t>Incorporated</a:t>
                      </a:r>
                      <a:r>
                        <a:rPr lang="en-CA" sz="2000" b="0" baseline="0" dirty="0" smtClean="0">
                          <a:latin typeface="+mn-lt"/>
                        </a:rPr>
                        <a:t> into p</a:t>
                      </a:r>
                      <a:r>
                        <a:rPr lang="en-CA" sz="2000" b="0" dirty="0" smtClean="0">
                          <a:latin typeface="+mn-lt"/>
                        </a:rPr>
                        <a:t>atient survey</a:t>
                      </a:r>
                      <a:r>
                        <a:rPr lang="en-CA" sz="2000" b="0" baseline="0" dirty="0" smtClean="0">
                          <a:latin typeface="+mn-lt"/>
                        </a:rPr>
                        <a:t> within RCT</a:t>
                      </a:r>
                      <a:endParaRPr lang="en-CA" sz="2000" b="0" dirty="0" smtClean="0">
                        <a:latin typeface="+mn-lt"/>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54141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2000" dirty="0" smtClean="0"/>
                        <a:t>Liddy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000" b="0" dirty="0" smtClean="0">
                          <a:latin typeface="+mn-lt"/>
                        </a:rPr>
                        <a:t>Through patient survey</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5119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2000" dirty="0" err="1" smtClean="0"/>
                        <a:t>Ploeg</a:t>
                      </a:r>
                      <a:r>
                        <a:rPr lang="en-US" sz="2000" dirty="0" smtClean="0"/>
                        <a:t>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000" b="0" dirty="0" smtClean="0">
                          <a:latin typeface="+mn-lt"/>
                        </a:rPr>
                        <a:t>RCT</a:t>
                      </a:r>
                      <a:r>
                        <a:rPr lang="en-CA" sz="2000" b="0" baseline="0" dirty="0" smtClean="0">
                          <a:latin typeface="+mn-lt"/>
                        </a:rPr>
                        <a:t> 1 &amp; RCT 2: In participant questionnaire</a:t>
                      </a:r>
                      <a:endParaRPr lang="en-CA" sz="2000" b="0" dirty="0" smtClean="0">
                        <a:latin typeface="+mn-lt"/>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7916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rPr>
                        <a:t>Stewart &amp; Fortin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000" b="0" baseline="0" dirty="0" smtClean="0">
                          <a:latin typeface="+mn-lt"/>
                        </a:rPr>
                        <a:t>SE-MCD; can add Patient activation questions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7916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rPr>
                        <a:t>Wong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000" b="0" baseline="0" dirty="0" smtClean="0">
                          <a:latin typeface="+mn-lt"/>
                        </a:rPr>
                        <a:t>N/A</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bl>
          </a:graphicData>
        </a:graphic>
      </p:graphicFrame>
    </p:spTree>
    <p:extLst>
      <p:ext uri="{BB962C8B-B14F-4D97-AF65-F5344CB8AC3E}">
        <p14:creationId xmlns:p14="http://schemas.microsoft.com/office/powerpoint/2010/main" val="12792897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60648"/>
            <a:ext cx="7561263" cy="701675"/>
          </a:xfrm>
        </p:spPr>
        <p:txBody>
          <a:bodyPr/>
          <a:lstStyle/>
          <a:p>
            <a:r>
              <a:rPr lang="en-CA" sz="3200" dirty="0"/>
              <a:t>Effectiveness: </a:t>
            </a:r>
            <a:r>
              <a:rPr lang="en-CA" sz="3200" b="0" dirty="0" smtClean="0"/>
              <a:t>Patient empowerment</a:t>
            </a:r>
            <a:endParaRPr lang="en-CA" sz="3200" b="0" dirty="0"/>
          </a:p>
        </p:txBody>
      </p:sp>
      <p:sp>
        <p:nvSpPr>
          <p:cNvPr id="4" name="Slide Number Placeholder 3"/>
          <p:cNvSpPr>
            <a:spLocks noGrp="1"/>
          </p:cNvSpPr>
          <p:nvPr>
            <p:ph type="sldNum" sz="quarter" idx="12"/>
          </p:nvPr>
        </p:nvSpPr>
        <p:spPr/>
        <p:txBody>
          <a:bodyPr/>
          <a:lstStyle/>
          <a:p>
            <a:pPr>
              <a:defRPr/>
            </a:pPr>
            <a:fld id="{3F03B401-CDE7-45A2-AD36-505F51716EE0}" type="slidenum">
              <a:rPr lang="en-CA" smtClean="0">
                <a:solidFill>
                  <a:srgbClr val="000000"/>
                </a:solidFill>
              </a:rPr>
              <a:pPr>
                <a:defRPr/>
              </a:pPr>
              <a:t>21</a:t>
            </a:fld>
            <a:endParaRPr lang="en-CA">
              <a:solidFill>
                <a:srgbClr val="000000"/>
              </a:solidFill>
            </a:endParaRPr>
          </a:p>
        </p:txBody>
      </p:sp>
      <p:sp>
        <p:nvSpPr>
          <p:cNvPr id="13" name="Content Placeholder 2"/>
          <p:cNvSpPr>
            <a:spLocks noGrp="1"/>
          </p:cNvSpPr>
          <p:nvPr>
            <p:ph idx="1"/>
          </p:nvPr>
        </p:nvSpPr>
        <p:spPr>
          <a:xfrm>
            <a:off x="395536" y="1196752"/>
            <a:ext cx="8229600" cy="4525963"/>
          </a:xfrm>
        </p:spPr>
        <p:txBody>
          <a:bodyPr/>
          <a:lstStyle/>
          <a:p>
            <a:r>
              <a:rPr lang="en-CA" dirty="0" smtClean="0"/>
              <a:t>5/10 teams reported “Yes”</a:t>
            </a:r>
            <a:endParaRPr lang="en-CA" dirty="0"/>
          </a:p>
        </p:txBody>
      </p:sp>
      <p:graphicFrame>
        <p:nvGraphicFramePr>
          <p:cNvPr id="5" name="Table 4"/>
          <p:cNvGraphicFramePr>
            <a:graphicFrameLocks noGrp="1"/>
          </p:cNvGraphicFramePr>
          <p:nvPr>
            <p:extLst>
              <p:ext uri="{D42A27DB-BD31-4B8C-83A1-F6EECF244321}">
                <p14:modId xmlns:p14="http://schemas.microsoft.com/office/powerpoint/2010/main" val="1766316271"/>
              </p:ext>
            </p:extLst>
          </p:nvPr>
        </p:nvGraphicFramePr>
        <p:xfrm>
          <a:off x="107504" y="1896424"/>
          <a:ext cx="8928992" cy="3057476"/>
        </p:xfrm>
        <a:graphic>
          <a:graphicData uri="http://schemas.openxmlformats.org/drawingml/2006/table">
            <a:tbl>
              <a:tblPr/>
              <a:tblGrid>
                <a:gridCol w="2808312"/>
                <a:gridCol w="6120680"/>
              </a:tblGrid>
              <a:tr h="420969">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mn-lt"/>
                          <a:ea typeface="Calibri" pitchFamily="34" charset="0"/>
                          <a:cs typeface="Times New Roman" pitchFamily="18" charset="0"/>
                        </a:rPr>
                        <a:t>Team</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indent="0" algn="ctr">
                        <a:buFont typeface="Arial" panose="020B0604020202020204" pitchFamily="34" charset="0"/>
                        <a:buNone/>
                      </a:pPr>
                      <a:r>
                        <a:rPr lang="en-CA" sz="2000" b="1" dirty="0" smtClean="0"/>
                        <a:t>Comments</a:t>
                      </a:r>
                      <a:endParaRPr lang="en-CA" sz="2000" b="1" dirty="0"/>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2618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err="1" smtClean="0">
                          <a:ln>
                            <a:noFill/>
                          </a:ln>
                          <a:solidFill>
                            <a:srgbClr val="000000"/>
                          </a:solidFill>
                          <a:effectLst/>
                          <a:latin typeface="+mn-lt"/>
                          <a:ea typeface="Calibri" pitchFamily="34" charset="0"/>
                          <a:cs typeface="Times New Roman" pitchFamily="18" charset="0"/>
                        </a:rPr>
                        <a:t>Grunfeld</a:t>
                      </a:r>
                      <a:r>
                        <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rPr>
                        <a:t>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2000" b="0" dirty="0" smtClean="0">
                          <a:latin typeface="+mn-lt"/>
                        </a:rPr>
                        <a:t>RCT: If there</a:t>
                      </a:r>
                      <a:r>
                        <a:rPr lang="en-CA" sz="2000" b="0" baseline="0" dirty="0" smtClean="0">
                          <a:latin typeface="+mn-lt"/>
                        </a:rPr>
                        <a:t> is</a:t>
                      </a:r>
                      <a:r>
                        <a:rPr lang="en-CA" sz="2000" b="0" dirty="0" smtClean="0">
                          <a:latin typeface="+mn-lt"/>
                        </a:rPr>
                        <a:t> a breast cancer specific tool,</a:t>
                      </a:r>
                      <a:r>
                        <a:rPr lang="en-CA" sz="2000" b="0" baseline="0" dirty="0" smtClean="0">
                          <a:latin typeface="+mn-lt"/>
                        </a:rPr>
                        <a:t> </a:t>
                      </a:r>
                      <a:r>
                        <a:rPr lang="en-CA" sz="2000" b="0" dirty="0" smtClean="0">
                          <a:latin typeface="+mn-lt"/>
                        </a:rPr>
                        <a:t>would need to use that. Don't believe there is one. </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2618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CA" sz="2000" dirty="0" err="1" smtClean="0"/>
                        <a:t>Kaczorowski</a:t>
                      </a:r>
                      <a:r>
                        <a:rPr lang="en-CA" sz="2000" dirty="0" smtClean="0"/>
                        <a:t> (Yes)</a:t>
                      </a:r>
                      <a:endPar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2000" b="0" dirty="0" smtClean="0">
                          <a:latin typeface="+mn-lt"/>
                        </a:rPr>
                        <a:t>Incorporated</a:t>
                      </a:r>
                      <a:r>
                        <a:rPr lang="en-CA" sz="2000" b="0" baseline="0" dirty="0" smtClean="0">
                          <a:latin typeface="+mn-lt"/>
                        </a:rPr>
                        <a:t> into p</a:t>
                      </a:r>
                      <a:r>
                        <a:rPr lang="en-CA" sz="2000" b="0" dirty="0" smtClean="0">
                          <a:latin typeface="+mn-lt"/>
                        </a:rPr>
                        <a:t>atient survey</a:t>
                      </a:r>
                      <a:r>
                        <a:rPr lang="en-CA" sz="2000" b="0" baseline="0" dirty="0" smtClean="0">
                          <a:latin typeface="+mn-lt"/>
                        </a:rPr>
                        <a:t> within RCT</a:t>
                      </a:r>
                      <a:endParaRPr lang="en-CA" sz="2000" b="0" dirty="0" smtClean="0">
                        <a:latin typeface="+mn-lt"/>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2618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rPr>
                        <a:t>Liddy </a:t>
                      </a:r>
                      <a:r>
                        <a:rPr lang="en-CA" sz="2000" dirty="0" smtClean="0"/>
                        <a:t>(Yes)</a:t>
                      </a:r>
                      <a:endPar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2000" b="0" dirty="0" smtClean="0">
                          <a:latin typeface="+mn-lt"/>
                        </a:rPr>
                        <a:t>Could be incorporated, but concerned about response burden</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5119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2000" dirty="0" smtClean="0"/>
                        <a:t>Stewart &amp; Fortin </a:t>
                      </a:r>
                      <a:r>
                        <a:rPr lang="en-CA" sz="2000" dirty="0" smtClean="0"/>
                        <a:t>(Yes)</a:t>
                      </a:r>
                      <a:endParaRPr lang="en-US" sz="2000" dirty="0" smtClean="0"/>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000" b="0" dirty="0" smtClean="0">
                          <a:latin typeface="+mn-lt"/>
                        </a:rPr>
                        <a:t>N/A</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7916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rPr>
                        <a:t>Wong </a:t>
                      </a:r>
                      <a:r>
                        <a:rPr lang="en-CA" sz="2000" dirty="0" smtClean="0"/>
                        <a:t>(Yes)</a:t>
                      </a:r>
                      <a:endParaRPr kumimoji="0" lang="en-US" sz="2000" b="0" i="0" u="none" strike="noStrike" cap="none" normalizeH="0" baseline="0" dirty="0" smtClean="0">
                        <a:ln>
                          <a:noFill/>
                        </a:ln>
                        <a:solidFill>
                          <a:srgbClr val="000000"/>
                        </a:solidFill>
                        <a:effectLst/>
                        <a:latin typeface="+mn-lt"/>
                        <a:ea typeface="Calibri" pitchFamily="34" charset="0"/>
                        <a:cs typeface="Times New Roman"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2000" b="0" baseline="0" dirty="0" smtClean="0">
                          <a:latin typeface="+mn-lt"/>
                        </a:rPr>
                        <a:t>N/A</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bl>
          </a:graphicData>
        </a:graphic>
      </p:graphicFrame>
    </p:spTree>
    <p:extLst>
      <p:ext uri="{BB962C8B-B14F-4D97-AF65-F5344CB8AC3E}">
        <p14:creationId xmlns:p14="http://schemas.microsoft.com/office/powerpoint/2010/main" val="12792897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188640"/>
            <a:ext cx="7561263" cy="701675"/>
          </a:xfrm>
        </p:spPr>
        <p:txBody>
          <a:bodyPr/>
          <a:lstStyle/>
          <a:p>
            <a:r>
              <a:rPr lang="en-CA" sz="3200" dirty="0"/>
              <a:t>Cost: </a:t>
            </a:r>
            <a:r>
              <a:rPr lang="en-CA" sz="3200" b="0" dirty="0"/>
              <a:t>direct (utilization</a:t>
            </a:r>
            <a:r>
              <a:rPr lang="en-CA" sz="3200" b="0" dirty="0" smtClean="0"/>
              <a:t>) + </a:t>
            </a:r>
            <a:r>
              <a:rPr lang="en-CA" sz="3200" b="0" dirty="0"/>
              <a:t>indirect costs (e.g</a:t>
            </a:r>
            <a:r>
              <a:rPr lang="en-CA" sz="3200" b="0" dirty="0" smtClean="0"/>
              <a:t>. </a:t>
            </a:r>
            <a:r>
              <a:rPr lang="en-CA" sz="3200" b="0" dirty="0"/>
              <a:t>out-of-pocket</a:t>
            </a:r>
            <a:r>
              <a:rPr lang="en-CA" sz="3200" b="0" dirty="0" smtClean="0"/>
              <a:t>) (will use </a:t>
            </a:r>
            <a:r>
              <a:rPr lang="en-US" sz="3200" i="1" dirty="0" smtClean="0"/>
              <a:t>EQ5D-5L</a:t>
            </a:r>
            <a:r>
              <a:rPr lang="en-US" sz="3200" i="1" dirty="0"/>
              <a:t>)</a:t>
            </a:r>
            <a:endParaRPr lang="en-CA" sz="3200" b="0" dirty="0"/>
          </a:p>
        </p:txBody>
      </p:sp>
      <p:sp>
        <p:nvSpPr>
          <p:cNvPr id="4" name="Slide Number Placeholder 3"/>
          <p:cNvSpPr>
            <a:spLocks noGrp="1"/>
          </p:cNvSpPr>
          <p:nvPr>
            <p:ph type="sldNum" sz="quarter" idx="12"/>
          </p:nvPr>
        </p:nvSpPr>
        <p:spPr/>
        <p:txBody>
          <a:bodyPr/>
          <a:lstStyle/>
          <a:p>
            <a:pPr>
              <a:defRPr/>
            </a:pPr>
            <a:fld id="{3F03B401-CDE7-45A2-AD36-505F51716EE0}" type="slidenum">
              <a:rPr lang="en-CA" smtClean="0">
                <a:solidFill>
                  <a:srgbClr val="000000"/>
                </a:solidFill>
              </a:rPr>
              <a:pPr>
                <a:defRPr/>
              </a:pPr>
              <a:t>22</a:t>
            </a:fld>
            <a:endParaRPr lang="en-CA">
              <a:solidFill>
                <a:srgbClr val="000000"/>
              </a:solidFill>
            </a:endParaRPr>
          </a:p>
        </p:txBody>
      </p:sp>
      <p:sp>
        <p:nvSpPr>
          <p:cNvPr id="6" name="Content Placeholder 5"/>
          <p:cNvSpPr>
            <a:spLocks noGrp="1"/>
          </p:cNvSpPr>
          <p:nvPr>
            <p:ph idx="1"/>
          </p:nvPr>
        </p:nvSpPr>
        <p:spPr>
          <a:xfrm>
            <a:off x="323528" y="1268760"/>
            <a:ext cx="8229600" cy="4525963"/>
          </a:xfrm>
        </p:spPr>
        <p:txBody>
          <a:bodyPr/>
          <a:lstStyle/>
          <a:p>
            <a:r>
              <a:rPr lang="en-CA" sz="2800" dirty="0" smtClean="0"/>
              <a:t>7/10 teams reported “Yes,” 1 reported “Maybe”</a:t>
            </a:r>
            <a:endParaRPr lang="en-CA" sz="2800" dirty="0"/>
          </a:p>
        </p:txBody>
      </p:sp>
      <p:graphicFrame>
        <p:nvGraphicFramePr>
          <p:cNvPr id="8" name="Table 7"/>
          <p:cNvGraphicFramePr>
            <a:graphicFrameLocks noGrp="1"/>
          </p:cNvGraphicFramePr>
          <p:nvPr>
            <p:extLst>
              <p:ext uri="{D42A27DB-BD31-4B8C-83A1-F6EECF244321}">
                <p14:modId xmlns:p14="http://schemas.microsoft.com/office/powerpoint/2010/main" val="3049832268"/>
              </p:ext>
            </p:extLst>
          </p:nvPr>
        </p:nvGraphicFramePr>
        <p:xfrm>
          <a:off x="107504" y="1743127"/>
          <a:ext cx="8928992" cy="5097047"/>
        </p:xfrm>
        <a:graphic>
          <a:graphicData uri="http://schemas.openxmlformats.org/drawingml/2006/table">
            <a:tbl>
              <a:tblPr/>
              <a:tblGrid>
                <a:gridCol w="2592288"/>
                <a:gridCol w="6336704"/>
              </a:tblGrid>
              <a:tr h="28803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mn-lt"/>
                          <a:ea typeface="Calibri" pitchFamily="34" charset="0"/>
                          <a:cs typeface="Times New Roman" pitchFamily="18" charset="0"/>
                        </a:rPr>
                        <a:t>Team</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indent="0" algn="ctr">
                        <a:buFont typeface="Arial" panose="020B0604020202020204" pitchFamily="34" charset="0"/>
                        <a:buNone/>
                      </a:pPr>
                      <a:r>
                        <a:rPr lang="en-CA" sz="1800" b="1" dirty="0" smtClean="0"/>
                        <a:t>Comments</a:t>
                      </a:r>
                      <a:endParaRPr lang="en-CA" sz="1800" b="1" dirty="0"/>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38405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err="1" smtClean="0">
                          <a:ln>
                            <a:noFill/>
                          </a:ln>
                          <a:solidFill>
                            <a:srgbClr val="000000"/>
                          </a:solidFill>
                          <a:effectLst/>
                          <a:latin typeface="+mn-lt"/>
                          <a:ea typeface="Calibri" pitchFamily="34" charset="0"/>
                          <a:cs typeface="Times New Roman" pitchFamily="18" charset="0"/>
                        </a:rPr>
                        <a:t>Grunfeld</a:t>
                      </a:r>
                      <a:r>
                        <a:rPr kumimoji="0" lang="en-US" sz="1800" b="0" i="0" u="none" strike="noStrike" cap="none" normalizeH="0" baseline="0" dirty="0" smtClean="0">
                          <a:ln>
                            <a:noFill/>
                          </a:ln>
                          <a:solidFill>
                            <a:srgbClr val="000000"/>
                          </a:solidFill>
                          <a:effectLst/>
                          <a:latin typeface="+mn-lt"/>
                          <a:ea typeface="Calibri" pitchFamily="34" charset="0"/>
                          <a:cs typeface="Times New Roman" pitchFamily="18" charset="0"/>
                        </a:rPr>
                        <a:t>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800" b="0" dirty="0" smtClean="0">
                          <a:latin typeface="+mn-lt"/>
                        </a:rPr>
                        <a:t>Admin data if we link to admin data - from societal perspective, therefore need patient costs, but may need a cancer-specific one</a:t>
                      </a:r>
                    </a:p>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800" b="0" dirty="0" smtClean="0">
                          <a:latin typeface="+mn-lt"/>
                        </a:rPr>
                        <a:t>Collecting encounters during diagnostic, treatment and survivorship phase, and then cost out cancer services (possibly only ON)</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38405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mn-lt"/>
                          <a:ea typeface="Calibri" pitchFamily="34" charset="0"/>
                          <a:cs typeface="Times New Roman" pitchFamily="18" charset="0"/>
                        </a:rPr>
                        <a:t>Haggerty (Maybe)</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800" b="0" dirty="0" smtClean="0">
                          <a:latin typeface="+mn-lt"/>
                        </a:rPr>
                        <a:t>“Probably” will use</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82401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mn-lt"/>
                          <a:ea typeface="Calibri" pitchFamily="34" charset="0"/>
                          <a:cs typeface="Times New Roman" pitchFamily="18" charset="0"/>
                        </a:rPr>
                        <a:t>Katz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800" b="0" dirty="0" smtClean="0">
                          <a:latin typeface="+mn-lt"/>
                        </a:rPr>
                        <a:t>With</a:t>
                      </a:r>
                      <a:r>
                        <a:rPr lang="en-CA" sz="1800" b="0" baseline="0" dirty="0" smtClean="0">
                          <a:latin typeface="+mn-lt"/>
                        </a:rPr>
                        <a:t> </a:t>
                      </a:r>
                      <a:r>
                        <a:rPr lang="en-CA" sz="1800" b="0" dirty="0" smtClean="0">
                          <a:latin typeface="+mn-lt"/>
                        </a:rPr>
                        <a:t>admin data; but in First Nations communities, would really only have hospitalization data because other access is not captured.</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38230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mn-lt"/>
                          <a:ea typeface="Calibri" pitchFamily="34" charset="0"/>
                          <a:cs typeface="Times New Roman" pitchFamily="18" charset="0"/>
                        </a:rPr>
                        <a:t>Liddy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800" b="0" dirty="0" smtClean="0">
                          <a:latin typeface="+mn-lt"/>
                        </a:rPr>
                        <a:t>For NL &amp; ON cohorts &amp; possibly MB</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14059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1800" dirty="0" err="1" smtClean="0"/>
                        <a:t>Ploeg</a:t>
                      </a:r>
                      <a:r>
                        <a:rPr lang="en-US" sz="1800" dirty="0" smtClean="0"/>
                        <a:t> </a:t>
                      </a:r>
                      <a:r>
                        <a:rPr kumimoji="0" lang="en-US" sz="1800" b="0" i="0" u="none" strike="noStrike" cap="none" normalizeH="0" baseline="0" dirty="0" smtClean="0">
                          <a:ln>
                            <a:noFill/>
                          </a:ln>
                          <a:solidFill>
                            <a:srgbClr val="000000"/>
                          </a:solidFill>
                          <a:effectLst/>
                          <a:latin typeface="+mn-lt"/>
                          <a:ea typeface="Calibri" pitchFamily="34" charset="0"/>
                          <a:cs typeface="Times New Roman" pitchFamily="18" charset="0"/>
                        </a:rPr>
                        <a:t>(Yes)</a:t>
                      </a:r>
                      <a:endParaRPr lang="en-US" sz="1800" dirty="0" smtClean="0"/>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800" b="0" dirty="0" smtClean="0">
                          <a:latin typeface="+mn-lt"/>
                        </a:rPr>
                        <a:t>RCT 1</a:t>
                      </a:r>
                      <a:r>
                        <a:rPr lang="en-CA" sz="1800" b="0" baseline="0" dirty="0" smtClean="0">
                          <a:latin typeface="+mn-lt"/>
                        </a:rPr>
                        <a:t> &amp;</a:t>
                      </a:r>
                      <a:r>
                        <a:rPr lang="en-CA" sz="1800" b="0" dirty="0" smtClean="0">
                          <a:latin typeface="+mn-lt"/>
                        </a:rPr>
                        <a:t> RCT 2: In participant questionnaire</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33019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mn-lt"/>
                          <a:ea typeface="Calibri" pitchFamily="34" charset="0"/>
                          <a:cs typeface="Times New Roman" pitchFamily="18" charset="0"/>
                        </a:rPr>
                        <a:t>Stewart &amp; Fortin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800" b="0" baseline="0" dirty="0" smtClean="0">
                          <a:latin typeface="+mn-lt"/>
                        </a:rPr>
                        <a:t>Plan to use admin data</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33727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mn-lt"/>
                          <a:ea typeface="Calibri" pitchFamily="34" charset="0"/>
                          <a:cs typeface="Times New Roman" pitchFamily="18" charset="0"/>
                        </a:rPr>
                        <a:t>Wong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800" b="0" baseline="0" dirty="0" smtClean="0">
                          <a:latin typeface="+mn-lt"/>
                        </a:rPr>
                        <a:t>N/A</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25898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mn-lt"/>
                          <a:ea typeface="Calibri" pitchFamily="34" charset="0"/>
                          <a:cs typeface="Times New Roman" pitchFamily="18" charset="0"/>
                        </a:rPr>
                        <a:t>Young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800" b="0" baseline="0" dirty="0" smtClean="0">
                          <a:latin typeface="+mn-lt"/>
                        </a:rPr>
                        <a:t>Economic evaluation of patient transportation</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bl>
          </a:graphicData>
        </a:graphic>
      </p:graphicFrame>
    </p:spTree>
    <p:extLst>
      <p:ext uri="{BB962C8B-B14F-4D97-AF65-F5344CB8AC3E}">
        <p14:creationId xmlns:p14="http://schemas.microsoft.com/office/powerpoint/2010/main" val="12792897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60648"/>
            <a:ext cx="7561263" cy="701675"/>
          </a:xfrm>
        </p:spPr>
        <p:txBody>
          <a:bodyPr/>
          <a:lstStyle/>
          <a:p>
            <a:r>
              <a:rPr lang="en-CA" sz="3200" dirty="0" smtClean="0"/>
              <a:t>Equity</a:t>
            </a:r>
            <a:endParaRPr lang="en-CA" sz="3200" dirty="0"/>
          </a:p>
        </p:txBody>
      </p:sp>
      <p:sp>
        <p:nvSpPr>
          <p:cNvPr id="4" name="Slide Number Placeholder 3"/>
          <p:cNvSpPr>
            <a:spLocks noGrp="1"/>
          </p:cNvSpPr>
          <p:nvPr>
            <p:ph type="sldNum" sz="quarter" idx="12"/>
          </p:nvPr>
        </p:nvSpPr>
        <p:spPr/>
        <p:txBody>
          <a:bodyPr/>
          <a:lstStyle/>
          <a:p>
            <a:pPr>
              <a:defRPr/>
            </a:pPr>
            <a:fld id="{3F03B401-CDE7-45A2-AD36-505F51716EE0}" type="slidenum">
              <a:rPr lang="en-CA" smtClean="0">
                <a:solidFill>
                  <a:srgbClr val="000000"/>
                </a:solidFill>
              </a:rPr>
              <a:pPr>
                <a:defRPr/>
              </a:pPr>
              <a:t>23</a:t>
            </a:fld>
            <a:endParaRPr lang="en-CA">
              <a:solidFill>
                <a:srgbClr val="000000"/>
              </a:solidFill>
            </a:endParaRPr>
          </a:p>
        </p:txBody>
      </p:sp>
      <p:sp>
        <p:nvSpPr>
          <p:cNvPr id="6" name="Content Placeholder 5"/>
          <p:cNvSpPr>
            <a:spLocks noGrp="1"/>
          </p:cNvSpPr>
          <p:nvPr>
            <p:ph idx="1"/>
          </p:nvPr>
        </p:nvSpPr>
        <p:spPr>
          <a:xfrm>
            <a:off x="395536" y="1052736"/>
            <a:ext cx="8229600" cy="4525963"/>
          </a:xfrm>
        </p:spPr>
        <p:txBody>
          <a:bodyPr/>
          <a:lstStyle/>
          <a:p>
            <a:r>
              <a:rPr lang="en-CA" sz="2800" dirty="0" smtClean="0"/>
              <a:t>10/10 teams reported “Yes”</a:t>
            </a:r>
            <a:endParaRPr lang="en-CA" sz="2800" dirty="0"/>
          </a:p>
        </p:txBody>
      </p:sp>
      <p:graphicFrame>
        <p:nvGraphicFramePr>
          <p:cNvPr id="5" name="Table 4"/>
          <p:cNvGraphicFramePr>
            <a:graphicFrameLocks noGrp="1"/>
          </p:cNvGraphicFramePr>
          <p:nvPr>
            <p:extLst>
              <p:ext uri="{D42A27DB-BD31-4B8C-83A1-F6EECF244321}">
                <p14:modId xmlns:p14="http://schemas.microsoft.com/office/powerpoint/2010/main" val="3885142526"/>
              </p:ext>
            </p:extLst>
          </p:nvPr>
        </p:nvGraphicFramePr>
        <p:xfrm>
          <a:off x="0" y="1628800"/>
          <a:ext cx="9144000" cy="5207727"/>
        </p:xfrm>
        <a:graphic>
          <a:graphicData uri="http://schemas.openxmlformats.org/drawingml/2006/table">
            <a:tbl>
              <a:tblPr/>
              <a:tblGrid>
                <a:gridCol w="2644958"/>
                <a:gridCol w="6499042"/>
              </a:tblGrid>
              <a:tr h="420969">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mn-lt"/>
                          <a:ea typeface="Calibri" pitchFamily="34" charset="0"/>
                          <a:cs typeface="Times New Roman" pitchFamily="18" charset="0"/>
                        </a:rPr>
                        <a:t>Team</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indent="0" algn="ctr">
                        <a:buFont typeface="Arial" panose="020B0604020202020204" pitchFamily="34" charset="0"/>
                        <a:buNone/>
                      </a:pPr>
                      <a:r>
                        <a:rPr lang="en-CA" sz="1600" b="1" dirty="0" smtClean="0"/>
                        <a:t>Comments</a:t>
                      </a:r>
                      <a:endParaRPr lang="en-CA" sz="1600" b="1" dirty="0"/>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29911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err="1" smtClean="0">
                          <a:ln>
                            <a:noFill/>
                          </a:ln>
                          <a:solidFill>
                            <a:srgbClr val="000000"/>
                          </a:solidFill>
                          <a:effectLst/>
                          <a:latin typeface="+mn-lt"/>
                          <a:ea typeface="Calibri" pitchFamily="34" charset="0"/>
                          <a:cs typeface="Times New Roman" pitchFamily="18" charset="0"/>
                        </a:rPr>
                        <a:t>Grunfeld</a:t>
                      </a:r>
                      <a:r>
                        <a:rPr kumimoji="0" lang="en-US" sz="1600" b="0" i="0" u="none" strike="noStrike" cap="none" normalizeH="0" baseline="0" dirty="0" smtClean="0">
                          <a:ln>
                            <a:noFill/>
                          </a:ln>
                          <a:solidFill>
                            <a:srgbClr val="000000"/>
                          </a:solidFill>
                          <a:effectLst/>
                          <a:latin typeface="+mn-lt"/>
                          <a:ea typeface="Calibri" pitchFamily="34" charset="0"/>
                          <a:cs typeface="Times New Roman" pitchFamily="18" charset="0"/>
                        </a:rPr>
                        <a:t>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600" b="0" dirty="0" smtClean="0">
                          <a:latin typeface="+mn-lt"/>
                        </a:rPr>
                        <a:t>RCT: 6-digit</a:t>
                      </a:r>
                      <a:r>
                        <a:rPr lang="en-CA" sz="1600" b="0" baseline="0" dirty="0" smtClean="0">
                          <a:latin typeface="+mn-lt"/>
                        </a:rPr>
                        <a:t> postal code</a:t>
                      </a:r>
                      <a:endParaRPr lang="en-CA" sz="1600" b="0" dirty="0" smtClean="0">
                        <a:latin typeface="+mn-lt"/>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29911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mn-lt"/>
                          <a:ea typeface="Calibri" pitchFamily="34" charset="0"/>
                          <a:cs typeface="Times New Roman" pitchFamily="18" charset="0"/>
                        </a:rPr>
                        <a:t>Haggerty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600" b="0" dirty="0" smtClean="0">
                          <a:latin typeface="+mn-lt"/>
                        </a:rPr>
                        <a:t>Economic, immigrant/refugee status (specific ethnicities); aboriginal; age (young adult and elderly); </a:t>
                      </a:r>
                      <a:r>
                        <a:rPr lang="en-CA" sz="1600" b="0" dirty="0" err="1" smtClean="0">
                          <a:latin typeface="+mn-lt"/>
                        </a:rPr>
                        <a:t>rurality</a:t>
                      </a:r>
                      <a:r>
                        <a:rPr lang="en-CA" sz="1600" b="0" dirty="0" smtClean="0">
                          <a:latin typeface="+mn-lt"/>
                        </a:rPr>
                        <a:t>; residential </a:t>
                      </a:r>
                      <a:r>
                        <a:rPr lang="en-CA" sz="1600" b="0" dirty="0" err="1" smtClean="0">
                          <a:latin typeface="+mn-lt"/>
                        </a:rPr>
                        <a:t>stabiltiy</a:t>
                      </a:r>
                      <a:r>
                        <a:rPr lang="en-CA" sz="1600" b="0" dirty="0" smtClean="0">
                          <a:latin typeface="+mn-lt"/>
                        </a:rPr>
                        <a:t>; mental health</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54141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mn-lt"/>
                          <a:ea typeface="Calibri" pitchFamily="34" charset="0"/>
                          <a:cs typeface="Times New Roman" pitchFamily="18" charset="0"/>
                        </a:rPr>
                        <a:t>Harris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600" b="0" dirty="0" smtClean="0">
                          <a:latin typeface="+mn-lt"/>
                        </a:rPr>
                        <a:t>Not using admin data, but from chart data can do sex/gender, age, geography in terms of province and degree of rural/remoteness.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3486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CA" sz="1600" dirty="0" err="1" smtClean="0"/>
                        <a:t>Kaczorowski</a:t>
                      </a:r>
                      <a:r>
                        <a:rPr lang="en-CA" sz="1600" dirty="0" smtClean="0"/>
                        <a:t> </a:t>
                      </a:r>
                      <a:r>
                        <a:rPr kumimoji="0" lang="en-US" sz="1600" b="0" i="0" u="none" strike="noStrike" cap="none" normalizeH="0" baseline="0" dirty="0" smtClean="0">
                          <a:ln>
                            <a:noFill/>
                          </a:ln>
                          <a:solidFill>
                            <a:srgbClr val="000000"/>
                          </a:solidFill>
                          <a:effectLst/>
                          <a:latin typeface="+mn-lt"/>
                          <a:ea typeface="Calibri" pitchFamily="34" charset="0"/>
                          <a:cs typeface="Times New Roman" pitchFamily="18" charset="0"/>
                        </a:rPr>
                        <a:t>(Yes)</a:t>
                      </a:r>
                      <a:endParaRPr lang="en-US" sz="1600" dirty="0" smtClean="0"/>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600" b="0" dirty="0" smtClean="0">
                          <a:latin typeface="+mn-lt"/>
                        </a:rPr>
                        <a:t>N/A</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11393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mn-lt"/>
                          <a:ea typeface="Calibri" pitchFamily="34" charset="0"/>
                          <a:cs typeface="Times New Roman" pitchFamily="18" charset="0"/>
                        </a:rPr>
                        <a:t>Katz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600" b="0" baseline="0" dirty="0" smtClean="0">
                          <a:latin typeface="+mn-lt"/>
                        </a:rPr>
                        <a:t>Yes for some of the basic equity measures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7916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mn-lt"/>
                          <a:ea typeface="Calibri" pitchFamily="34" charset="0"/>
                          <a:cs typeface="Times New Roman" pitchFamily="18" charset="0"/>
                        </a:rPr>
                        <a:t>Liddy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600" b="0" baseline="0" dirty="0" smtClean="0">
                          <a:latin typeface="+mn-lt"/>
                        </a:rPr>
                        <a:t>Yes for nurse practioner clinics (age, sex, gender, postal code, health ins #).</a:t>
                      </a:r>
                    </a:p>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600" b="0" baseline="0" dirty="0" smtClean="0">
                          <a:latin typeface="+mn-lt"/>
                        </a:rPr>
                        <a:t>Maybe in admin cohort studies through equity of access to care. Will have health ins # but might not have postal code.</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34237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err="1" smtClean="0">
                          <a:ln>
                            <a:noFill/>
                          </a:ln>
                          <a:solidFill>
                            <a:srgbClr val="000000"/>
                          </a:solidFill>
                          <a:effectLst/>
                          <a:latin typeface="+mn-lt"/>
                          <a:ea typeface="Calibri" pitchFamily="34" charset="0"/>
                          <a:cs typeface="Times New Roman" pitchFamily="18" charset="0"/>
                        </a:rPr>
                        <a:t>Ploeg</a:t>
                      </a:r>
                      <a:r>
                        <a:rPr kumimoji="0" lang="en-US" sz="1600" b="0" i="0" u="none" strike="noStrike" cap="none" normalizeH="0" baseline="0" dirty="0" smtClean="0">
                          <a:ln>
                            <a:noFill/>
                          </a:ln>
                          <a:solidFill>
                            <a:srgbClr val="000000"/>
                          </a:solidFill>
                          <a:effectLst/>
                          <a:latin typeface="+mn-lt"/>
                          <a:ea typeface="Calibri" pitchFamily="34" charset="0"/>
                          <a:cs typeface="Times New Roman" pitchFamily="18" charset="0"/>
                        </a:rPr>
                        <a:t>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600" b="0" baseline="0" dirty="0" smtClean="0">
                          <a:latin typeface="+mn-lt"/>
                        </a:rPr>
                        <a:t>N/A</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21602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mn-lt"/>
                          <a:ea typeface="Calibri" pitchFamily="34" charset="0"/>
                          <a:cs typeface="Times New Roman" pitchFamily="18" charset="0"/>
                        </a:rPr>
                        <a:t>Stewart &amp; Fortin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600" b="0" baseline="0" dirty="0" smtClean="0">
                          <a:latin typeface="+mn-lt"/>
                        </a:rPr>
                        <a:t>Will use gender, age and the </a:t>
                      </a:r>
                      <a:r>
                        <a:rPr lang="en-CA" sz="1600" b="0" baseline="0" dirty="0" err="1" smtClean="0">
                          <a:latin typeface="+mn-lt"/>
                        </a:rPr>
                        <a:t>Grunfeld</a:t>
                      </a:r>
                      <a:r>
                        <a:rPr lang="en-CA" sz="1600" b="0" baseline="0" dirty="0" smtClean="0">
                          <a:latin typeface="+mn-lt"/>
                        </a:rPr>
                        <a:t> questionnaire</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1035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mn-lt"/>
                          <a:ea typeface="Calibri" pitchFamily="34" charset="0"/>
                          <a:cs typeface="Times New Roman" pitchFamily="18" charset="0"/>
                        </a:rPr>
                        <a:t>Wong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600" b="0" baseline="0" dirty="0" smtClean="0">
                          <a:latin typeface="+mn-lt"/>
                        </a:rPr>
                        <a:t>N/A</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9503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mn-lt"/>
                          <a:ea typeface="Calibri" pitchFamily="34" charset="0"/>
                          <a:cs typeface="Times New Roman" pitchFamily="18" charset="0"/>
                        </a:rPr>
                        <a:t>Young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600" b="0" baseline="0" dirty="0" smtClean="0">
                          <a:latin typeface="+mn-lt"/>
                        </a:rPr>
                        <a:t>Existing databases on health status, determinants and utilization for Ab vs non-Ab and North vs South.</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bl>
          </a:graphicData>
        </a:graphic>
      </p:graphicFrame>
    </p:spTree>
    <p:extLst>
      <p:ext uri="{BB962C8B-B14F-4D97-AF65-F5344CB8AC3E}">
        <p14:creationId xmlns:p14="http://schemas.microsoft.com/office/powerpoint/2010/main" val="41158460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200" dirty="0" err="1" smtClean="0"/>
              <a:t>Multimorbidity</a:t>
            </a:r>
            <a:endParaRPr lang="en-CA" sz="3200" dirty="0"/>
          </a:p>
        </p:txBody>
      </p:sp>
      <p:sp>
        <p:nvSpPr>
          <p:cNvPr id="4" name="Slide Number Placeholder 3"/>
          <p:cNvSpPr>
            <a:spLocks noGrp="1"/>
          </p:cNvSpPr>
          <p:nvPr>
            <p:ph type="sldNum" sz="quarter" idx="12"/>
          </p:nvPr>
        </p:nvSpPr>
        <p:spPr/>
        <p:txBody>
          <a:bodyPr/>
          <a:lstStyle/>
          <a:p>
            <a:pPr>
              <a:defRPr/>
            </a:pPr>
            <a:fld id="{3F03B401-CDE7-45A2-AD36-505F51716EE0}" type="slidenum">
              <a:rPr lang="en-CA" smtClean="0">
                <a:solidFill>
                  <a:srgbClr val="000000"/>
                </a:solidFill>
              </a:rPr>
              <a:pPr>
                <a:defRPr/>
              </a:pPr>
              <a:t>24</a:t>
            </a:fld>
            <a:endParaRPr lang="en-CA">
              <a:solidFill>
                <a:srgbClr val="00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88161256"/>
              </p:ext>
            </p:extLst>
          </p:nvPr>
        </p:nvGraphicFramePr>
        <p:xfrm>
          <a:off x="107504" y="1628800"/>
          <a:ext cx="8928992" cy="4746956"/>
        </p:xfrm>
        <a:graphic>
          <a:graphicData uri="http://schemas.openxmlformats.org/drawingml/2006/table">
            <a:tbl>
              <a:tblPr/>
              <a:tblGrid>
                <a:gridCol w="2582766"/>
                <a:gridCol w="6346226"/>
              </a:tblGrid>
              <a:tr h="420969">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700" b="1" i="0" u="none" strike="noStrike" cap="none" normalizeH="0" baseline="0" dirty="0" smtClean="0">
                          <a:ln>
                            <a:noFill/>
                          </a:ln>
                          <a:solidFill>
                            <a:srgbClr val="000000"/>
                          </a:solidFill>
                          <a:effectLst/>
                          <a:latin typeface="+mn-lt"/>
                          <a:ea typeface="Calibri" pitchFamily="34" charset="0"/>
                          <a:cs typeface="Times New Roman" pitchFamily="18" charset="0"/>
                        </a:rPr>
                        <a:t>Team</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indent="0" algn="ctr">
                        <a:buFont typeface="Arial" panose="020B0604020202020204" pitchFamily="34" charset="0"/>
                        <a:buNone/>
                      </a:pPr>
                      <a:r>
                        <a:rPr lang="en-CA" sz="1700" b="1" dirty="0" smtClean="0"/>
                        <a:t>Comments</a:t>
                      </a:r>
                      <a:endParaRPr lang="en-CA" sz="1700" b="1" dirty="0"/>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29911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700" b="0" i="0" u="none" strike="noStrike" cap="none" normalizeH="0" baseline="0" dirty="0" err="1" smtClean="0">
                          <a:ln>
                            <a:noFill/>
                          </a:ln>
                          <a:solidFill>
                            <a:srgbClr val="000000"/>
                          </a:solidFill>
                          <a:effectLst/>
                          <a:latin typeface="+mn-lt"/>
                          <a:ea typeface="Calibri" pitchFamily="34" charset="0"/>
                          <a:cs typeface="Times New Roman" pitchFamily="18" charset="0"/>
                        </a:rPr>
                        <a:t>Grunfeld</a:t>
                      </a:r>
                      <a:r>
                        <a:rPr kumimoji="0" lang="en-US" sz="1700" b="0" i="0" u="none" strike="noStrike" cap="none" normalizeH="0" baseline="0" dirty="0" smtClean="0">
                          <a:ln>
                            <a:noFill/>
                          </a:ln>
                          <a:solidFill>
                            <a:srgbClr val="000000"/>
                          </a:solidFill>
                          <a:effectLst/>
                          <a:latin typeface="+mn-lt"/>
                          <a:ea typeface="Calibri" pitchFamily="34" charset="0"/>
                          <a:cs typeface="Times New Roman" pitchFamily="18" charset="0"/>
                        </a:rPr>
                        <a:t> (Maybe)</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700" b="0" dirty="0" smtClean="0">
                          <a:latin typeface="+mn-lt"/>
                        </a:rPr>
                        <a:t>RCT: Not sure if linking to admin data; otherwise, will embed within patient questionnaire (may use Martin's if relevant to population)</a:t>
                      </a: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700" b="0" dirty="0" smtClean="0">
                          <a:latin typeface="+mn-lt"/>
                        </a:rPr>
                        <a:t>Admin data: Jon Hopkins ADGs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29911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mn-lt"/>
                          <a:ea typeface="Calibri" pitchFamily="34" charset="0"/>
                          <a:cs typeface="Times New Roman" pitchFamily="18" charset="0"/>
                        </a:rPr>
                        <a:t>Haggerty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700" b="0" dirty="0" smtClean="0">
                          <a:latin typeface="+mn-lt"/>
                        </a:rPr>
                        <a:t>N/A</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29911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mn-lt"/>
                          <a:ea typeface="Calibri" pitchFamily="34" charset="0"/>
                          <a:cs typeface="Times New Roman" pitchFamily="18" charset="0"/>
                        </a:rPr>
                        <a:t>Harris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700" b="0" dirty="0" smtClean="0">
                          <a:latin typeface="+mn-lt"/>
                        </a:rPr>
                        <a:t>Will capture most items from chart data but will not do a survey or admin data.</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7916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mn-lt"/>
                          <a:ea typeface="Calibri" pitchFamily="34" charset="0"/>
                          <a:cs typeface="Times New Roman" pitchFamily="18" charset="0"/>
                        </a:rPr>
                        <a:t>Katz (Maybe)</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700" b="0" baseline="0" dirty="0" smtClean="0">
                          <a:latin typeface="+mn-lt"/>
                        </a:rPr>
                        <a:t>Not sure about asking directly about the chronic conditions, and about others like TB, HIV, other mental health issues beyond depression &amp; anxiety.</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7916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mn-lt"/>
                          <a:ea typeface="Calibri" pitchFamily="34" charset="0"/>
                          <a:cs typeface="Times New Roman" pitchFamily="18" charset="0"/>
                        </a:rPr>
                        <a:t>Liddy (Maybe)</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700" b="0" baseline="0" dirty="0" smtClean="0">
                          <a:latin typeface="+mn-lt"/>
                        </a:rPr>
                        <a:t>Potential for NP study in patient questions (should HIV be added to increase comparability?).</a:t>
                      </a:r>
                    </a:p>
                    <a:p>
                      <a:pPr marL="342900" marR="0" lvl="0" indent="-34290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700" b="0" baseline="0" dirty="0" smtClean="0">
                          <a:latin typeface="+mn-lt"/>
                        </a:rPr>
                        <a:t>Will capture through admin data for cohorts.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34237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700" b="0" i="0" u="none" strike="noStrike" cap="none" normalizeH="0" baseline="0" dirty="0" err="1" smtClean="0">
                          <a:ln>
                            <a:noFill/>
                          </a:ln>
                          <a:solidFill>
                            <a:srgbClr val="000000"/>
                          </a:solidFill>
                          <a:effectLst/>
                          <a:latin typeface="+mn-lt"/>
                          <a:ea typeface="Calibri" pitchFamily="34" charset="0"/>
                          <a:cs typeface="Times New Roman" pitchFamily="18" charset="0"/>
                        </a:rPr>
                        <a:t>Ploeg</a:t>
                      </a:r>
                      <a:r>
                        <a:rPr kumimoji="0" lang="en-US" sz="1700" b="0" i="0" u="none" strike="noStrike" cap="none" normalizeH="0" baseline="0" dirty="0" smtClean="0">
                          <a:ln>
                            <a:noFill/>
                          </a:ln>
                          <a:solidFill>
                            <a:srgbClr val="000000"/>
                          </a:solidFill>
                          <a:effectLst/>
                          <a:latin typeface="+mn-lt"/>
                          <a:ea typeface="Calibri" pitchFamily="34" charset="0"/>
                          <a:cs typeface="Times New Roman" pitchFamily="18" charset="0"/>
                        </a:rPr>
                        <a:t> (Yes)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700" b="0" dirty="0" smtClean="0">
                          <a:latin typeface="+mn-lt"/>
                        </a:rPr>
                        <a:t>In</a:t>
                      </a:r>
                      <a:r>
                        <a:rPr lang="en-CA" sz="1700" b="0" baseline="0" dirty="0" smtClean="0">
                          <a:latin typeface="+mn-lt"/>
                        </a:rPr>
                        <a:t> patient questionnaire for RCT 1 &amp; RCT 2</a:t>
                      </a:r>
                      <a:endParaRPr lang="en-CA" sz="1700" b="0" dirty="0" smtClean="0">
                        <a:latin typeface="+mn-lt"/>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34237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1700" dirty="0" smtClean="0"/>
                        <a:t>Stewart &amp; Fortin</a:t>
                      </a:r>
                      <a:r>
                        <a:rPr lang="en-US" sz="1700" baseline="0" dirty="0" smtClean="0"/>
                        <a:t> (Yes)</a:t>
                      </a:r>
                      <a:endParaRPr lang="en-US" sz="1700" dirty="0" smtClean="0"/>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285750" marR="0" lvl="0" indent="-285750" algn="l" defTabSz="914400" rtl="0" eaLnBrk="1" fontAlgn="base" latinLnBrk="0" hangingPunct="1">
                        <a:lnSpc>
                          <a:spcPct val="115000"/>
                        </a:lnSpc>
                        <a:spcBef>
                          <a:spcPct val="0"/>
                        </a:spcBef>
                        <a:spcAft>
                          <a:spcPct val="0"/>
                        </a:spcAft>
                        <a:buClrTx/>
                        <a:buSzTx/>
                        <a:buFont typeface="Arial" panose="020B0604020202020204" pitchFamily="34" charset="0"/>
                        <a:buChar char="•"/>
                        <a:tabLst/>
                        <a:defRPr/>
                      </a:pPr>
                      <a:r>
                        <a:rPr lang="en-CA" sz="1700" b="0" dirty="0" smtClean="0">
                          <a:latin typeface="+mn-lt"/>
                        </a:rPr>
                        <a:t>N/A</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bl>
          </a:graphicData>
        </a:graphic>
      </p:graphicFrame>
      <p:sp>
        <p:nvSpPr>
          <p:cNvPr id="6" name="Content Placeholder 5"/>
          <p:cNvSpPr>
            <a:spLocks noGrp="1"/>
          </p:cNvSpPr>
          <p:nvPr>
            <p:ph idx="1"/>
          </p:nvPr>
        </p:nvSpPr>
        <p:spPr>
          <a:xfrm>
            <a:off x="323528" y="1052736"/>
            <a:ext cx="8229600" cy="4525962"/>
          </a:xfrm>
        </p:spPr>
        <p:txBody>
          <a:bodyPr/>
          <a:lstStyle/>
          <a:p>
            <a:r>
              <a:rPr lang="en-CA" sz="2800" dirty="0"/>
              <a:t>4</a:t>
            </a:r>
            <a:r>
              <a:rPr lang="en-CA" sz="2800" dirty="0" smtClean="0"/>
              <a:t>/10 teams reported “Yes,” 3 reported “Maybe”</a:t>
            </a:r>
            <a:endParaRPr lang="en-CA" sz="2800" dirty="0"/>
          </a:p>
        </p:txBody>
      </p:sp>
    </p:spTree>
    <p:extLst>
      <p:ext uri="{BB962C8B-B14F-4D97-AF65-F5344CB8AC3E}">
        <p14:creationId xmlns:p14="http://schemas.microsoft.com/office/powerpoint/2010/main" val="35777351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350" y="-27384"/>
            <a:ext cx="7561263" cy="701675"/>
          </a:xfrm>
        </p:spPr>
        <p:txBody>
          <a:bodyPr/>
          <a:lstStyle/>
          <a:p>
            <a:r>
              <a:rPr lang="en-CA" dirty="0" smtClean="0"/>
              <a:t>Data sources possibilities 1</a:t>
            </a:r>
            <a:endParaRPr lang="en-CA" dirty="0"/>
          </a:p>
        </p:txBody>
      </p:sp>
      <p:sp>
        <p:nvSpPr>
          <p:cNvPr id="4" name="Slide Number Placeholder 3"/>
          <p:cNvSpPr>
            <a:spLocks noGrp="1"/>
          </p:cNvSpPr>
          <p:nvPr>
            <p:ph type="sldNum" sz="quarter" idx="12"/>
          </p:nvPr>
        </p:nvSpPr>
        <p:spPr/>
        <p:txBody>
          <a:bodyPr/>
          <a:lstStyle/>
          <a:p>
            <a:pPr>
              <a:defRPr/>
            </a:pPr>
            <a:fld id="{3F03B401-CDE7-45A2-AD36-505F51716EE0}" type="slidenum">
              <a:rPr lang="en-CA" smtClean="0">
                <a:solidFill>
                  <a:srgbClr val="000000"/>
                </a:solidFill>
              </a:rPr>
              <a:pPr>
                <a:defRPr/>
              </a:pPr>
              <a:t>25</a:t>
            </a:fld>
            <a:endParaRPr lang="en-CA">
              <a:solidFill>
                <a:srgbClr val="000000"/>
              </a:solidFill>
            </a:endParaRPr>
          </a:p>
        </p:txBody>
      </p:sp>
      <p:graphicFrame>
        <p:nvGraphicFramePr>
          <p:cNvPr id="6" name="Content Placeholder 5"/>
          <p:cNvGraphicFramePr>
            <a:graphicFrameLocks/>
          </p:cNvGraphicFramePr>
          <p:nvPr>
            <p:extLst>
              <p:ext uri="{D42A27DB-BD31-4B8C-83A1-F6EECF244321}">
                <p14:modId xmlns:p14="http://schemas.microsoft.com/office/powerpoint/2010/main" val="815357508"/>
              </p:ext>
            </p:extLst>
          </p:nvPr>
        </p:nvGraphicFramePr>
        <p:xfrm>
          <a:off x="107504" y="1172688"/>
          <a:ext cx="8928992" cy="4416552"/>
        </p:xfrm>
        <a:graphic>
          <a:graphicData uri="http://schemas.openxmlformats.org/drawingml/2006/table">
            <a:tbl>
              <a:tblPr/>
              <a:tblGrid>
                <a:gridCol w="1511272"/>
                <a:gridCol w="7417720"/>
              </a:tblGrid>
              <a:tr h="432048">
                <a:tc>
                  <a:txBody>
                    <a:bodyPr/>
                    <a:lstStyle/>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None/>
                        <a:tabLst/>
                        <a:defRPr/>
                      </a:pPr>
                      <a:r>
                        <a:rPr lang="en-CA" sz="1800" b="0" dirty="0" smtClean="0">
                          <a:latin typeface="Arial" panose="020B0604020202020204" pitchFamily="34" charset="0"/>
                          <a:cs typeface="Arial" panose="020B0604020202020204" pitchFamily="34" charset="0"/>
                        </a:rPr>
                        <a:t>*</a:t>
                      </a:r>
                      <a:r>
                        <a:rPr lang="en-CA" sz="1800" b="0" dirty="0" err="1" smtClean="0">
                          <a:latin typeface="Arial" panose="020B0604020202020204" pitchFamily="34" charset="0"/>
                          <a:cs typeface="Arial" panose="020B0604020202020204" pitchFamily="34" charset="0"/>
                        </a:rPr>
                        <a:t>Audas</a:t>
                      </a:r>
                      <a:endParaRPr lang="en-CA" sz="1800" b="0" dirty="0" smtClean="0">
                        <a:latin typeface="Arial" panose="020B0604020202020204" pitchFamily="34" charset="0"/>
                        <a:cs typeface="Arial" panose="020B0604020202020204" pitchFamily="34" charset="0"/>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None/>
                        <a:tabLst/>
                        <a:defRPr/>
                      </a:pPr>
                      <a:r>
                        <a:rPr lang="en-CA" sz="1800" b="0" dirty="0" smtClean="0">
                          <a:latin typeface="Arial" panose="020B0604020202020204" pitchFamily="34" charset="0"/>
                          <a:cs typeface="Arial" panose="020B0604020202020204" pitchFamily="34" charset="0"/>
                        </a:rPr>
                        <a:t>1. </a:t>
                      </a:r>
                      <a:r>
                        <a:rPr lang="en-CA" sz="1800" b="1" dirty="0" smtClean="0">
                          <a:latin typeface="Arial" panose="020B0604020202020204" pitchFamily="34" charset="0"/>
                          <a:cs typeface="Arial" panose="020B0604020202020204" pitchFamily="34" charset="0"/>
                        </a:rPr>
                        <a:t>Administrative data (including cost)</a:t>
                      </a:r>
                      <a:r>
                        <a:rPr lang="en-CA" sz="1800" b="0" dirty="0" smtClean="0">
                          <a:latin typeface="Arial" panose="020B0604020202020204" pitchFamily="34" charset="0"/>
                          <a:cs typeface="Arial" panose="020B0604020202020204" pitchFamily="34" charset="0"/>
                        </a:rPr>
                        <a:t>, 2. Statistics Canada surveys, 3. </a:t>
                      </a:r>
                      <a:r>
                        <a:rPr lang="en-CA" sz="1800" b="1" dirty="0" smtClean="0">
                          <a:latin typeface="Arial" panose="020B0604020202020204" pitchFamily="34" charset="0"/>
                          <a:cs typeface="Arial" panose="020B0604020202020204" pitchFamily="34" charset="0"/>
                        </a:rPr>
                        <a:t>Patient/family/provider interviews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32048">
                <a:tc>
                  <a:txBody>
                    <a:bodyPr/>
                    <a:lstStyle/>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None/>
                        <a:tabLst/>
                        <a:defRPr/>
                      </a:pPr>
                      <a:r>
                        <a:rPr lang="en-CA" sz="1800" b="0" dirty="0" err="1" smtClean="0">
                          <a:latin typeface="Arial" panose="020B0604020202020204" pitchFamily="34" charset="0"/>
                          <a:cs typeface="Arial" panose="020B0604020202020204" pitchFamily="34" charset="0"/>
                        </a:rPr>
                        <a:t>Grunfeld</a:t>
                      </a:r>
                      <a:endParaRPr lang="en-CA" sz="1800" b="0" dirty="0" smtClean="0">
                        <a:latin typeface="Arial" panose="020B0604020202020204" pitchFamily="34" charset="0"/>
                        <a:cs typeface="Arial" panose="020B0604020202020204" pitchFamily="34" charset="0"/>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None/>
                        <a:tabLst/>
                        <a:defRPr/>
                      </a:pPr>
                      <a:r>
                        <a:rPr lang="en-CA" sz="1800" b="0" dirty="0" smtClean="0">
                          <a:latin typeface="Arial" panose="020B0604020202020204" pitchFamily="34" charset="0"/>
                          <a:cs typeface="Arial" panose="020B0604020202020204" pitchFamily="34" charset="0"/>
                        </a:rPr>
                        <a:t>1. </a:t>
                      </a:r>
                      <a:r>
                        <a:rPr lang="en-CA" sz="1800" b="1" dirty="0" smtClean="0">
                          <a:latin typeface="Arial" panose="020B0604020202020204" pitchFamily="34" charset="0"/>
                          <a:cs typeface="Arial" panose="020B0604020202020204" pitchFamily="34" charset="0"/>
                        </a:rPr>
                        <a:t>Admin, lab, registry data</a:t>
                      </a:r>
                      <a:r>
                        <a:rPr lang="en-CA" sz="1800" b="0" dirty="0" smtClean="0">
                          <a:latin typeface="Arial" panose="020B0604020202020204" pitchFamily="34" charset="0"/>
                          <a:cs typeface="Arial" panose="020B0604020202020204" pitchFamily="34" charset="0"/>
                        </a:rPr>
                        <a:t>, 2. Focus groups and interviews with patients and service providers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32048">
                <a:tc>
                  <a:txBody>
                    <a:bodyPr/>
                    <a:lstStyle/>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None/>
                        <a:tabLst/>
                        <a:defRPr/>
                      </a:pPr>
                      <a:r>
                        <a:rPr lang="en-CA" sz="1800" b="0" dirty="0" smtClean="0">
                          <a:latin typeface="Arial" panose="020B0604020202020204" pitchFamily="34" charset="0"/>
                          <a:cs typeface="Arial" panose="020B0604020202020204" pitchFamily="34" charset="0"/>
                        </a:rPr>
                        <a:t>Harris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None/>
                        <a:tabLst/>
                        <a:defRPr/>
                      </a:pPr>
                      <a:r>
                        <a:rPr lang="en-CA" sz="1800" b="0" dirty="0" smtClean="0">
                          <a:latin typeface="Arial" panose="020B0604020202020204" pitchFamily="34" charset="0"/>
                          <a:cs typeface="Arial" panose="020B0604020202020204" pitchFamily="34" charset="0"/>
                        </a:rPr>
                        <a:t>1. </a:t>
                      </a:r>
                      <a:r>
                        <a:rPr lang="en-CA" sz="1800" b="1" dirty="0" smtClean="0">
                          <a:latin typeface="Arial" panose="020B0604020202020204" pitchFamily="34" charset="0"/>
                          <a:cs typeface="Arial" panose="020B0604020202020204" pitchFamily="34" charset="0"/>
                        </a:rPr>
                        <a:t>National Community Profile survey </a:t>
                      </a:r>
                      <a:r>
                        <a:rPr lang="en-CA" sz="1800" b="0" dirty="0" smtClean="0">
                          <a:latin typeface="Arial" panose="020B0604020202020204" pitchFamily="34" charset="0"/>
                          <a:cs typeface="Arial" panose="020B0604020202020204" pitchFamily="34" charset="0"/>
                        </a:rPr>
                        <a:t>2. </a:t>
                      </a:r>
                      <a:r>
                        <a:rPr lang="en-CA" sz="1800" b="1" dirty="0" smtClean="0">
                          <a:latin typeface="Arial" panose="020B0604020202020204" pitchFamily="34" charset="0"/>
                          <a:cs typeface="Arial" panose="020B0604020202020204" pitchFamily="34" charset="0"/>
                        </a:rPr>
                        <a:t>Community readiness tool</a:t>
                      </a:r>
                      <a:r>
                        <a:rPr lang="en-CA" sz="1800" b="0" dirty="0" smtClean="0">
                          <a:latin typeface="Arial" panose="020B0604020202020204" pitchFamily="34" charset="0"/>
                          <a:cs typeface="Arial" panose="020B0604020202020204" pitchFamily="34" charset="0"/>
                        </a:rPr>
                        <a:t> (repeated measures), 3. </a:t>
                      </a:r>
                      <a:r>
                        <a:rPr lang="en-CA" sz="1800" b="1" dirty="0" smtClean="0">
                          <a:latin typeface="Arial" panose="020B0604020202020204" pitchFamily="34" charset="0"/>
                          <a:cs typeface="Arial" panose="020B0604020202020204" pitchFamily="34" charset="0"/>
                        </a:rPr>
                        <a:t>Clinical readiness tool</a:t>
                      </a:r>
                      <a:r>
                        <a:rPr lang="en-CA" sz="1800" b="0" dirty="0" smtClean="0">
                          <a:latin typeface="Arial" panose="020B0604020202020204" pitchFamily="34" charset="0"/>
                          <a:cs typeface="Arial" panose="020B0604020202020204" pitchFamily="34" charset="0"/>
                        </a:rPr>
                        <a:t> (repeated measures), 4. T2DM registry/surveillance data (chart audit), 5. </a:t>
                      </a:r>
                      <a:r>
                        <a:rPr lang="en-CA" sz="1800" b="1" dirty="0" smtClean="0">
                          <a:latin typeface="Arial" panose="020B0604020202020204" pitchFamily="34" charset="0"/>
                          <a:cs typeface="Arial" panose="020B0604020202020204" pitchFamily="34" charset="0"/>
                        </a:rPr>
                        <a:t>Participant observation and interviews</a:t>
                      </a:r>
                      <a:r>
                        <a:rPr lang="en-CA" sz="1800" b="0" dirty="0" smtClean="0">
                          <a:latin typeface="Arial" panose="020B0604020202020204" pitchFamily="34" charset="0"/>
                          <a:cs typeface="Arial" panose="020B0604020202020204" pitchFamily="34" charset="0"/>
                        </a:rPr>
                        <a:t>, 6. cost data</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32048">
                <a:tc>
                  <a:txBody>
                    <a:bodyPr/>
                    <a:lstStyle/>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None/>
                        <a:tabLst/>
                        <a:defRPr/>
                      </a:pPr>
                      <a:r>
                        <a:rPr lang="en-CA" sz="1800" b="0" dirty="0" err="1" smtClean="0">
                          <a:latin typeface="Arial" panose="020B0604020202020204" pitchFamily="34" charset="0"/>
                          <a:cs typeface="Arial" panose="020B0604020202020204" pitchFamily="34" charset="0"/>
                        </a:rPr>
                        <a:t>Kaczorowski</a:t>
                      </a:r>
                      <a:endParaRPr lang="en-CA" sz="1800" b="0" dirty="0" smtClean="0">
                        <a:latin typeface="Arial" panose="020B0604020202020204" pitchFamily="34" charset="0"/>
                        <a:cs typeface="Arial" panose="020B0604020202020204" pitchFamily="34" charset="0"/>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None/>
                        <a:tabLst/>
                        <a:defRPr/>
                      </a:pPr>
                      <a:r>
                        <a:rPr lang="en-CA" sz="1800" b="0" dirty="0" smtClean="0">
                          <a:latin typeface="Arial" panose="020B0604020202020204" pitchFamily="34" charset="0"/>
                          <a:cs typeface="Arial" panose="020B0604020202020204" pitchFamily="34" charset="0"/>
                        </a:rPr>
                        <a:t>1. Patient questionnaires (CANRISK) in pharmacy, 2. Admin data, 3. Focus groups &amp; key informant interviews, 4. </a:t>
                      </a:r>
                      <a:r>
                        <a:rPr lang="en-CA" sz="1800" b="0" dirty="0" err="1" smtClean="0">
                          <a:latin typeface="Arial" panose="020B0604020202020204" pitchFamily="34" charset="0"/>
                          <a:cs typeface="Arial" panose="020B0604020202020204" pitchFamily="34" charset="0"/>
                        </a:rPr>
                        <a:t>ChAMP</a:t>
                      </a:r>
                      <a:r>
                        <a:rPr lang="en-CA" sz="1800" b="0" dirty="0" smtClean="0">
                          <a:latin typeface="Arial" panose="020B0604020202020204" pitchFamily="34" charset="0"/>
                          <a:cs typeface="Arial" panose="020B0604020202020204" pitchFamily="34" charset="0"/>
                        </a:rPr>
                        <a:t> database, patient EMRs, and </a:t>
                      </a:r>
                      <a:r>
                        <a:rPr lang="en-CA" sz="1800" b="1" dirty="0" smtClean="0">
                          <a:latin typeface="Arial" panose="020B0604020202020204" pitchFamily="34" charset="0"/>
                          <a:cs typeface="Arial" panose="020B0604020202020204" pitchFamily="34" charset="0"/>
                        </a:rPr>
                        <a:t>patient surveys</a:t>
                      </a:r>
                      <a:endParaRPr lang="en-CA" sz="1800" b="0" dirty="0" smtClean="0">
                        <a:latin typeface="Arial" panose="020B0604020202020204" pitchFamily="34" charset="0"/>
                        <a:cs typeface="Arial" panose="020B0604020202020204" pitchFamily="34" charset="0"/>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32048">
                <a:tc>
                  <a:txBody>
                    <a:bodyPr/>
                    <a:lstStyle/>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None/>
                        <a:tabLst/>
                        <a:defRPr/>
                      </a:pPr>
                      <a:r>
                        <a:rPr lang="en-CA" sz="1800" b="0" dirty="0" smtClean="0">
                          <a:latin typeface="Arial" panose="020B0604020202020204" pitchFamily="34" charset="0"/>
                          <a:cs typeface="Arial" panose="020B0604020202020204" pitchFamily="34" charset="0"/>
                        </a:rPr>
                        <a:t>Katz</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None/>
                        <a:tabLst/>
                        <a:defRPr/>
                      </a:pPr>
                      <a:r>
                        <a:rPr lang="en-CA" sz="1800" b="0" dirty="0" smtClean="0">
                          <a:latin typeface="Arial" panose="020B0604020202020204" pitchFamily="34" charset="0"/>
                          <a:cs typeface="Arial" panose="020B0604020202020204" pitchFamily="34" charset="0"/>
                        </a:rPr>
                        <a:t>1. </a:t>
                      </a:r>
                      <a:r>
                        <a:rPr lang="en-CA" sz="1800" b="1" dirty="0" smtClean="0">
                          <a:latin typeface="Arial" panose="020B0604020202020204" pitchFamily="34" charset="0"/>
                          <a:cs typeface="Arial" panose="020B0604020202020204" pitchFamily="34" charset="0"/>
                        </a:rPr>
                        <a:t>CIHI patient, provider, organization surveys</a:t>
                      </a:r>
                      <a:r>
                        <a:rPr lang="en-CA" sz="1800" b="0" dirty="0" smtClean="0">
                          <a:latin typeface="Arial" panose="020B0604020202020204" pitchFamily="34" charset="0"/>
                          <a:cs typeface="Arial" panose="020B0604020202020204" pitchFamily="34" charset="0"/>
                        </a:rPr>
                        <a:t>, 2. </a:t>
                      </a:r>
                      <a:r>
                        <a:rPr lang="en-CA" sz="1800" b="1" dirty="0" smtClean="0">
                          <a:latin typeface="Arial" panose="020B0604020202020204" pitchFamily="34" charset="0"/>
                          <a:cs typeface="Arial" panose="020B0604020202020204" pitchFamily="34" charset="0"/>
                        </a:rPr>
                        <a:t>administrative data (for ACSC hosp.),</a:t>
                      </a:r>
                      <a:r>
                        <a:rPr lang="en-CA" sz="1800" b="0" dirty="0" smtClean="0">
                          <a:latin typeface="Arial" panose="020B0604020202020204" pitchFamily="34" charset="0"/>
                          <a:cs typeface="Arial" panose="020B0604020202020204" pitchFamily="34" charset="0"/>
                        </a:rPr>
                        <a:t> 3. qualitative case studies (sharing circles and focus groups), 4. service provider/administrator/manager interviews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bl>
          </a:graphicData>
        </a:graphic>
      </p:graphicFrame>
      <p:sp>
        <p:nvSpPr>
          <p:cNvPr id="8" name="Rectangle 7"/>
          <p:cNvSpPr/>
          <p:nvPr/>
        </p:nvSpPr>
        <p:spPr>
          <a:xfrm>
            <a:off x="1475656" y="601524"/>
            <a:ext cx="8784976" cy="523220"/>
          </a:xfrm>
          <a:prstGeom prst="rect">
            <a:avLst/>
          </a:prstGeom>
        </p:spPr>
        <p:txBody>
          <a:bodyPr wrap="square">
            <a:spAutoFit/>
          </a:bodyPr>
          <a:lstStyle/>
          <a:p>
            <a:r>
              <a:rPr lang="en-CA" sz="1400" b="1" dirty="0">
                <a:solidFill>
                  <a:srgbClr val="000000"/>
                </a:solidFill>
                <a:latin typeface="Arial" panose="020B0604020202020204" pitchFamily="34" charset="0"/>
                <a:cs typeface="Arial" panose="020B0604020202020204" pitchFamily="34" charset="0"/>
              </a:rPr>
              <a:t>Asterisk denotes teams that have </a:t>
            </a:r>
            <a:r>
              <a:rPr lang="en-CA" sz="1400" b="1" u="sng" dirty="0" smtClean="0">
                <a:solidFill>
                  <a:srgbClr val="000000"/>
                </a:solidFill>
                <a:latin typeface="Arial" panose="020B0604020202020204" pitchFamily="34" charset="0"/>
                <a:cs typeface="Arial" panose="020B0604020202020204" pitchFamily="34" charset="0"/>
              </a:rPr>
              <a:t>not</a:t>
            </a:r>
            <a:r>
              <a:rPr lang="en-CA" sz="1400" b="1" dirty="0" smtClean="0">
                <a:solidFill>
                  <a:srgbClr val="000000"/>
                </a:solidFill>
                <a:latin typeface="Arial" panose="020B0604020202020204" pitchFamily="34" charset="0"/>
                <a:cs typeface="Arial" panose="020B0604020202020204" pitchFamily="34" charset="0"/>
              </a:rPr>
              <a:t> been validated</a:t>
            </a:r>
          </a:p>
          <a:p>
            <a:r>
              <a:rPr lang="en-CA" sz="1400" b="1" dirty="0" smtClean="0">
                <a:solidFill>
                  <a:srgbClr val="000000"/>
                </a:solidFill>
                <a:latin typeface="Arial" panose="020B0604020202020204" pitchFamily="34" charset="0"/>
                <a:cs typeface="Arial" panose="020B0604020202020204" pitchFamily="34" charset="0"/>
              </a:rPr>
              <a:t>Bold texts denotes methods related to the common indicators</a:t>
            </a:r>
            <a:endParaRPr lang="en-CA" sz="1400" b="1" dirty="0"/>
          </a:p>
        </p:txBody>
      </p:sp>
    </p:spTree>
    <p:extLst>
      <p:ext uri="{BB962C8B-B14F-4D97-AF65-F5344CB8AC3E}">
        <p14:creationId xmlns:p14="http://schemas.microsoft.com/office/powerpoint/2010/main" val="30662881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Data sources possibilities 2</a:t>
            </a:r>
            <a:endParaRPr lang="en-CA" dirty="0"/>
          </a:p>
        </p:txBody>
      </p:sp>
      <p:sp>
        <p:nvSpPr>
          <p:cNvPr id="4" name="Slide Number Placeholder 3"/>
          <p:cNvSpPr>
            <a:spLocks noGrp="1"/>
          </p:cNvSpPr>
          <p:nvPr>
            <p:ph type="sldNum" sz="quarter" idx="12"/>
          </p:nvPr>
        </p:nvSpPr>
        <p:spPr/>
        <p:txBody>
          <a:bodyPr/>
          <a:lstStyle/>
          <a:p>
            <a:pPr>
              <a:defRPr/>
            </a:pPr>
            <a:fld id="{3F03B401-CDE7-45A2-AD36-505F51716EE0}" type="slidenum">
              <a:rPr lang="en-CA" smtClean="0">
                <a:solidFill>
                  <a:srgbClr val="000000"/>
                </a:solidFill>
              </a:rPr>
              <a:pPr>
                <a:defRPr/>
              </a:pPr>
              <a:t>26</a:t>
            </a:fld>
            <a:endParaRPr lang="en-CA">
              <a:solidFill>
                <a:srgbClr val="000000"/>
              </a:solidFill>
            </a:endParaRPr>
          </a:p>
        </p:txBody>
      </p:sp>
      <p:sp>
        <p:nvSpPr>
          <p:cNvPr id="6" name="Content Placeholder 5"/>
          <p:cNvSpPr>
            <a:spLocks noGrp="1"/>
          </p:cNvSpPr>
          <p:nvPr>
            <p:ph idx="1"/>
          </p:nvPr>
        </p:nvSpPr>
        <p:spPr/>
        <p:txBody>
          <a:bodyPr/>
          <a:lstStyle/>
          <a:p>
            <a:endParaRPr lang="en-CA" dirty="0"/>
          </a:p>
        </p:txBody>
      </p:sp>
      <p:graphicFrame>
        <p:nvGraphicFramePr>
          <p:cNvPr id="7" name="Content Placeholder 4"/>
          <p:cNvGraphicFramePr>
            <a:graphicFrameLocks/>
          </p:cNvGraphicFramePr>
          <p:nvPr>
            <p:extLst>
              <p:ext uri="{D42A27DB-BD31-4B8C-83A1-F6EECF244321}">
                <p14:modId xmlns:p14="http://schemas.microsoft.com/office/powerpoint/2010/main" val="520074682"/>
              </p:ext>
            </p:extLst>
          </p:nvPr>
        </p:nvGraphicFramePr>
        <p:xfrm>
          <a:off x="179512" y="1195853"/>
          <a:ext cx="8784976" cy="4101084"/>
        </p:xfrm>
        <a:graphic>
          <a:graphicData uri="http://schemas.openxmlformats.org/drawingml/2006/table">
            <a:tbl>
              <a:tblPr/>
              <a:tblGrid>
                <a:gridCol w="1558624"/>
                <a:gridCol w="7226352"/>
              </a:tblGrid>
              <a:tr h="1549645">
                <a:tc>
                  <a:txBody>
                    <a:bodyPr/>
                    <a:lstStyle/>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None/>
                        <a:tabLst/>
                        <a:defRPr/>
                      </a:pPr>
                      <a:r>
                        <a:rPr lang="en-CA" sz="1800" b="0" dirty="0" smtClean="0">
                          <a:latin typeface="Arial" panose="020B0604020202020204" pitchFamily="34" charset="0"/>
                          <a:cs typeface="Arial" panose="020B0604020202020204" pitchFamily="34" charset="0"/>
                        </a:rPr>
                        <a:t>Haggerty</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None/>
                        <a:tabLst/>
                        <a:defRPr/>
                      </a:pPr>
                      <a:r>
                        <a:rPr lang="en-CA" sz="1800" b="0" dirty="0" smtClean="0">
                          <a:latin typeface="Arial" panose="020B0604020202020204" pitchFamily="34" charset="0"/>
                          <a:cs typeface="Arial" panose="020B0604020202020204" pitchFamily="34" charset="0"/>
                        </a:rPr>
                        <a:t>1. </a:t>
                      </a:r>
                      <a:r>
                        <a:rPr lang="en-CA" sz="1800" b="1" dirty="0" smtClean="0">
                          <a:latin typeface="Arial" panose="020B0604020202020204" pitchFamily="34" charset="0"/>
                          <a:cs typeface="Arial" panose="020B0604020202020204" pitchFamily="34" charset="0"/>
                        </a:rPr>
                        <a:t>International and national surveys (CMWF, QUALICOPC, CCHS), </a:t>
                      </a:r>
                      <a:r>
                        <a:rPr lang="en-CA" sz="1800" b="0" dirty="0" smtClean="0">
                          <a:latin typeface="Arial" panose="020B0604020202020204" pitchFamily="34" charset="0"/>
                          <a:cs typeface="Arial" panose="020B0604020202020204" pitchFamily="34" charset="0"/>
                        </a:rPr>
                        <a:t>2. interviews and focus groups with key stakeholders, 3. admin data, 4. </a:t>
                      </a:r>
                      <a:r>
                        <a:rPr lang="en-CA" sz="1800" b="1" dirty="0" smtClean="0">
                          <a:latin typeface="Arial" panose="020B0604020202020204" pitchFamily="34" charset="0"/>
                          <a:cs typeface="Arial" panose="020B0604020202020204" pitchFamily="34" charset="0"/>
                        </a:rPr>
                        <a:t>patient and organizational questionnaires</a:t>
                      </a:r>
                      <a:r>
                        <a:rPr lang="en-CA" sz="1800" b="0" dirty="0" smtClean="0">
                          <a:latin typeface="Arial" panose="020B0604020202020204" pitchFamily="34" charset="0"/>
                          <a:cs typeface="Arial" panose="020B0604020202020204" pitchFamily="34" charset="0"/>
                        </a:rPr>
                        <a:t> (EQ-5D, access measures, unmet need, quality care), 5. costs of implementation of intervention model</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1239716">
                <a:tc>
                  <a:txBody>
                    <a:bodyPr/>
                    <a:lstStyle/>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None/>
                        <a:tabLst/>
                        <a:defRPr/>
                      </a:pPr>
                      <a:r>
                        <a:rPr lang="en-CA" sz="1800" b="0" dirty="0" smtClean="0">
                          <a:latin typeface="Arial" panose="020B0604020202020204" pitchFamily="34" charset="0"/>
                          <a:cs typeface="Arial" panose="020B0604020202020204" pitchFamily="34" charset="0"/>
                        </a:rPr>
                        <a:t>Liddy</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None/>
                        <a:tabLst/>
                        <a:defRPr/>
                      </a:pPr>
                      <a:r>
                        <a:rPr lang="en-CA" sz="1800" b="0" dirty="0" smtClean="0">
                          <a:latin typeface="Arial" panose="020B0604020202020204" pitchFamily="34" charset="0"/>
                          <a:cs typeface="Arial" panose="020B0604020202020204" pitchFamily="34" charset="0"/>
                        </a:rPr>
                        <a:t>1. </a:t>
                      </a:r>
                      <a:r>
                        <a:rPr lang="en-CA" sz="1800" b="1" dirty="0" smtClean="0">
                          <a:latin typeface="Arial" panose="020B0604020202020204" pitchFamily="34" charset="0"/>
                          <a:cs typeface="Arial" panose="020B0604020202020204" pitchFamily="34" charset="0"/>
                        </a:rPr>
                        <a:t>Admin, lab, registry, chart/clinical, HIV cohort data </a:t>
                      </a:r>
                      <a:r>
                        <a:rPr lang="en-CA" sz="1800" b="0" dirty="0" smtClean="0">
                          <a:latin typeface="Arial" panose="020B0604020202020204" pitchFamily="34" charset="0"/>
                          <a:cs typeface="Arial" panose="020B0604020202020204" pitchFamily="34" charset="0"/>
                        </a:rPr>
                        <a:t>(including </a:t>
                      </a:r>
                      <a:r>
                        <a:rPr lang="en-CA" sz="1800" b="0" dirty="0" err="1" smtClean="0">
                          <a:latin typeface="Arial" panose="020B0604020202020204" pitchFamily="34" charset="0"/>
                          <a:cs typeface="Arial" panose="020B0604020202020204" pitchFamily="34" charset="0"/>
                        </a:rPr>
                        <a:t>HRQoL</a:t>
                      </a:r>
                      <a:r>
                        <a:rPr lang="en-CA" sz="1800" b="0" dirty="0" smtClean="0">
                          <a:latin typeface="Arial" panose="020B0604020202020204" pitchFamily="34" charset="0"/>
                          <a:cs typeface="Arial" panose="020B0604020202020204" pitchFamily="34" charset="0"/>
                        </a:rPr>
                        <a:t> like SF-36 for ON), 2. </a:t>
                      </a:r>
                      <a:r>
                        <a:rPr lang="en-CA" sz="1800" b="1" dirty="0" smtClean="0">
                          <a:latin typeface="Arial" panose="020B0604020202020204" pitchFamily="34" charset="0"/>
                          <a:cs typeface="Arial" panose="020B0604020202020204" pitchFamily="34" charset="0"/>
                        </a:rPr>
                        <a:t>CIHI organizational survey</a:t>
                      </a:r>
                      <a:r>
                        <a:rPr lang="en-CA" sz="1800" b="0" dirty="0" smtClean="0">
                          <a:latin typeface="Arial" panose="020B0604020202020204" pitchFamily="34" charset="0"/>
                          <a:cs typeface="Arial" panose="020B0604020202020204" pitchFamily="34" charset="0"/>
                        </a:rPr>
                        <a:t>, 3. semi-structured interviews with PM stakeholders, 4. cost (billing data, ON case costing initiative)</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1239716">
                <a:tc>
                  <a:txBody>
                    <a:bodyPr/>
                    <a:lstStyle/>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None/>
                        <a:tabLst/>
                        <a:defRPr/>
                      </a:pPr>
                      <a:r>
                        <a:rPr lang="en-CA" sz="1800" b="0" dirty="0" err="1" smtClean="0">
                          <a:latin typeface="Arial" panose="020B0604020202020204" pitchFamily="34" charset="0"/>
                          <a:cs typeface="Arial" panose="020B0604020202020204" pitchFamily="34" charset="0"/>
                        </a:rPr>
                        <a:t>Ploeg</a:t>
                      </a:r>
                      <a:endParaRPr lang="en-CA" sz="1800" b="0" dirty="0" smtClean="0">
                        <a:latin typeface="Arial" panose="020B0604020202020204" pitchFamily="34" charset="0"/>
                        <a:cs typeface="Arial" panose="020B0604020202020204" pitchFamily="34" charset="0"/>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None/>
                        <a:tabLst/>
                        <a:defRPr/>
                      </a:pPr>
                      <a:r>
                        <a:rPr lang="en-CA" sz="1800" b="0" dirty="0" smtClean="0">
                          <a:latin typeface="Arial" panose="020B0604020202020204" pitchFamily="34" charset="0"/>
                          <a:cs typeface="Arial" panose="020B0604020202020204" pitchFamily="34" charset="0"/>
                        </a:rPr>
                        <a:t>1. </a:t>
                      </a:r>
                      <a:r>
                        <a:rPr lang="en-CA" sz="1800" b="1" dirty="0" smtClean="0">
                          <a:latin typeface="Arial" panose="020B0604020202020204" pitchFamily="34" charset="0"/>
                          <a:cs typeface="Arial" panose="020B0604020202020204" pitchFamily="34" charset="0"/>
                        </a:rPr>
                        <a:t>Admin and population survey data </a:t>
                      </a:r>
                      <a:r>
                        <a:rPr lang="en-CA" sz="1800" b="0" dirty="0" smtClean="0">
                          <a:latin typeface="Arial" panose="020B0604020202020204" pitchFamily="34" charset="0"/>
                          <a:cs typeface="Arial" panose="020B0604020202020204" pitchFamily="34" charset="0"/>
                        </a:rPr>
                        <a:t>(CCHS), 2. Semi-structured interviews with patients, family members, service providers, 3. family caregiver survey data (e.g., </a:t>
                      </a:r>
                      <a:r>
                        <a:rPr lang="en-CA" sz="1800" b="0" dirty="0" err="1" smtClean="0">
                          <a:latin typeface="Arial" panose="020B0604020202020204" pitchFamily="34" charset="0"/>
                          <a:cs typeface="Arial" panose="020B0604020202020204" pitchFamily="34" charset="0"/>
                        </a:rPr>
                        <a:t>HRQoL</a:t>
                      </a:r>
                      <a:r>
                        <a:rPr lang="en-CA" sz="1800" b="0" dirty="0" smtClean="0">
                          <a:latin typeface="Arial" panose="020B0604020202020204" pitchFamily="34" charset="0"/>
                          <a:cs typeface="Arial" panose="020B0604020202020204" pitchFamily="34" charset="0"/>
                        </a:rPr>
                        <a:t>, self efficacy, etc.), 4. Health and Social Services Inventory for utilization &amp; cost data</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bl>
          </a:graphicData>
        </a:graphic>
      </p:graphicFrame>
    </p:spTree>
    <p:extLst>
      <p:ext uri="{BB962C8B-B14F-4D97-AF65-F5344CB8AC3E}">
        <p14:creationId xmlns:p14="http://schemas.microsoft.com/office/powerpoint/2010/main" val="7727547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Data sources possibilities 3</a:t>
            </a:r>
            <a:endParaRPr lang="en-CA" dirty="0"/>
          </a:p>
        </p:txBody>
      </p:sp>
      <p:sp>
        <p:nvSpPr>
          <p:cNvPr id="4" name="Slide Number Placeholder 3"/>
          <p:cNvSpPr>
            <a:spLocks noGrp="1"/>
          </p:cNvSpPr>
          <p:nvPr>
            <p:ph type="sldNum" sz="quarter" idx="12"/>
          </p:nvPr>
        </p:nvSpPr>
        <p:spPr/>
        <p:txBody>
          <a:bodyPr/>
          <a:lstStyle/>
          <a:p>
            <a:pPr>
              <a:defRPr/>
            </a:pPr>
            <a:fld id="{3F03B401-CDE7-45A2-AD36-505F51716EE0}" type="slidenum">
              <a:rPr lang="en-CA" smtClean="0">
                <a:solidFill>
                  <a:srgbClr val="000000"/>
                </a:solidFill>
              </a:rPr>
              <a:pPr>
                <a:defRPr/>
              </a:pPr>
              <a:t>27</a:t>
            </a:fld>
            <a:endParaRPr lang="en-CA">
              <a:solidFill>
                <a:srgbClr val="000000"/>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52407"/>
              </p:ext>
            </p:extLst>
          </p:nvPr>
        </p:nvGraphicFramePr>
        <p:xfrm>
          <a:off x="158450" y="1268760"/>
          <a:ext cx="8806038" cy="3785616"/>
        </p:xfrm>
        <a:graphic>
          <a:graphicData uri="http://schemas.openxmlformats.org/drawingml/2006/table">
            <a:tbl>
              <a:tblPr/>
              <a:tblGrid>
                <a:gridCol w="1949338"/>
                <a:gridCol w="6856700"/>
              </a:tblGrid>
              <a:tr h="432048">
                <a:tc>
                  <a:txBody>
                    <a:bodyPr/>
                    <a:lstStyle/>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None/>
                        <a:tabLst/>
                        <a:defRPr/>
                      </a:pPr>
                      <a:r>
                        <a:rPr lang="en-CA" sz="1800" b="0" dirty="0" smtClean="0">
                          <a:latin typeface="Arial" panose="020B0604020202020204" pitchFamily="34" charset="0"/>
                          <a:cs typeface="Arial" panose="020B0604020202020204" pitchFamily="34" charset="0"/>
                        </a:rPr>
                        <a:t>Stewart &amp; Fortin</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None/>
                        <a:tabLst/>
                        <a:defRPr/>
                      </a:pPr>
                      <a:r>
                        <a:rPr lang="en-CA" sz="1800" b="0" dirty="0" smtClean="0">
                          <a:latin typeface="Arial" panose="020B0604020202020204" pitchFamily="34" charset="0"/>
                          <a:cs typeface="Arial" panose="020B0604020202020204" pitchFamily="34" charset="0"/>
                        </a:rPr>
                        <a:t>1. </a:t>
                      </a:r>
                      <a:r>
                        <a:rPr lang="en-CA" sz="1800" b="1" dirty="0" smtClean="0">
                          <a:latin typeface="Arial" panose="020B0604020202020204" pitchFamily="34" charset="0"/>
                          <a:cs typeface="Arial" panose="020B0604020202020204" pitchFamily="34" charset="0"/>
                        </a:rPr>
                        <a:t>In-depth interviews with patients, providers, informal caregivers, decision makers regarding context,</a:t>
                      </a:r>
                      <a:r>
                        <a:rPr lang="en-CA" sz="1800" b="0" dirty="0" smtClean="0">
                          <a:latin typeface="Arial" panose="020B0604020202020204" pitchFamily="34" charset="0"/>
                          <a:cs typeface="Arial" panose="020B0604020202020204" pitchFamily="34" charset="0"/>
                        </a:rPr>
                        <a:t> 2. </a:t>
                      </a:r>
                      <a:r>
                        <a:rPr lang="en-CA" sz="1800" b="1" dirty="0" smtClean="0">
                          <a:latin typeface="Arial" panose="020B0604020202020204" pitchFamily="34" charset="0"/>
                          <a:cs typeface="Arial" panose="020B0604020202020204" pitchFamily="34" charset="0"/>
                        </a:rPr>
                        <a:t>admin data</a:t>
                      </a:r>
                      <a:r>
                        <a:rPr lang="en-CA" sz="1800" b="0" dirty="0" smtClean="0">
                          <a:latin typeface="Arial" panose="020B0604020202020204" pitchFamily="34" charset="0"/>
                          <a:cs typeface="Arial" panose="020B0604020202020204" pitchFamily="34" charset="0"/>
                        </a:rPr>
                        <a:t>, 3. </a:t>
                      </a:r>
                      <a:r>
                        <a:rPr lang="en-CA" sz="1800" b="1" dirty="0" smtClean="0">
                          <a:latin typeface="Arial" panose="020B0604020202020204" pitchFamily="34" charset="0"/>
                          <a:cs typeface="Arial" panose="020B0604020202020204" pitchFamily="34" charset="0"/>
                        </a:rPr>
                        <a:t>patient survey data</a:t>
                      </a:r>
                      <a:r>
                        <a:rPr lang="en-CA" sz="1800" b="0" dirty="0" smtClean="0">
                          <a:latin typeface="Arial" panose="020B0604020202020204" pitchFamily="34" charset="0"/>
                          <a:cs typeface="Arial" panose="020B0604020202020204" pitchFamily="34" charset="0"/>
                        </a:rPr>
                        <a:t>, 4. </a:t>
                      </a:r>
                      <a:r>
                        <a:rPr lang="en-CA" sz="1800" b="1" dirty="0" smtClean="0">
                          <a:latin typeface="Arial" panose="020B0604020202020204" pitchFamily="34" charset="0"/>
                          <a:cs typeface="Arial" panose="020B0604020202020204" pitchFamily="34" charset="0"/>
                        </a:rPr>
                        <a:t>cost data </a:t>
                      </a:r>
                      <a:r>
                        <a:rPr lang="en-CA" sz="1800" b="0" dirty="0" smtClean="0">
                          <a:latin typeface="Arial" panose="020B0604020202020204" pitchFamily="34" charset="0"/>
                          <a:cs typeface="Arial" panose="020B0604020202020204" pitchFamily="34" charset="0"/>
                        </a:rPr>
                        <a:t>(admin data + CIHI Resource Intensity Weights)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32048">
                <a:tc>
                  <a:txBody>
                    <a:bodyPr/>
                    <a:lstStyle/>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None/>
                        <a:tabLst/>
                        <a:defRPr/>
                      </a:pPr>
                      <a:r>
                        <a:rPr lang="en-CA" sz="1800" b="0" dirty="0" smtClean="0">
                          <a:latin typeface="Arial" panose="020B0604020202020204" pitchFamily="34" charset="0"/>
                          <a:cs typeface="Arial" panose="020B0604020202020204" pitchFamily="34" charset="0"/>
                        </a:rPr>
                        <a:t>*</a:t>
                      </a:r>
                      <a:r>
                        <a:rPr lang="en-CA" sz="1800" b="0" dirty="0" err="1" smtClean="0">
                          <a:latin typeface="Arial" panose="020B0604020202020204" pitchFamily="34" charset="0"/>
                          <a:cs typeface="Arial" panose="020B0604020202020204" pitchFamily="34" charset="0"/>
                        </a:rPr>
                        <a:t>Wodchis</a:t>
                      </a:r>
                      <a:endParaRPr lang="en-CA" sz="1800" b="0" dirty="0" smtClean="0">
                        <a:latin typeface="Arial" panose="020B0604020202020204" pitchFamily="34" charset="0"/>
                        <a:cs typeface="Arial" panose="020B0604020202020204" pitchFamily="34" charset="0"/>
                      </a:endParaRP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None/>
                        <a:tabLst/>
                        <a:defRPr/>
                      </a:pPr>
                      <a:r>
                        <a:rPr lang="en-CA" sz="1800" b="0" dirty="0" smtClean="0">
                          <a:latin typeface="Arial" panose="020B0604020202020204" pitchFamily="34" charset="0"/>
                          <a:cs typeface="Arial" panose="020B0604020202020204" pitchFamily="34" charset="0"/>
                        </a:rPr>
                        <a:t>1. </a:t>
                      </a:r>
                      <a:r>
                        <a:rPr lang="en-CA" sz="1800" b="1" dirty="0" smtClean="0">
                          <a:latin typeface="Arial" panose="020B0604020202020204" pitchFamily="34" charset="0"/>
                          <a:cs typeface="Arial" panose="020B0604020202020204" pitchFamily="34" charset="0"/>
                        </a:rPr>
                        <a:t>QUALICOPC data from ON, QC, NZ at regional level</a:t>
                      </a:r>
                      <a:r>
                        <a:rPr lang="en-CA" sz="1800" b="0" dirty="0" smtClean="0">
                          <a:latin typeface="Arial" panose="020B0604020202020204" pitchFamily="34" charset="0"/>
                          <a:cs typeface="Arial" panose="020B0604020202020204" pitchFamily="34" charset="0"/>
                        </a:rPr>
                        <a:t>, 2. </a:t>
                      </a:r>
                      <a:r>
                        <a:rPr lang="en-CA" sz="1800" b="1" dirty="0" smtClean="0">
                          <a:latin typeface="Arial" panose="020B0604020202020204" pitchFamily="34" charset="0"/>
                          <a:cs typeface="Arial" panose="020B0604020202020204" pitchFamily="34" charset="0"/>
                        </a:rPr>
                        <a:t>organization, provider and patient survey and key informant interview data</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32048">
                <a:tc>
                  <a:txBody>
                    <a:bodyPr/>
                    <a:lstStyle/>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None/>
                        <a:tabLst/>
                        <a:defRPr/>
                      </a:pPr>
                      <a:r>
                        <a:rPr lang="en-CA" sz="1800" b="0" dirty="0" smtClean="0">
                          <a:latin typeface="Arial" panose="020B0604020202020204" pitchFamily="34" charset="0"/>
                          <a:cs typeface="Arial" panose="020B0604020202020204" pitchFamily="34" charset="0"/>
                        </a:rPr>
                        <a:t>Wong</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None/>
                        <a:tabLst/>
                        <a:defRPr/>
                      </a:pPr>
                      <a:r>
                        <a:rPr lang="en-CA" sz="1800" b="0" dirty="0" smtClean="0">
                          <a:latin typeface="Arial" panose="020B0604020202020204" pitchFamily="34" charset="0"/>
                          <a:cs typeface="Arial" panose="020B0604020202020204" pitchFamily="34" charset="0"/>
                        </a:rPr>
                        <a:t>1. </a:t>
                      </a:r>
                      <a:r>
                        <a:rPr lang="en-CA" sz="1800" b="1" dirty="0" smtClean="0">
                          <a:latin typeface="Arial" panose="020B0604020202020204" pitchFamily="34" charset="0"/>
                          <a:cs typeface="Arial" panose="020B0604020202020204" pitchFamily="34" charset="0"/>
                        </a:rPr>
                        <a:t>Modified CIHI patient, provider, organization surveys</a:t>
                      </a:r>
                      <a:r>
                        <a:rPr lang="en-CA" sz="1800" b="0" dirty="0" smtClean="0">
                          <a:latin typeface="Arial" panose="020B0604020202020204" pitchFamily="34" charset="0"/>
                          <a:cs typeface="Arial" panose="020B0604020202020204" pitchFamily="34" charset="0"/>
                        </a:rPr>
                        <a:t>, 2. </a:t>
                      </a:r>
                      <a:r>
                        <a:rPr lang="en-CA" sz="1800" b="1" dirty="0" smtClean="0">
                          <a:latin typeface="Arial" panose="020B0604020202020204" pitchFamily="34" charset="0"/>
                          <a:cs typeface="Arial" panose="020B0604020202020204" pitchFamily="34" charset="0"/>
                        </a:rPr>
                        <a:t>admin data</a:t>
                      </a:r>
                      <a:r>
                        <a:rPr lang="en-CA" sz="1800" b="0" dirty="0" smtClean="0">
                          <a:latin typeface="Arial" panose="020B0604020202020204" pitchFamily="34" charset="0"/>
                          <a:cs typeface="Arial" panose="020B0604020202020204" pitchFamily="34" charset="0"/>
                        </a:rPr>
                        <a:t>, 3. clinical data (EMRs or chart), 3. case study data from interviews and focus groups on context</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432048">
                <a:tc>
                  <a:txBody>
                    <a:bodyPr/>
                    <a:lstStyle/>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None/>
                        <a:tabLst/>
                        <a:defRPr/>
                      </a:pPr>
                      <a:r>
                        <a:rPr lang="en-CA" sz="1800" b="0" dirty="0" smtClean="0">
                          <a:latin typeface="Arial" panose="020B0604020202020204" pitchFamily="34" charset="0"/>
                          <a:cs typeface="Arial" panose="020B0604020202020204" pitchFamily="34" charset="0"/>
                        </a:rPr>
                        <a:t>Young</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None/>
                        <a:tabLst/>
                        <a:defRPr/>
                      </a:pPr>
                      <a:r>
                        <a:rPr lang="en-CA" sz="1800" b="0" dirty="0" smtClean="0">
                          <a:latin typeface="Arial" panose="020B0604020202020204" pitchFamily="34" charset="0"/>
                          <a:cs typeface="Arial" panose="020B0604020202020204" pitchFamily="34" charset="0"/>
                        </a:rPr>
                        <a:t>1. key informant interviews, 2. health centre and patient records &amp; coroners' reports, 3. </a:t>
                      </a:r>
                      <a:r>
                        <a:rPr lang="en-CA" sz="1800" b="1" dirty="0" smtClean="0">
                          <a:latin typeface="Arial" panose="020B0604020202020204" pitchFamily="34" charset="0"/>
                          <a:cs typeface="Arial" panose="020B0604020202020204" pitchFamily="34" charset="0"/>
                        </a:rPr>
                        <a:t>EMRs</a:t>
                      </a:r>
                      <a:r>
                        <a:rPr lang="en-CA" sz="1800" b="0" dirty="0" smtClean="0">
                          <a:latin typeface="Arial" panose="020B0604020202020204" pitchFamily="34" charset="0"/>
                          <a:cs typeface="Arial" panose="020B0604020202020204" pitchFamily="34" charset="0"/>
                        </a:rPr>
                        <a:t>, 4. </a:t>
                      </a:r>
                      <a:r>
                        <a:rPr lang="en-CA" sz="1800" b="1" dirty="0" smtClean="0">
                          <a:latin typeface="Arial" panose="020B0604020202020204" pitchFamily="34" charset="0"/>
                          <a:cs typeface="Arial" panose="020B0604020202020204" pitchFamily="34" charset="0"/>
                        </a:rPr>
                        <a:t>cost data</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bl>
          </a:graphicData>
        </a:graphic>
      </p:graphicFrame>
    </p:spTree>
    <p:extLst>
      <p:ext uri="{BB962C8B-B14F-4D97-AF65-F5344CB8AC3E}">
        <p14:creationId xmlns:p14="http://schemas.microsoft.com/office/powerpoint/2010/main" val="4107876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Agreed upon Dimensions</a:t>
            </a:r>
            <a:endParaRPr lang="en-CA" dirty="0"/>
          </a:p>
        </p:txBody>
      </p:sp>
      <p:sp>
        <p:nvSpPr>
          <p:cNvPr id="3" name="Content Placeholder 2"/>
          <p:cNvSpPr>
            <a:spLocks noGrp="1"/>
          </p:cNvSpPr>
          <p:nvPr>
            <p:ph idx="1"/>
          </p:nvPr>
        </p:nvSpPr>
        <p:spPr/>
        <p:txBody>
          <a:bodyPr/>
          <a:lstStyle/>
          <a:p>
            <a:pPr lvl="0"/>
            <a:r>
              <a:rPr lang="en-US" sz="2600" dirty="0" smtClean="0"/>
              <a:t>Access </a:t>
            </a:r>
            <a:r>
              <a:rPr lang="en-US" sz="2600" dirty="0"/>
              <a:t>(</a:t>
            </a:r>
            <a:r>
              <a:rPr lang="en-US" sz="2600" dirty="0" smtClean="0"/>
              <a:t>accommodation)</a:t>
            </a:r>
            <a:endParaRPr lang="en-CA" sz="2600" dirty="0"/>
          </a:p>
          <a:p>
            <a:pPr lvl="0"/>
            <a:r>
              <a:rPr lang="en-US" sz="2600" dirty="0" smtClean="0"/>
              <a:t>Comprehensiveness </a:t>
            </a:r>
            <a:r>
              <a:rPr lang="en-US" sz="2600" dirty="0"/>
              <a:t>(primary health care support for self-management of chronic conditions, scope of </a:t>
            </a:r>
            <a:r>
              <a:rPr lang="en-US" sz="2600" dirty="0" smtClean="0"/>
              <a:t>services</a:t>
            </a:r>
          </a:p>
          <a:p>
            <a:pPr lvl="0"/>
            <a:r>
              <a:rPr lang="en-US" sz="2600" dirty="0" smtClean="0"/>
              <a:t>Coordination </a:t>
            </a:r>
            <a:r>
              <a:rPr lang="en-US" sz="2600" dirty="0"/>
              <a:t>(team functioning, system integration, information continuity, management </a:t>
            </a:r>
            <a:r>
              <a:rPr lang="en-US" sz="2600" dirty="0" smtClean="0"/>
              <a:t>continuity)</a:t>
            </a:r>
          </a:p>
          <a:p>
            <a:pPr lvl="0"/>
            <a:r>
              <a:rPr lang="en-US" sz="2600" dirty="0" smtClean="0"/>
              <a:t>Effectiveness </a:t>
            </a:r>
            <a:r>
              <a:rPr lang="en-US" sz="2600" dirty="0"/>
              <a:t>(self-efficacy, patient empowerment, patient </a:t>
            </a:r>
            <a:r>
              <a:rPr lang="en-US" sz="2600" dirty="0" smtClean="0"/>
              <a:t>centeredness</a:t>
            </a:r>
            <a:r>
              <a:rPr lang="en-US" sz="2600" dirty="0"/>
              <a:t>, health and well-being, </a:t>
            </a:r>
            <a:r>
              <a:rPr lang="en-US" sz="2600" dirty="0" smtClean="0"/>
              <a:t>EQ5D-5L) </a:t>
            </a:r>
          </a:p>
          <a:p>
            <a:pPr lvl="0"/>
            <a:r>
              <a:rPr lang="en-US" sz="2600" dirty="0" smtClean="0"/>
              <a:t>Equity (horizontal and vertical)</a:t>
            </a:r>
            <a:endParaRPr lang="en-CA" sz="2600" dirty="0"/>
          </a:p>
          <a:p>
            <a:endParaRPr lang="en-CA" dirty="0"/>
          </a:p>
        </p:txBody>
      </p:sp>
      <p:sp>
        <p:nvSpPr>
          <p:cNvPr id="4" name="Slide Number Placeholder 3"/>
          <p:cNvSpPr>
            <a:spLocks noGrp="1"/>
          </p:cNvSpPr>
          <p:nvPr>
            <p:ph type="sldNum" sz="quarter" idx="12"/>
          </p:nvPr>
        </p:nvSpPr>
        <p:spPr/>
        <p:txBody>
          <a:bodyPr/>
          <a:lstStyle/>
          <a:p>
            <a:pPr>
              <a:defRPr/>
            </a:pPr>
            <a:fld id="{3F03B401-CDE7-45A2-AD36-505F51716EE0}" type="slidenum">
              <a:rPr lang="en-CA" smtClean="0">
                <a:solidFill>
                  <a:srgbClr val="000000"/>
                </a:solidFill>
              </a:rPr>
              <a:pPr>
                <a:defRPr/>
              </a:pPr>
              <a:t>3</a:t>
            </a:fld>
            <a:endParaRPr lang="en-CA">
              <a:solidFill>
                <a:srgbClr val="000000"/>
              </a:solidFill>
            </a:endParaRPr>
          </a:p>
        </p:txBody>
      </p:sp>
    </p:spTree>
    <p:extLst>
      <p:ext uri="{BB962C8B-B14F-4D97-AF65-F5344CB8AC3E}">
        <p14:creationId xmlns:p14="http://schemas.microsoft.com/office/powerpoint/2010/main" val="3885775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9275"/>
            <a:ext cx="8229600" cy="1124744"/>
          </a:xfrm>
        </p:spPr>
        <p:txBody>
          <a:bodyPr/>
          <a:lstStyle/>
          <a:p>
            <a:pPr algn="ctr"/>
            <a:r>
              <a:rPr lang="en-CA" dirty="0" smtClean="0"/>
              <a:t>	Summary of Agreed upon Dimensions and Related </a:t>
            </a:r>
            <a:r>
              <a:rPr lang="en-CA" dirty="0"/>
              <a:t>I</a:t>
            </a:r>
            <a:r>
              <a:rPr lang="en-CA" dirty="0" smtClean="0"/>
              <a:t>ndicators</a:t>
            </a:r>
            <a:endParaRPr lang="en-CA" dirty="0"/>
          </a:p>
        </p:txBody>
      </p:sp>
      <p:sp>
        <p:nvSpPr>
          <p:cNvPr id="3" name="Text Placeholder 2"/>
          <p:cNvSpPr>
            <a:spLocks noGrp="1"/>
          </p:cNvSpPr>
          <p:nvPr>
            <p:ph type="body" idx="1"/>
          </p:nvPr>
        </p:nvSpPr>
        <p:spPr>
          <a:xfrm>
            <a:off x="323528" y="1268760"/>
            <a:ext cx="4040188" cy="639762"/>
          </a:xfrm>
        </p:spPr>
        <p:txBody>
          <a:bodyPr/>
          <a:lstStyle/>
          <a:p>
            <a:r>
              <a:rPr lang="en-CA" dirty="0" smtClean="0"/>
              <a:t>Dimension/sub-dimension</a:t>
            </a:r>
            <a:endParaRPr lang="en-CA" dirty="0"/>
          </a:p>
        </p:txBody>
      </p:sp>
      <p:sp>
        <p:nvSpPr>
          <p:cNvPr id="4" name="Content Placeholder 3"/>
          <p:cNvSpPr>
            <a:spLocks noGrp="1"/>
          </p:cNvSpPr>
          <p:nvPr>
            <p:ph sz="half" idx="2"/>
          </p:nvPr>
        </p:nvSpPr>
        <p:spPr>
          <a:xfrm>
            <a:off x="467544" y="1988840"/>
            <a:ext cx="4040188" cy="3951288"/>
          </a:xfrm>
        </p:spPr>
        <p:txBody>
          <a:bodyPr/>
          <a:lstStyle/>
          <a:p>
            <a:r>
              <a:rPr lang="en-CA" dirty="0" smtClean="0"/>
              <a:t>Access (difficulty getting access, accommodation)</a:t>
            </a:r>
            <a:endParaRPr lang="en-CA" dirty="0"/>
          </a:p>
          <a:p>
            <a:r>
              <a:rPr lang="en-CA" dirty="0" smtClean="0"/>
              <a:t>Comprehensiveness </a:t>
            </a:r>
            <a:r>
              <a:rPr lang="en-CA" dirty="0"/>
              <a:t>(</a:t>
            </a:r>
            <a:r>
              <a:rPr lang="en-US" dirty="0"/>
              <a:t>PHC support for self-management of chronic </a:t>
            </a:r>
            <a:r>
              <a:rPr lang="en-US" dirty="0" smtClean="0"/>
              <a:t>conditions, scope of services)</a:t>
            </a:r>
          </a:p>
          <a:p>
            <a:r>
              <a:rPr lang="en-US" dirty="0" smtClean="0"/>
              <a:t>Coordination (team functioning, system integration, information continuity, management continuity)</a:t>
            </a:r>
          </a:p>
        </p:txBody>
      </p:sp>
      <p:sp>
        <p:nvSpPr>
          <p:cNvPr id="5" name="Text Placeholder 4"/>
          <p:cNvSpPr>
            <a:spLocks noGrp="1"/>
          </p:cNvSpPr>
          <p:nvPr>
            <p:ph type="body" sz="quarter" idx="3"/>
          </p:nvPr>
        </p:nvSpPr>
        <p:spPr>
          <a:xfrm>
            <a:off x="5004048" y="1340768"/>
            <a:ext cx="3888432" cy="639762"/>
          </a:xfrm>
        </p:spPr>
        <p:txBody>
          <a:bodyPr/>
          <a:lstStyle/>
          <a:p>
            <a:r>
              <a:rPr lang="en-CA" dirty="0" smtClean="0"/>
              <a:t>Indicator (CIHI and other)</a:t>
            </a:r>
            <a:endParaRPr lang="en-CA" dirty="0"/>
          </a:p>
        </p:txBody>
      </p:sp>
      <p:sp>
        <p:nvSpPr>
          <p:cNvPr id="6" name="Content Placeholder 5"/>
          <p:cNvSpPr>
            <a:spLocks noGrp="1"/>
          </p:cNvSpPr>
          <p:nvPr>
            <p:ph sz="quarter" idx="4"/>
          </p:nvPr>
        </p:nvSpPr>
        <p:spPr>
          <a:xfrm>
            <a:off x="4644008" y="1988840"/>
            <a:ext cx="4041775" cy="3951288"/>
          </a:xfrm>
        </p:spPr>
        <p:txBody>
          <a:bodyPr/>
          <a:lstStyle/>
          <a:p>
            <a:r>
              <a:rPr lang="en-US" dirty="0"/>
              <a:t>Difficulties accessing routine or ongoing PHC</a:t>
            </a:r>
          </a:p>
          <a:p>
            <a:r>
              <a:rPr lang="en-US" dirty="0"/>
              <a:t>PHC support for self-management of chronic conditions; Scope of PHC </a:t>
            </a:r>
            <a:r>
              <a:rPr lang="en-US" dirty="0" smtClean="0"/>
              <a:t>services</a:t>
            </a:r>
          </a:p>
          <a:p>
            <a:endParaRPr lang="en-US" dirty="0" smtClean="0"/>
          </a:p>
          <a:p>
            <a:r>
              <a:rPr lang="en-US" dirty="0" smtClean="0"/>
              <a:t>HC Team </a:t>
            </a:r>
            <a:r>
              <a:rPr lang="en-US" dirty="0"/>
              <a:t>Effectiveness </a:t>
            </a:r>
            <a:r>
              <a:rPr lang="en-US" dirty="0" smtClean="0"/>
              <a:t>Score; </a:t>
            </a:r>
            <a:r>
              <a:rPr lang="en-US" dirty="0"/>
              <a:t>Collaborative Care with other health care organizations </a:t>
            </a:r>
            <a:r>
              <a:rPr lang="en-US" dirty="0" smtClean="0"/>
              <a:t>  </a:t>
            </a:r>
            <a:endParaRPr lang="en-CA" dirty="0"/>
          </a:p>
        </p:txBody>
      </p:sp>
      <p:sp>
        <p:nvSpPr>
          <p:cNvPr id="7" name="Slide Number Placeholder 6"/>
          <p:cNvSpPr>
            <a:spLocks noGrp="1"/>
          </p:cNvSpPr>
          <p:nvPr>
            <p:ph type="sldNum" sz="quarter" idx="12"/>
          </p:nvPr>
        </p:nvSpPr>
        <p:spPr/>
        <p:txBody>
          <a:bodyPr/>
          <a:lstStyle/>
          <a:p>
            <a:pPr>
              <a:defRPr/>
            </a:pPr>
            <a:fld id="{9C3AE2C0-395E-4B16-B6E8-8C9168F07E49}" type="slidenum">
              <a:rPr lang="en-CA" smtClean="0">
                <a:solidFill>
                  <a:srgbClr val="000000"/>
                </a:solidFill>
              </a:rPr>
              <a:pPr>
                <a:defRPr/>
              </a:pPr>
              <a:t>4</a:t>
            </a:fld>
            <a:endParaRPr lang="en-CA">
              <a:solidFill>
                <a:srgbClr val="000000"/>
              </a:solidFill>
            </a:endParaRPr>
          </a:p>
        </p:txBody>
      </p:sp>
    </p:spTree>
    <p:extLst>
      <p:ext uri="{BB962C8B-B14F-4D97-AF65-F5344CB8AC3E}">
        <p14:creationId xmlns:p14="http://schemas.microsoft.com/office/powerpoint/2010/main" val="974855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9397"/>
            <a:ext cx="8229600" cy="1124744"/>
          </a:xfrm>
        </p:spPr>
        <p:txBody>
          <a:bodyPr/>
          <a:lstStyle/>
          <a:p>
            <a:pPr algn="ctr"/>
            <a:r>
              <a:rPr lang="en-CA" dirty="0" smtClean="0"/>
              <a:t>	Summary of Agreed upon Dimensions and Related Indicators (2)</a:t>
            </a:r>
            <a:endParaRPr lang="en-CA" dirty="0"/>
          </a:p>
        </p:txBody>
      </p:sp>
      <p:sp>
        <p:nvSpPr>
          <p:cNvPr id="3" name="Text Placeholder 2"/>
          <p:cNvSpPr>
            <a:spLocks noGrp="1"/>
          </p:cNvSpPr>
          <p:nvPr>
            <p:ph type="body" idx="1"/>
          </p:nvPr>
        </p:nvSpPr>
        <p:spPr/>
        <p:txBody>
          <a:bodyPr/>
          <a:lstStyle/>
          <a:p>
            <a:r>
              <a:rPr lang="en-CA" dirty="0" smtClean="0"/>
              <a:t>Dimension/sub-dimension</a:t>
            </a:r>
            <a:endParaRPr lang="en-CA" dirty="0"/>
          </a:p>
        </p:txBody>
      </p:sp>
      <p:sp>
        <p:nvSpPr>
          <p:cNvPr id="4" name="Content Placeholder 3"/>
          <p:cNvSpPr>
            <a:spLocks noGrp="1"/>
          </p:cNvSpPr>
          <p:nvPr>
            <p:ph sz="half" idx="2"/>
          </p:nvPr>
        </p:nvSpPr>
        <p:spPr/>
        <p:txBody>
          <a:bodyPr/>
          <a:lstStyle/>
          <a:p>
            <a:r>
              <a:rPr lang="en-US" dirty="0" smtClean="0"/>
              <a:t>Effectiveness</a:t>
            </a:r>
            <a:r>
              <a:rPr lang="en-US" sz="2200" dirty="0" smtClean="0"/>
              <a:t> (</a:t>
            </a:r>
            <a:r>
              <a:rPr lang="en-US" sz="2200" dirty="0"/>
              <a:t>self-efficacy, patient </a:t>
            </a:r>
            <a:r>
              <a:rPr lang="en-US" sz="2200" dirty="0" smtClean="0"/>
              <a:t>empowerment, patient </a:t>
            </a:r>
            <a:r>
              <a:rPr lang="en-US" sz="2200" dirty="0" err="1" smtClean="0"/>
              <a:t>centredness</a:t>
            </a:r>
            <a:r>
              <a:rPr lang="en-US" sz="2200" dirty="0" smtClean="0"/>
              <a:t>, global health</a:t>
            </a:r>
            <a:r>
              <a:rPr lang="en-US" dirty="0" smtClean="0"/>
              <a:t>)</a:t>
            </a:r>
          </a:p>
          <a:p>
            <a:endParaRPr lang="en-US" dirty="0"/>
          </a:p>
          <a:p>
            <a:r>
              <a:rPr lang="en-US" dirty="0" smtClean="0"/>
              <a:t>Equity (horizontal-equality, vertical)  </a:t>
            </a:r>
            <a:endParaRPr lang="en-US" dirty="0"/>
          </a:p>
        </p:txBody>
      </p:sp>
      <p:sp>
        <p:nvSpPr>
          <p:cNvPr id="5" name="Text Placeholder 4"/>
          <p:cNvSpPr>
            <a:spLocks noGrp="1"/>
          </p:cNvSpPr>
          <p:nvPr>
            <p:ph type="body" sz="quarter" idx="3"/>
          </p:nvPr>
        </p:nvSpPr>
        <p:spPr/>
        <p:txBody>
          <a:bodyPr/>
          <a:lstStyle/>
          <a:p>
            <a:r>
              <a:rPr lang="en-CA" dirty="0" smtClean="0"/>
              <a:t>Indicator (CIHI and other)</a:t>
            </a:r>
            <a:endParaRPr lang="en-CA" dirty="0"/>
          </a:p>
        </p:txBody>
      </p:sp>
      <p:sp>
        <p:nvSpPr>
          <p:cNvPr id="6" name="Content Placeholder 5"/>
          <p:cNvSpPr>
            <a:spLocks noGrp="1"/>
          </p:cNvSpPr>
          <p:nvPr>
            <p:ph sz="quarter" idx="4"/>
          </p:nvPr>
        </p:nvSpPr>
        <p:spPr/>
        <p:txBody>
          <a:bodyPr/>
          <a:lstStyle/>
          <a:p>
            <a:r>
              <a:rPr lang="en-US" dirty="0" smtClean="0"/>
              <a:t>ACSC hospitalization rate, ED visits for asthmas; using patient reported impacts and outcomes of care</a:t>
            </a:r>
            <a:endParaRPr lang="en-US" dirty="0"/>
          </a:p>
          <a:p>
            <a:r>
              <a:rPr lang="en-US" dirty="0" smtClean="0"/>
              <a:t>No CIHI indicators in CIHI PHC Update report; using pt. reported impacts and outcomes of care</a:t>
            </a:r>
            <a:endParaRPr lang="en-US" dirty="0"/>
          </a:p>
          <a:p>
            <a:r>
              <a:rPr lang="en-US" dirty="0" smtClean="0"/>
              <a:t>Work in this area completed by researchers in Canada</a:t>
            </a:r>
          </a:p>
          <a:p>
            <a:pPr marL="0" indent="0">
              <a:buNone/>
            </a:pPr>
            <a:r>
              <a:rPr lang="en-US" dirty="0" smtClean="0"/>
              <a:t> </a:t>
            </a:r>
            <a:endParaRPr lang="en-CA" dirty="0"/>
          </a:p>
        </p:txBody>
      </p:sp>
      <p:sp>
        <p:nvSpPr>
          <p:cNvPr id="7" name="Slide Number Placeholder 6"/>
          <p:cNvSpPr>
            <a:spLocks noGrp="1"/>
          </p:cNvSpPr>
          <p:nvPr>
            <p:ph type="sldNum" sz="quarter" idx="12"/>
          </p:nvPr>
        </p:nvSpPr>
        <p:spPr/>
        <p:txBody>
          <a:bodyPr/>
          <a:lstStyle/>
          <a:p>
            <a:pPr>
              <a:defRPr/>
            </a:pPr>
            <a:fld id="{9C3AE2C0-395E-4B16-B6E8-8C9168F07E49}" type="slidenum">
              <a:rPr lang="en-CA" smtClean="0">
                <a:solidFill>
                  <a:srgbClr val="000000"/>
                </a:solidFill>
              </a:rPr>
              <a:pPr>
                <a:defRPr/>
              </a:pPr>
              <a:t>5</a:t>
            </a:fld>
            <a:endParaRPr lang="en-CA">
              <a:solidFill>
                <a:srgbClr val="000000"/>
              </a:solidFill>
            </a:endParaRPr>
          </a:p>
        </p:txBody>
      </p:sp>
    </p:spTree>
    <p:extLst>
      <p:ext uri="{BB962C8B-B14F-4D97-AF65-F5344CB8AC3E}">
        <p14:creationId xmlns:p14="http://schemas.microsoft.com/office/powerpoint/2010/main" val="2081703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Coverage by Common Indicator across CBPHC Teams </a:t>
            </a:r>
            <a:endParaRPr lang="en-CA" dirty="0"/>
          </a:p>
        </p:txBody>
      </p:sp>
      <p:sp>
        <p:nvSpPr>
          <p:cNvPr id="3" name="Subtitle 2"/>
          <p:cNvSpPr>
            <a:spLocks noGrp="1"/>
          </p:cNvSpPr>
          <p:nvPr>
            <p:ph type="subTitle" idx="1"/>
          </p:nvPr>
        </p:nvSpPr>
        <p:spPr/>
        <p:txBody>
          <a:bodyPr/>
          <a:lstStyle/>
          <a:p>
            <a:endParaRPr lang="en-CA"/>
          </a:p>
        </p:txBody>
      </p:sp>
      <p:sp>
        <p:nvSpPr>
          <p:cNvPr id="4" name="Slide Number Placeholder 3"/>
          <p:cNvSpPr>
            <a:spLocks noGrp="1"/>
          </p:cNvSpPr>
          <p:nvPr>
            <p:ph type="sldNum" sz="quarter" idx="12"/>
          </p:nvPr>
        </p:nvSpPr>
        <p:spPr/>
        <p:txBody>
          <a:bodyPr/>
          <a:lstStyle/>
          <a:p>
            <a:fld id="{EF49A698-1A5E-4540-8DA6-D586A5B8A580}" type="slidenum">
              <a:rPr lang="en-US" smtClean="0">
                <a:solidFill>
                  <a:srgbClr val="000000"/>
                </a:solidFill>
              </a:rPr>
              <a:pPr/>
              <a:t>6</a:t>
            </a:fld>
            <a:endParaRPr lang="en-US">
              <a:solidFill>
                <a:srgbClr val="000000"/>
              </a:solidFill>
            </a:endParaRPr>
          </a:p>
        </p:txBody>
      </p:sp>
    </p:spTree>
    <p:extLst>
      <p:ext uri="{BB962C8B-B14F-4D97-AF65-F5344CB8AC3E}">
        <p14:creationId xmlns:p14="http://schemas.microsoft.com/office/powerpoint/2010/main" val="1333420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Coverage by common indicator</a:t>
            </a:r>
            <a:endParaRPr lang="en-CA" dirty="0"/>
          </a:p>
        </p:txBody>
      </p:sp>
      <p:sp>
        <p:nvSpPr>
          <p:cNvPr id="4" name="Slide Number Placeholder 3"/>
          <p:cNvSpPr>
            <a:spLocks noGrp="1"/>
          </p:cNvSpPr>
          <p:nvPr>
            <p:ph type="sldNum" sz="quarter" idx="12"/>
          </p:nvPr>
        </p:nvSpPr>
        <p:spPr/>
        <p:txBody>
          <a:bodyPr/>
          <a:lstStyle/>
          <a:p>
            <a:pPr>
              <a:defRPr/>
            </a:pPr>
            <a:fld id="{3F03B401-CDE7-45A2-AD36-505F51716EE0}" type="slidenum">
              <a:rPr lang="en-CA" smtClean="0">
                <a:solidFill>
                  <a:srgbClr val="000000"/>
                </a:solidFill>
              </a:rPr>
              <a:pPr>
                <a:defRPr/>
              </a:pPr>
              <a:t>7</a:t>
            </a:fld>
            <a:endParaRPr lang="en-CA">
              <a:solidFill>
                <a:srgbClr val="000000"/>
              </a:solidFill>
            </a:endParaRPr>
          </a:p>
        </p:txBody>
      </p:sp>
      <p:sp>
        <p:nvSpPr>
          <p:cNvPr id="13" name="Content Placeholder 2"/>
          <p:cNvSpPr>
            <a:spLocks noGrp="1"/>
          </p:cNvSpPr>
          <p:nvPr>
            <p:ph idx="1"/>
          </p:nvPr>
        </p:nvSpPr>
        <p:spPr>
          <a:xfrm>
            <a:off x="323528" y="1268760"/>
            <a:ext cx="8568952" cy="4525963"/>
          </a:xfrm>
        </p:spPr>
        <p:txBody>
          <a:bodyPr/>
          <a:lstStyle/>
          <a:p>
            <a:r>
              <a:rPr lang="en-CA" sz="3000" dirty="0" smtClean="0"/>
              <a:t>Teams validated on ability to report on access, comprehensiveness, effectiveness, coordination, cost, equity</a:t>
            </a:r>
            <a:r>
              <a:rPr lang="en-CA" sz="3000" dirty="0"/>
              <a:t> </a:t>
            </a:r>
            <a:r>
              <a:rPr lang="en-CA" sz="3000" dirty="0" smtClean="0"/>
              <a:t>and </a:t>
            </a:r>
            <a:r>
              <a:rPr lang="en-CA" sz="3000" dirty="0" err="1" smtClean="0"/>
              <a:t>multimorbidity</a:t>
            </a:r>
            <a:r>
              <a:rPr lang="en-CA" sz="3000" dirty="0" smtClean="0"/>
              <a:t> using the recommended common indicator and common measure/instrument</a:t>
            </a:r>
          </a:p>
        </p:txBody>
      </p:sp>
    </p:spTree>
    <p:extLst>
      <p:ext uri="{BB962C8B-B14F-4D97-AF65-F5344CB8AC3E}">
        <p14:creationId xmlns:p14="http://schemas.microsoft.com/office/powerpoint/2010/main" val="3719907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495077"/>
            <a:ext cx="7561263" cy="701675"/>
          </a:xfrm>
        </p:spPr>
        <p:txBody>
          <a:bodyPr/>
          <a:lstStyle/>
          <a:p>
            <a:pPr lvl="0">
              <a:defRPr/>
            </a:pPr>
            <a:r>
              <a:rPr lang="en-CA" dirty="0" smtClean="0"/>
              <a:t>Data </a:t>
            </a:r>
            <a:r>
              <a:rPr lang="en-CA" dirty="0"/>
              <a:t>s</a:t>
            </a:r>
            <a:r>
              <a:rPr lang="en-CA" dirty="0" smtClean="0"/>
              <a:t>ources</a:t>
            </a:r>
            <a:r>
              <a:rPr lang="en-CA" sz="1600" kern="1200" dirty="0">
                <a:solidFill>
                  <a:srgbClr val="000000"/>
                </a:solidFill>
                <a:latin typeface="Arial" panose="020B0604020202020204" pitchFamily="34" charset="0"/>
                <a:cs typeface="Arial" panose="020B0604020202020204" pitchFamily="34" charset="0"/>
              </a:rPr>
              <a:t/>
            </a:r>
            <a:br>
              <a:rPr lang="en-CA" sz="1600" kern="1200" dirty="0">
                <a:solidFill>
                  <a:srgbClr val="000000"/>
                </a:solidFill>
                <a:latin typeface="Arial" panose="020B0604020202020204" pitchFamily="34" charset="0"/>
                <a:cs typeface="Arial" panose="020B0604020202020204" pitchFamily="34" charset="0"/>
              </a:rPr>
            </a:br>
            <a:endParaRPr lang="en-CA" dirty="0"/>
          </a:p>
        </p:txBody>
      </p:sp>
      <p:sp>
        <p:nvSpPr>
          <p:cNvPr id="4" name="Slide Number Placeholder 3"/>
          <p:cNvSpPr>
            <a:spLocks noGrp="1"/>
          </p:cNvSpPr>
          <p:nvPr>
            <p:ph type="sldNum" sz="quarter" idx="12"/>
          </p:nvPr>
        </p:nvSpPr>
        <p:spPr/>
        <p:txBody>
          <a:bodyPr/>
          <a:lstStyle/>
          <a:p>
            <a:pPr>
              <a:defRPr/>
            </a:pPr>
            <a:fld id="{3F03B401-CDE7-45A2-AD36-505F51716EE0}" type="slidenum">
              <a:rPr lang="en-CA" smtClean="0">
                <a:solidFill>
                  <a:srgbClr val="000000"/>
                </a:solidFill>
              </a:rPr>
              <a:pPr>
                <a:defRPr/>
              </a:pPr>
              <a:t>8</a:t>
            </a:fld>
            <a:endParaRPr lang="en-CA">
              <a:solidFill>
                <a:srgbClr val="000000"/>
              </a:solidFill>
            </a:endParaRPr>
          </a:p>
        </p:txBody>
      </p:sp>
      <p:graphicFrame>
        <p:nvGraphicFramePr>
          <p:cNvPr id="5" name="Content Placeholder 7"/>
          <p:cNvGraphicFramePr>
            <a:graphicFrameLocks/>
          </p:cNvGraphicFramePr>
          <p:nvPr>
            <p:extLst>
              <p:ext uri="{D42A27DB-BD31-4B8C-83A1-F6EECF244321}">
                <p14:modId xmlns:p14="http://schemas.microsoft.com/office/powerpoint/2010/main" val="986941395"/>
              </p:ext>
            </p:extLst>
          </p:nvPr>
        </p:nvGraphicFramePr>
        <p:xfrm>
          <a:off x="107504" y="1196752"/>
          <a:ext cx="8928992" cy="2453640"/>
        </p:xfrm>
        <a:graphic>
          <a:graphicData uri="http://schemas.openxmlformats.org/drawingml/2006/table">
            <a:tbl>
              <a:tblPr/>
              <a:tblGrid>
                <a:gridCol w="4960552"/>
                <a:gridCol w="3968440"/>
              </a:tblGrid>
              <a:tr h="297078">
                <a:tc>
                  <a:txBody>
                    <a:bodyPr/>
                    <a:lstStyle/>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US" sz="2000"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rPr>
                        <a:t>Source</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None/>
                        <a:tabLst/>
                        <a:defRPr/>
                      </a:pPr>
                      <a:r>
                        <a:rPr lang="en-CA" sz="2000" b="1" dirty="0" smtClean="0">
                          <a:latin typeface="Arial" panose="020B0604020202020204" pitchFamily="34" charset="0"/>
                          <a:cs typeface="Arial" panose="020B0604020202020204" pitchFamily="34" charset="0"/>
                        </a:rPr>
                        <a:t>Teams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17081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Calibri" pitchFamily="34" charset="0"/>
                          <a:cs typeface="Arial" panose="020B0604020202020204" pitchFamily="34" charset="0"/>
                        </a:rPr>
                        <a:t>Qualitative interviews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None/>
                        <a:tabLst/>
                        <a:defRPr/>
                      </a:pPr>
                      <a:r>
                        <a:rPr lang="en-CA" sz="2000" b="0" dirty="0" smtClean="0">
                          <a:latin typeface="Arial" panose="020B0604020202020204" pitchFamily="34" charset="0"/>
                          <a:cs typeface="Arial" panose="020B0604020202020204" pitchFamily="34" charset="0"/>
                        </a:rPr>
                        <a:t>12</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17081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Calibri" pitchFamily="34" charset="0"/>
                          <a:cs typeface="Arial" panose="020B0604020202020204" pitchFamily="34" charset="0"/>
                        </a:rPr>
                        <a:t>Patient surveys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None/>
                        <a:tabLst/>
                        <a:defRPr/>
                      </a:pPr>
                      <a:r>
                        <a:rPr lang="en-CA" sz="2000" b="0" dirty="0" smtClean="0">
                          <a:latin typeface="Arial" panose="020B0604020202020204" pitchFamily="34" charset="0"/>
                          <a:cs typeface="Arial" panose="020B0604020202020204" pitchFamily="34" charset="0"/>
                        </a:rPr>
                        <a:t>10</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17081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Calibri" pitchFamily="34" charset="0"/>
                          <a:cs typeface="Arial" panose="020B0604020202020204" pitchFamily="34" charset="0"/>
                        </a:rPr>
                        <a:t>Administrative data</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None/>
                        <a:tabLst/>
                        <a:defRPr/>
                      </a:pPr>
                      <a:r>
                        <a:rPr lang="en-CA" sz="2000" b="0" dirty="0" smtClean="0">
                          <a:latin typeface="Arial" panose="020B0604020202020204" pitchFamily="34" charset="0"/>
                          <a:cs typeface="Arial" panose="020B0604020202020204" pitchFamily="34" charset="0"/>
                        </a:rPr>
                        <a:t>9</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17081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Calibri" pitchFamily="34" charset="0"/>
                          <a:cs typeface="Arial" panose="020B0604020202020204" pitchFamily="34" charset="0"/>
                        </a:rPr>
                        <a:t>Provider/practice surveys</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None/>
                        <a:tabLst/>
                        <a:defRPr/>
                      </a:pPr>
                      <a:r>
                        <a:rPr lang="en-CA" sz="2000" b="0" dirty="0" smtClean="0">
                          <a:latin typeface="Arial" panose="020B0604020202020204" pitchFamily="34" charset="0"/>
                          <a:cs typeface="Arial" panose="020B0604020202020204" pitchFamily="34" charset="0"/>
                        </a:rPr>
                        <a:t>7</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17081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Calibri" pitchFamily="34" charset="0"/>
                          <a:cs typeface="Arial" panose="020B0604020202020204" pitchFamily="34" charset="0"/>
                        </a:rPr>
                        <a:t>Cost data</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None/>
                        <a:tabLst/>
                        <a:defRPr/>
                      </a:pPr>
                      <a:r>
                        <a:rPr lang="en-CA" sz="2000" b="0" dirty="0" smtClean="0">
                          <a:latin typeface="Arial" panose="020B0604020202020204" pitchFamily="34" charset="0"/>
                          <a:cs typeface="Arial" panose="020B0604020202020204" pitchFamily="34" charset="0"/>
                        </a:rPr>
                        <a:t>7</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r h="17081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Calibri" pitchFamily="34" charset="0"/>
                          <a:cs typeface="Arial" panose="020B0604020202020204" pitchFamily="34" charset="0"/>
                        </a:rPr>
                        <a:t>Organization survey</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c>
                  <a:txBody>
                    <a:bodyPr/>
                    <a:lstStyle/>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None/>
                        <a:tabLst/>
                        <a:defRPr/>
                      </a:pPr>
                      <a:r>
                        <a:rPr lang="en-CA" sz="2000" b="0" dirty="0" smtClean="0">
                          <a:latin typeface="Arial" panose="020B0604020202020204" pitchFamily="34" charset="0"/>
                          <a:cs typeface="Arial" panose="020B0604020202020204" pitchFamily="34" charset="0"/>
                        </a:rPr>
                        <a:t>5</a:t>
                      </a:r>
                    </a:p>
                  </a:txBody>
                  <a:tcPr marL="68580" marR="68580" marT="0" marB="0" horzOverflow="overflow">
                    <a:lnL>
                      <a:noFill/>
                    </a:lnL>
                    <a:lnR>
                      <a:noFill/>
                    </a:lnR>
                    <a:lnT>
                      <a:noFill/>
                    </a:lnT>
                    <a:lnB>
                      <a:noFill/>
                    </a:lnB>
                    <a:lnTlToBr>
                      <a:noFill/>
                    </a:lnTlToBr>
                    <a:lnBlToTr>
                      <a:noFill/>
                    </a:lnBlToTr>
                    <a:gradFill rotWithShape="1">
                      <a:gsLst>
                        <a:gs pos="0">
                          <a:srgbClr val="BEF397"/>
                        </a:gs>
                        <a:gs pos="50000">
                          <a:srgbClr val="D5F6C0"/>
                        </a:gs>
                        <a:gs pos="100000">
                          <a:srgbClr val="EAFAE0"/>
                        </a:gs>
                      </a:gsLst>
                      <a:lin ang="2700000" scaled="1"/>
                    </a:gradFill>
                  </a:tcPr>
                </a:tc>
              </a:tr>
            </a:tbl>
          </a:graphicData>
        </a:graphic>
      </p:graphicFrame>
    </p:spTree>
    <p:extLst>
      <p:ext uri="{BB962C8B-B14F-4D97-AF65-F5344CB8AC3E}">
        <p14:creationId xmlns:p14="http://schemas.microsoft.com/office/powerpoint/2010/main" val="36028785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to date</a:t>
            </a:r>
            <a:endParaRPr lang="en-US" dirty="0"/>
          </a:p>
        </p:txBody>
      </p:sp>
      <p:sp>
        <p:nvSpPr>
          <p:cNvPr id="3" name="Content Placeholder 2"/>
          <p:cNvSpPr>
            <a:spLocks noGrp="1"/>
          </p:cNvSpPr>
          <p:nvPr>
            <p:ph idx="1"/>
          </p:nvPr>
        </p:nvSpPr>
        <p:spPr>
          <a:xfrm>
            <a:off x="395536" y="1268760"/>
            <a:ext cx="8229600" cy="4525963"/>
          </a:xfrm>
        </p:spPr>
        <p:txBody>
          <a:bodyPr/>
          <a:lstStyle/>
          <a:p>
            <a:r>
              <a:rPr lang="en-US" dirty="0" smtClean="0"/>
              <a:t>Agreement on: research questions, common dimensions of CBPHC, common indicators, common measures and data sources</a:t>
            </a:r>
          </a:p>
          <a:p>
            <a:r>
              <a:rPr lang="en-US" dirty="0" smtClean="0"/>
              <a:t>Completed reviews of sampling, dimensions, indicators, and measures across teams</a:t>
            </a:r>
          </a:p>
          <a:p>
            <a:r>
              <a:rPr lang="en-US" dirty="0" smtClean="0"/>
              <a:t>Working on mapping individual team’s work to expanded chronic care model; asking teams to develop their logic model</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3F03B401-CDE7-45A2-AD36-505F51716EE0}" type="slidenum">
              <a:rPr lang="en-CA" smtClean="0">
                <a:solidFill>
                  <a:srgbClr val="000000"/>
                </a:solidFill>
              </a:rPr>
              <a:pPr>
                <a:defRPr/>
              </a:pPr>
              <a:t>9</a:t>
            </a:fld>
            <a:endParaRPr lang="en-CA">
              <a:solidFill>
                <a:srgbClr val="000000"/>
              </a:solidFill>
            </a:endParaRPr>
          </a:p>
        </p:txBody>
      </p:sp>
    </p:spTree>
    <p:extLst>
      <p:ext uri="{BB962C8B-B14F-4D97-AF65-F5344CB8AC3E}">
        <p14:creationId xmlns:p14="http://schemas.microsoft.com/office/powerpoint/2010/main" val="4267088762"/>
      </p:ext>
    </p:extLst>
  </p:cSld>
  <p:clrMapOvr>
    <a:masterClrMapping/>
  </p:clrMapOvr>
</p:sld>
</file>

<file path=ppt/theme/theme1.xml><?xml version="1.0" encoding="utf-8"?>
<a:theme xmlns:a="http://schemas.openxmlformats.org/drawingml/2006/main" name="Theme1">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Franklin Gothic Medium"/>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heme1">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Franklin Gothic Medium"/>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2187</TotalTime>
  <Words>3593</Words>
  <Application>Microsoft Office PowerPoint</Application>
  <PresentationFormat>On-screen Show (4:3)</PresentationFormat>
  <Paragraphs>424</Paragraphs>
  <Slides>27</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27</vt:i4>
      </vt:variant>
    </vt:vector>
  </HeadingPairs>
  <TitlesOfParts>
    <vt:vector size="34" baseType="lpstr">
      <vt:lpstr>ＭＳ Ｐゴシック</vt:lpstr>
      <vt:lpstr>Arial</vt:lpstr>
      <vt:lpstr>Calibri</vt:lpstr>
      <vt:lpstr>Franklin Gothic Medium</vt:lpstr>
      <vt:lpstr>Times New Roman</vt:lpstr>
      <vt:lpstr>Theme1</vt:lpstr>
      <vt:lpstr>1_Theme1</vt:lpstr>
      <vt:lpstr>CBPHC Common Indicator Project</vt:lpstr>
      <vt:lpstr>Questions being addressed by Indicators Working Group</vt:lpstr>
      <vt:lpstr>Agreed upon Dimensions</vt:lpstr>
      <vt:lpstr> Summary of Agreed upon Dimensions and Related Indicators</vt:lpstr>
      <vt:lpstr> Summary of Agreed upon Dimensions and Related Indicators (2)</vt:lpstr>
      <vt:lpstr>Coverage by Common Indicator across CBPHC Teams </vt:lpstr>
      <vt:lpstr>Coverage by common indicator</vt:lpstr>
      <vt:lpstr>Data sources </vt:lpstr>
      <vt:lpstr>Work to date</vt:lpstr>
      <vt:lpstr>Coverage by common indicator *For “all teams” column, data was interpreted for the 2 non-validated teams.</vt:lpstr>
      <vt:lpstr>Next Steps</vt:lpstr>
      <vt:lpstr>Extra information</vt:lpstr>
      <vt:lpstr>Access: Difficulties accessing routine or ongoing PHC </vt:lpstr>
      <vt:lpstr>Comprehensiveness: PHC support for self-management of chronic conditions </vt:lpstr>
      <vt:lpstr>Comprehensiveness: Scope of PHC services</vt:lpstr>
      <vt:lpstr>Coordination: PHC team effectiveness score  </vt:lpstr>
      <vt:lpstr>Coordination: Collaborative care with other healthcare organizations </vt:lpstr>
      <vt:lpstr>Effectiveness: ACSC hospitalization rate  </vt:lpstr>
      <vt:lpstr>Effectiveness: Functional Health (VR-12)  </vt:lpstr>
      <vt:lpstr>Effectiveness: Self-efficacy for managing chronic disease</vt:lpstr>
      <vt:lpstr>Effectiveness: Patient empowerment</vt:lpstr>
      <vt:lpstr>Cost: direct (utilization) + indirect costs (e.g. out-of-pocket) (will use EQ5D-5L)</vt:lpstr>
      <vt:lpstr>Equity</vt:lpstr>
      <vt:lpstr>Multimorbidity</vt:lpstr>
      <vt:lpstr>Data sources possibilities 1</vt:lpstr>
      <vt:lpstr>Data sources possibilities 2</vt:lpstr>
      <vt:lpstr>Data sources possibilities 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mcadieux</dc:creator>
  <cp:lastModifiedBy>Wu, Leena</cp:lastModifiedBy>
  <cp:revision>155</cp:revision>
  <dcterms:created xsi:type="dcterms:W3CDTF">2014-08-22T17:04:08Z</dcterms:created>
  <dcterms:modified xsi:type="dcterms:W3CDTF">2015-04-01T21:32:57Z</dcterms:modified>
</cp:coreProperties>
</file>