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l" initials="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2A82"/>
    <a:srgbClr val="ECE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185" autoAdjust="0"/>
    <p:restoredTop sz="96412" autoAdjust="0"/>
  </p:normalViewPr>
  <p:slideViewPr>
    <p:cSldViewPr snapToGrid="0">
      <p:cViewPr varScale="1">
        <p:scale>
          <a:sx n="21" d="100"/>
          <a:sy n="21" d="100"/>
        </p:scale>
        <p:origin x="835" y="86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7F9BC-CF2E-4DEF-AFE3-12B142B9B571}" type="doc">
      <dgm:prSet loTypeId="urn:microsoft.com/office/officeart/2005/8/layout/radial6" loCatId="cycle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en-CA"/>
        </a:p>
      </dgm:t>
    </dgm:pt>
    <dgm:pt modelId="{78484640-7E6C-4F56-9BB5-D3FECEA6EF57}">
      <dgm:prSet phldrT="[Text]"/>
      <dgm:spPr/>
      <dgm:t>
        <a:bodyPr/>
        <a:lstStyle/>
        <a:p>
          <a:r>
            <a:rPr lang="en-CA" dirty="0" smtClean="0"/>
            <a:t>Health Administrative Data</a:t>
          </a:r>
          <a:endParaRPr lang="en-CA" dirty="0"/>
        </a:p>
      </dgm:t>
    </dgm:pt>
    <dgm:pt modelId="{E69DA8FD-955A-415F-BB29-9C35880C7803}" type="parTrans" cxnId="{C24C0DFD-075E-489F-AB06-5C632DF401E9}">
      <dgm:prSet/>
      <dgm:spPr/>
      <dgm:t>
        <a:bodyPr/>
        <a:lstStyle/>
        <a:p>
          <a:endParaRPr lang="en-CA"/>
        </a:p>
      </dgm:t>
    </dgm:pt>
    <dgm:pt modelId="{EB82DFBA-BB2E-4574-8BC6-395BAC9FF24C}" type="sibTrans" cxnId="{C24C0DFD-075E-489F-AB06-5C632DF401E9}">
      <dgm:prSet/>
      <dgm:spPr/>
      <dgm:t>
        <a:bodyPr/>
        <a:lstStyle/>
        <a:p>
          <a:endParaRPr lang="en-CA"/>
        </a:p>
      </dgm:t>
    </dgm:pt>
    <dgm:pt modelId="{234C6BFB-A63B-4349-9140-73A8F0A78D85}">
      <dgm:prSet phldrT="[Text]"/>
      <dgm:spPr/>
      <dgm:t>
        <a:bodyPr/>
        <a:lstStyle/>
        <a:p>
          <a:r>
            <a:rPr lang="en-CA" dirty="0" smtClean="0"/>
            <a:t>Organizational Surveys</a:t>
          </a:r>
          <a:endParaRPr lang="en-CA" dirty="0"/>
        </a:p>
      </dgm:t>
    </dgm:pt>
    <dgm:pt modelId="{5790B97C-0F39-4668-BF14-360DFD9606FF}" type="parTrans" cxnId="{961B0799-CEFA-4363-9F03-3AD5D01FD015}">
      <dgm:prSet/>
      <dgm:spPr/>
      <dgm:t>
        <a:bodyPr/>
        <a:lstStyle/>
        <a:p>
          <a:endParaRPr lang="en-CA"/>
        </a:p>
      </dgm:t>
    </dgm:pt>
    <dgm:pt modelId="{2A04A126-EAB2-4C2B-86A9-D28E20D5D261}" type="sibTrans" cxnId="{961B0799-CEFA-4363-9F03-3AD5D01FD015}">
      <dgm:prSet/>
      <dgm:spPr/>
      <dgm:t>
        <a:bodyPr/>
        <a:lstStyle/>
        <a:p>
          <a:endParaRPr lang="en-CA"/>
        </a:p>
      </dgm:t>
    </dgm:pt>
    <dgm:pt modelId="{FBA56A34-FB49-4995-BBB2-82E2FE41F227}">
      <dgm:prSet phldrT="[Text]"/>
      <dgm:spPr/>
      <dgm:t>
        <a:bodyPr/>
        <a:lstStyle/>
        <a:p>
          <a:r>
            <a:rPr lang="en-CA" dirty="0" smtClean="0"/>
            <a:t>Team Functioning Surveys</a:t>
          </a:r>
          <a:endParaRPr lang="en-CA" dirty="0"/>
        </a:p>
      </dgm:t>
    </dgm:pt>
    <dgm:pt modelId="{511E4659-05D5-4085-A951-41AA11AD7FDF}" type="parTrans" cxnId="{43AC27BB-5144-4C5E-BFF1-00CE69E9C361}">
      <dgm:prSet/>
      <dgm:spPr/>
      <dgm:t>
        <a:bodyPr/>
        <a:lstStyle/>
        <a:p>
          <a:endParaRPr lang="en-CA"/>
        </a:p>
      </dgm:t>
    </dgm:pt>
    <dgm:pt modelId="{F1A367A4-B89C-4AE6-92B3-F14B6F56C769}" type="sibTrans" cxnId="{43AC27BB-5144-4C5E-BFF1-00CE69E9C361}">
      <dgm:prSet/>
      <dgm:spPr/>
      <dgm:t>
        <a:bodyPr/>
        <a:lstStyle/>
        <a:p>
          <a:endParaRPr lang="en-CA"/>
        </a:p>
      </dgm:t>
    </dgm:pt>
    <dgm:pt modelId="{5B686859-39A2-44B7-A4AA-6CB6FFFFAC63}">
      <dgm:prSet phldrT="[Text]"/>
      <dgm:spPr/>
      <dgm:t>
        <a:bodyPr/>
        <a:lstStyle/>
        <a:p>
          <a:r>
            <a:rPr lang="en-CA" dirty="0" smtClean="0"/>
            <a:t>Patient Surveys</a:t>
          </a:r>
          <a:endParaRPr lang="en-CA" dirty="0"/>
        </a:p>
      </dgm:t>
    </dgm:pt>
    <dgm:pt modelId="{F8AF5B4D-1001-4850-A02C-9E243EE3B832}" type="parTrans" cxnId="{66E0E194-7542-44E7-A584-2E5D7512BFBF}">
      <dgm:prSet/>
      <dgm:spPr/>
      <dgm:t>
        <a:bodyPr/>
        <a:lstStyle/>
        <a:p>
          <a:endParaRPr lang="en-CA"/>
        </a:p>
      </dgm:t>
    </dgm:pt>
    <dgm:pt modelId="{9EABE4F2-5716-4899-8CE9-23CFF26A17AD}" type="sibTrans" cxnId="{66E0E194-7542-44E7-A584-2E5D7512BFBF}">
      <dgm:prSet/>
      <dgm:spPr/>
      <dgm:t>
        <a:bodyPr/>
        <a:lstStyle/>
        <a:p>
          <a:endParaRPr lang="en-CA"/>
        </a:p>
      </dgm:t>
    </dgm:pt>
    <dgm:pt modelId="{686E255F-D5AE-43A4-B1A2-4D385FF7F65A}">
      <dgm:prSet phldrT="[Text]"/>
      <dgm:spPr/>
      <dgm:t>
        <a:bodyPr/>
        <a:lstStyle/>
        <a:p>
          <a:r>
            <a:rPr lang="en-CA" dirty="0" smtClean="0"/>
            <a:t>Provider Surveys</a:t>
          </a:r>
          <a:endParaRPr lang="en-CA" dirty="0"/>
        </a:p>
      </dgm:t>
    </dgm:pt>
    <dgm:pt modelId="{DCB227D0-A302-4517-8ED9-993AC663F7B2}" type="parTrans" cxnId="{85194CE8-5AC1-4F9C-84A7-1D887BF19227}">
      <dgm:prSet/>
      <dgm:spPr/>
      <dgm:t>
        <a:bodyPr/>
        <a:lstStyle/>
        <a:p>
          <a:endParaRPr lang="en-CA"/>
        </a:p>
      </dgm:t>
    </dgm:pt>
    <dgm:pt modelId="{48477F3B-7CC5-43AD-BC40-97AFD8AF0755}" type="sibTrans" cxnId="{85194CE8-5AC1-4F9C-84A7-1D887BF19227}">
      <dgm:prSet/>
      <dgm:spPr/>
      <dgm:t>
        <a:bodyPr/>
        <a:lstStyle/>
        <a:p>
          <a:endParaRPr lang="en-CA"/>
        </a:p>
      </dgm:t>
    </dgm:pt>
    <dgm:pt modelId="{505504BC-AC23-4368-B4B5-C8F769E40283}" type="pres">
      <dgm:prSet presAssocID="{2927F9BC-CF2E-4DEF-AFE3-12B142B9B57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2B35CB9C-6316-44F9-BA5A-3D22A22BA948}" type="pres">
      <dgm:prSet presAssocID="{78484640-7E6C-4F56-9BB5-D3FECEA6EF57}" presName="centerShape" presStyleLbl="node0" presStyleIdx="0" presStyleCnt="1"/>
      <dgm:spPr/>
      <dgm:t>
        <a:bodyPr/>
        <a:lstStyle/>
        <a:p>
          <a:endParaRPr lang="en-CA"/>
        </a:p>
      </dgm:t>
    </dgm:pt>
    <dgm:pt modelId="{AA96157E-2053-4C2E-B49E-3E9DB1B41EB2}" type="pres">
      <dgm:prSet presAssocID="{234C6BFB-A63B-4349-9140-73A8F0A78D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20555D4-956D-42D0-B2C0-0B9B7F319C9E}" type="pres">
      <dgm:prSet presAssocID="{234C6BFB-A63B-4349-9140-73A8F0A78D85}" presName="dummy" presStyleCnt="0"/>
      <dgm:spPr/>
    </dgm:pt>
    <dgm:pt modelId="{9AC23770-C15D-4954-A6A2-965368874E5B}" type="pres">
      <dgm:prSet presAssocID="{2A04A126-EAB2-4C2B-86A9-D28E20D5D261}" presName="sibTrans" presStyleLbl="sibTrans2D1" presStyleIdx="0" presStyleCnt="4"/>
      <dgm:spPr/>
      <dgm:t>
        <a:bodyPr/>
        <a:lstStyle/>
        <a:p>
          <a:endParaRPr lang="en-CA"/>
        </a:p>
      </dgm:t>
    </dgm:pt>
    <dgm:pt modelId="{30A42F6D-8FDC-45D7-AEFA-C16BE8FC886B}" type="pres">
      <dgm:prSet presAssocID="{FBA56A34-FB49-4995-BBB2-82E2FE41F22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EE62AA-C6CA-4F3E-BC93-9464519255F7}" type="pres">
      <dgm:prSet presAssocID="{FBA56A34-FB49-4995-BBB2-82E2FE41F227}" presName="dummy" presStyleCnt="0"/>
      <dgm:spPr/>
    </dgm:pt>
    <dgm:pt modelId="{79F72FED-5B09-4F3B-B403-FCE814F02659}" type="pres">
      <dgm:prSet presAssocID="{F1A367A4-B89C-4AE6-92B3-F14B6F56C769}" presName="sibTrans" presStyleLbl="sibTrans2D1" presStyleIdx="1" presStyleCnt="4"/>
      <dgm:spPr/>
      <dgm:t>
        <a:bodyPr/>
        <a:lstStyle/>
        <a:p>
          <a:endParaRPr lang="en-CA"/>
        </a:p>
      </dgm:t>
    </dgm:pt>
    <dgm:pt modelId="{1E5B48BF-F04E-48F6-AAEC-A0A551351368}" type="pres">
      <dgm:prSet presAssocID="{5B686859-39A2-44B7-A4AA-6CB6FFFFAC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61520-0C5B-4459-A639-19EA76DA86E1}" type="pres">
      <dgm:prSet presAssocID="{5B686859-39A2-44B7-A4AA-6CB6FFFFAC63}" presName="dummy" presStyleCnt="0"/>
      <dgm:spPr/>
    </dgm:pt>
    <dgm:pt modelId="{787F68BB-E438-4A3C-B131-2338DAC26A03}" type="pres">
      <dgm:prSet presAssocID="{9EABE4F2-5716-4899-8CE9-23CFF26A17AD}" presName="sibTrans" presStyleLbl="sibTrans2D1" presStyleIdx="2" presStyleCnt="4"/>
      <dgm:spPr/>
      <dgm:t>
        <a:bodyPr/>
        <a:lstStyle/>
        <a:p>
          <a:endParaRPr lang="en-CA"/>
        </a:p>
      </dgm:t>
    </dgm:pt>
    <dgm:pt modelId="{9F6B2E51-42D4-4DE9-9C6D-B1B55B8518BC}" type="pres">
      <dgm:prSet presAssocID="{686E255F-D5AE-43A4-B1A2-4D385FF7F6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3D59867-1ACE-46CC-B933-470002E80BE0}" type="pres">
      <dgm:prSet presAssocID="{686E255F-D5AE-43A4-B1A2-4D385FF7F65A}" presName="dummy" presStyleCnt="0"/>
      <dgm:spPr/>
    </dgm:pt>
    <dgm:pt modelId="{A643E6C4-A566-414F-8E67-A093C6020CE3}" type="pres">
      <dgm:prSet presAssocID="{48477F3B-7CC5-43AD-BC40-97AFD8AF0755}" presName="sibTrans" presStyleLbl="sibTrans2D1" presStyleIdx="3" presStyleCnt="4"/>
      <dgm:spPr/>
      <dgm:t>
        <a:bodyPr/>
        <a:lstStyle/>
        <a:p>
          <a:endParaRPr lang="en-CA"/>
        </a:p>
      </dgm:t>
    </dgm:pt>
  </dgm:ptLst>
  <dgm:cxnLst>
    <dgm:cxn modelId="{43AC27BB-5144-4C5E-BFF1-00CE69E9C361}" srcId="{78484640-7E6C-4F56-9BB5-D3FECEA6EF57}" destId="{FBA56A34-FB49-4995-BBB2-82E2FE41F227}" srcOrd="1" destOrd="0" parTransId="{511E4659-05D5-4085-A951-41AA11AD7FDF}" sibTransId="{F1A367A4-B89C-4AE6-92B3-F14B6F56C769}"/>
    <dgm:cxn modelId="{C24C0DFD-075E-489F-AB06-5C632DF401E9}" srcId="{2927F9BC-CF2E-4DEF-AFE3-12B142B9B571}" destId="{78484640-7E6C-4F56-9BB5-D3FECEA6EF57}" srcOrd="0" destOrd="0" parTransId="{E69DA8FD-955A-415F-BB29-9C35880C7803}" sibTransId="{EB82DFBA-BB2E-4574-8BC6-395BAC9FF24C}"/>
    <dgm:cxn modelId="{A1958D7E-3ED0-446D-9F57-AA3F1815151D}" type="presOf" srcId="{48477F3B-7CC5-43AD-BC40-97AFD8AF0755}" destId="{A643E6C4-A566-414F-8E67-A093C6020CE3}" srcOrd="0" destOrd="0" presId="urn:microsoft.com/office/officeart/2005/8/layout/radial6"/>
    <dgm:cxn modelId="{A8194C22-8C95-459B-9CD6-E10B9AE8BD44}" type="presOf" srcId="{9EABE4F2-5716-4899-8CE9-23CFF26A17AD}" destId="{787F68BB-E438-4A3C-B131-2338DAC26A03}" srcOrd="0" destOrd="0" presId="urn:microsoft.com/office/officeart/2005/8/layout/radial6"/>
    <dgm:cxn modelId="{35B59840-D661-4596-A70F-B02C7F069D02}" type="presOf" srcId="{2927F9BC-CF2E-4DEF-AFE3-12B142B9B571}" destId="{505504BC-AC23-4368-B4B5-C8F769E40283}" srcOrd="0" destOrd="0" presId="urn:microsoft.com/office/officeart/2005/8/layout/radial6"/>
    <dgm:cxn modelId="{85194CE8-5AC1-4F9C-84A7-1D887BF19227}" srcId="{78484640-7E6C-4F56-9BB5-D3FECEA6EF57}" destId="{686E255F-D5AE-43A4-B1A2-4D385FF7F65A}" srcOrd="3" destOrd="0" parTransId="{DCB227D0-A302-4517-8ED9-993AC663F7B2}" sibTransId="{48477F3B-7CC5-43AD-BC40-97AFD8AF0755}"/>
    <dgm:cxn modelId="{81FFBEA0-24FE-4E1C-8506-BB0E4D247868}" type="presOf" srcId="{78484640-7E6C-4F56-9BB5-D3FECEA6EF57}" destId="{2B35CB9C-6316-44F9-BA5A-3D22A22BA948}" srcOrd="0" destOrd="0" presId="urn:microsoft.com/office/officeart/2005/8/layout/radial6"/>
    <dgm:cxn modelId="{110CFFC4-6640-47D3-985A-AD4E4E69E3BE}" type="presOf" srcId="{2A04A126-EAB2-4C2B-86A9-D28E20D5D261}" destId="{9AC23770-C15D-4954-A6A2-965368874E5B}" srcOrd="0" destOrd="0" presId="urn:microsoft.com/office/officeart/2005/8/layout/radial6"/>
    <dgm:cxn modelId="{BA4ABEB8-492A-46DF-A689-7E3E5176FFD5}" type="presOf" srcId="{686E255F-D5AE-43A4-B1A2-4D385FF7F65A}" destId="{9F6B2E51-42D4-4DE9-9C6D-B1B55B8518BC}" srcOrd="0" destOrd="0" presId="urn:microsoft.com/office/officeart/2005/8/layout/radial6"/>
    <dgm:cxn modelId="{DF747221-7CE5-4128-A36C-9F9F2ED42AA3}" type="presOf" srcId="{234C6BFB-A63B-4349-9140-73A8F0A78D85}" destId="{AA96157E-2053-4C2E-B49E-3E9DB1B41EB2}" srcOrd="0" destOrd="0" presId="urn:microsoft.com/office/officeart/2005/8/layout/radial6"/>
    <dgm:cxn modelId="{EE8C5C10-E3BF-4514-882B-29272229AA0D}" type="presOf" srcId="{5B686859-39A2-44B7-A4AA-6CB6FFFFAC63}" destId="{1E5B48BF-F04E-48F6-AAEC-A0A551351368}" srcOrd="0" destOrd="0" presId="urn:microsoft.com/office/officeart/2005/8/layout/radial6"/>
    <dgm:cxn modelId="{961B0799-CEFA-4363-9F03-3AD5D01FD015}" srcId="{78484640-7E6C-4F56-9BB5-D3FECEA6EF57}" destId="{234C6BFB-A63B-4349-9140-73A8F0A78D85}" srcOrd="0" destOrd="0" parTransId="{5790B97C-0F39-4668-BF14-360DFD9606FF}" sibTransId="{2A04A126-EAB2-4C2B-86A9-D28E20D5D261}"/>
    <dgm:cxn modelId="{66E0E194-7542-44E7-A584-2E5D7512BFBF}" srcId="{78484640-7E6C-4F56-9BB5-D3FECEA6EF57}" destId="{5B686859-39A2-44B7-A4AA-6CB6FFFFAC63}" srcOrd="2" destOrd="0" parTransId="{F8AF5B4D-1001-4850-A02C-9E243EE3B832}" sibTransId="{9EABE4F2-5716-4899-8CE9-23CFF26A17AD}"/>
    <dgm:cxn modelId="{7F2B3DB9-D0C2-4190-A1A9-EE329BE54F90}" type="presOf" srcId="{F1A367A4-B89C-4AE6-92B3-F14B6F56C769}" destId="{79F72FED-5B09-4F3B-B403-FCE814F02659}" srcOrd="0" destOrd="0" presId="urn:microsoft.com/office/officeart/2005/8/layout/radial6"/>
    <dgm:cxn modelId="{3B4A8910-5415-49F7-885A-2F434D064661}" type="presOf" srcId="{FBA56A34-FB49-4995-BBB2-82E2FE41F227}" destId="{30A42F6D-8FDC-45D7-AEFA-C16BE8FC886B}" srcOrd="0" destOrd="0" presId="urn:microsoft.com/office/officeart/2005/8/layout/radial6"/>
    <dgm:cxn modelId="{45716B72-7853-4EC6-8050-EDD89224DB27}" type="presParOf" srcId="{505504BC-AC23-4368-B4B5-C8F769E40283}" destId="{2B35CB9C-6316-44F9-BA5A-3D22A22BA948}" srcOrd="0" destOrd="0" presId="urn:microsoft.com/office/officeart/2005/8/layout/radial6"/>
    <dgm:cxn modelId="{364E10A5-A188-4E56-B9E0-4021BB4526C5}" type="presParOf" srcId="{505504BC-AC23-4368-B4B5-C8F769E40283}" destId="{AA96157E-2053-4C2E-B49E-3E9DB1B41EB2}" srcOrd="1" destOrd="0" presId="urn:microsoft.com/office/officeart/2005/8/layout/radial6"/>
    <dgm:cxn modelId="{1C1010F6-7D90-4FF3-884C-3BCAD65D60DA}" type="presParOf" srcId="{505504BC-AC23-4368-B4B5-C8F769E40283}" destId="{820555D4-956D-42D0-B2C0-0B9B7F319C9E}" srcOrd="2" destOrd="0" presId="urn:microsoft.com/office/officeart/2005/8/layout/radial6"/>
    <dgm:cxn modelId="{203F65CE-49AF-49DE-8804-DF543A8DD0C7}" type="presParOf" srcId="{505504BC-AC23-4368-B4B5-C8F769E40283}" destId="{9AC23770-C15D-4954-A6A2-965368874E5B}" srcOrd="3" destOrd="0" presId="urn:microsoft.com/office/officeart/2005/8/layout/radial6"/>
    <dgm:cxn modelId="{56696068-7799-4A61-9D1B-1C593E1BF90A}" type="presParOf" srcId="{505504BC-AC23-4368-B4B5-C8F769E40283}" destId="{30A42F6D-8FDC-45D7-AEFA-C16BE8FC886B}" srcOrd="4" destOrd="0" presId="urn:microsoft.com/office/officeart/2005/8/layout/radial6"/>
    <dgm:cxn modelId="{95E5CECB-F123-48E5-BB52-987CFBCB49E6}" type="presParOf" srcId="{505504BC-AC23-4368-B4B5-C8F769E40283}" destId="{9EEE62AA-C6CA-4F3E-BC93-9464519255F7}" srcOrd="5" destOrd="0" presId="urn:microsoft.com/office/officeart/2005/8/layout/radial6"/>
    <dgm:cxn modelId="{98EA6C3A-3191-4C8A-A00B-C5237CA62E2D}" type="presParOf" srcId="{505504BC-AC23-4368-B4B5-C8F769E40283}" destId="{79F72FED-5B09-4F3B-B403-FCE814F02659}" srcOrd="6" destOrd="0" presId="urn:microsoft.com/office/officeart/2005/8/layout/radial6"/>
    <dgm:cxn modelId="{5CB511DF-41DA-48D4-A2FD-7F62E9313CAF}" type="presParOf" srcId="{505504BC-AC23-4368-B4B5-C8F769E40283}" destId="{1E5B48BF-F04E-48F6-AAEC-A0A551351368}" srcOrd="7" destOrd="0" presId="urn:microsoft.com/office/officeart/2005/8/layout/radial6"/>
    <dgm:cxn modelId="{30AB591E-3891-4178-BCD9-247794518E22}" type="presParOf" srcId="{505504BC-AC23-4368-B4B5-C8F769E40283}" destId="{1F861520-0C5B-4459-A639-19EA76DA86E1}" srcOrd="8" destOrd="0" presId="urn:microsoft.com/office/officeart/2005/8/layout/radial6"/>
    <dgm:cxn modelId="{99BC6C6A-EF1D-4ED4-AA69-74407A6E2316}" type="presParOf" srcId="{505504BC-AC23-4368-B4B5-C8F769E40283}" destId="{787F68BB-E438-4A3C-B131-2338DAC26A03}" srcOrd="9" destOrd="0" presId="urn:microsoft.com/office/officeart/2005/8/layout/radial6"/>
    <dgm:cxn modelId="{01180A46-B3B6-4FF7-AB1E-A373653A99E2}" type="presParOf" srcId="{505504BC-AC23-4368-B4B5-C8F769E40283}" destId="{9F6B2E51-42D4-4DE9-9C6D-B1B55B8518BC}" srcOrd="10" destOrd="0" presId="urn:microsoft.com/office/officeart/2005/8/layout/radial6"/>
    <dgm:cxn modelId="{4A1EA825-C1B5-4A07-AF9E-9489A262DCD2}" type="presParOf" srcId="{505504BC-AC23-4368-B4B5-C8F769E40283}" destId="{53D59867-1ACE-46CC-B933-470002E80BE0}" srcOrd="11" destOrd="0" presId="urn:microsoft.com/office/officeart/2005/8/layout/radial6"/>
    <dgm:cxn modelId="{0D0DF152-7E85-4A4F-84D9-C3BBA09D5A65}" type="presParOf" srcId="{505504BC-AC23-4368-B4B5-C8F769E40283}" destId="{A643E6C4-A566-414F-8E67-A093C6020CE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3E6C4-A566-414F-8E67-A093C6020CE3}">
      <dsp:nvSpPr>
        <dsp:cNvPr id="0" name=""/>
        <dsp:cNvSpPr/>
      </dsp:nvSpPr>
      <dsp:spPr>
        <a:xfrm>
          <a:off x="4945178" y="1428674"/>
          <a:ext cx="9508258" cy="9508258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7F68BB-E438-4A3C-B131-2338DAC26A03}">
      <dsp:nvSpPr>
        <dsp:cNvPr id="0" name=""/>
        <dsp:cNvSpPr/>
      </dsp:nvSpPr>
      <dsp:spPr>
        <a:xfrm>
          <a:off x="4945178" y="1428674"/>
          <a:ext cx="9508258" cy="9508258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F72FED-5B09-4F3B-B403-FCE814F02659}">
      <dsp:nvSpPr>
        <dsp:cNvPr id="0" name=""/>
        <dsp:cNvSpPr/>
      </dsp:nvSpPr>
      <dsp:spPr>
        <a:xfrm>
          <a:off x="4945178" y="1428674"/>
          <a:ext cx="9508258" cy="9508258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C23770-C15D-4954-A6A2-965368874E5B}">
      <dsp:nvSpPr>
        <dsp:cNvPr id="0" name=""/>
        <dsp:cNvSpPr/>
      </dsp:nvSpPr>
      <dsp:spPr>
        <a:xfrm>
          <a:off x="4945178" y="1428674"/>
          <a:ext cx="9508258" cy="9508258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35CB9C-6316-44F9-BA5A-3D22A22BA948}">
      <dsp:nvSpPr>
        <dsp:cNvPr id="0" name=""/>
        <dsp:cNvSpPr/>
      </dsp:nvSpPr>
      <dsp:spPr>
        <a:xfrm>
          <a:off x="7508912" y="3992408"/>
          <a:ext cx="4380790" cy="4380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900" kern="1200" dirty="0" smtClean="0"/>
            <a:t>Health Administrative Data</a:t>
          </a:r>
          <a:endParaRPr lang="en-CA" sz="3900" kern="1200" dirty="0"/>
        </a:p>
      </dsp:txBody>
      <dsp:txXfrm>
        <a:off x="8150464" y="4633960"/>
        <a:ext cx="3097686" cy="3097686"/>
      </dsp:txXfrm>
    </dsp:sp>
    <dsp:sp modelId="{AA96157E-2053-4C2E-B49E-3E9DB1B41EB2}">
      <dsp:nvSpPr>
        <dsp:cNvPr id="0" name=""/>
        <dsp:cNvSpPr/>
      </dsp:nvSpPr>
      <dsp:spPr>
        <a:xfrm>
          <a:off x="8166031" y="5793"/>
          <a:ext cx="3066553" cy="3066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Organizational Surveys</a:t>
          </a:r>
          <a:endParaRPr lang="en-CA" sz="2800" kern="1200" dirty="0"/>
        </a:p>
      </dsp:txBody>
      <dsp:txXfrm>
        <a:off x="8615117" y="454879"/>
        <a:ext cx="2168381" cy="2168381"/>
      </dsp:txXfrm>
    </dsp:sp>
    <dsp:sp modelId="{30A42F6D-8FDC-45D7-AEFA-C16BE8FC886B}">
      <dsp:nvSpPr>
        <dsp:cNvPr id="0" name=""/>
        <dsp:cNvSpPr/>
      </dsp:nvSpPr>
      <dsp:spPr>
        <a:xfrm>
          <a:off x="12809764" y="4649526"/>
          <a:ext cx="3066553" cy="3066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Team Functioning Surveys</a:t>
          </a:r>
          <a:endParaRPr lang="en-CA" sz="2800" kern="1200" dirty="0"/>
        </a:p>
      </dsp:txBody>
      <dsp:txXfrm>
        <a:off x="13258850" y="5098612"/>
        <a:ext cx="2168381" cy="2168381"/>
      </dsp:txXfrm>
    </dsp:sp>
    <dsp:sp modelId="{1E5B48BF-F04E-48F6-AAEC-A0A551351368}">
      <dsp:nvSpPr>
        <dsp:cNvPr id="0" name=""/>
        <dsp:cNvSpPr/>
      </dsp:nvSpPr>
      <dsp:spPr>
        <a:xfrm>
          <a:off x="8166031" y="9293260"/>
          <a:ext cx="3066553" cy="3066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Patient Surveys</a:t>
          </a:r>
          <a:endParaRPr lang="en-CA" sz="2800" kern="1200" dirty="0"/>
        </a:p>
      </dsp:txBody>
      <dsp:txXfrm>
        <a:off x="8615117" y="9742346"/>
        <a:ext cx="2168381" cy="2168381"/>
      </dsp:txXfrm>
    </dsp:sp>
    <dsp:sp modelId="{9F6B2E51-42D4-4DE9-9C6D-B1B55B8518BC}">
      <dsp:nvSpPr>
        <dsp:cNvPr id="0" name=""/>
        <dsp:cNvSpPr/>
      </dsp:nvSpPr>
      <dsp:spPr>
        <a:xfrm>
          <a:off x="3522297" y="4649526"/>
          <a:ext cx="3066553" cy="3066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Provider Surveys</a:t>
          </a:r>
          <a:endParaRPr lang="en-CA" sz="2800" kern="1200" dirty="0"/>
        </a:p>
      </dsp:txBody>
      <dsp:txXfrm>
        <a:off x="3971383" y="5098612"/>
        <a:ext cx="2168381" cy="2168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8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8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3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3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4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3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61A22-1E80-4A7E-9623-9EF5A073685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2CBC-2923-44B5-AF72-CEF03FD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diagramColors" Target="../diagrams/colors1.xml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diagramQuickStyle" Target="../diagrams/quickStyle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diagramLayout" Target="../diagrams/layout1.xml"/><Relationship Id="rId5" Type="http://schemas.openxmlformats.org/officeDocument/2006/relationships/image" Target="../media/image4.emf"/><Relationship Id="rId10" Type="http://schemas.openxmlformats.org/officeDocument/2006/relationships/diagramData" Target="../diagrams/data1.xml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148000" y="3886200"/>
            <a:ext cx="9144000" cy="26362152"/>
          </a:xfrm>
          <a:prstGeom prst="rect">
            <a:avLst/>
          </a:prstGeom>
          <a:solidFill>
            <a:srgbClr val="ECE6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914400" rIns="914400" bIns="914400" rtlCol="0" anchor="t" anchorCtr="0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62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Progress</a:t>
            </a:r>
          </a:p>
          <a:p>
            <a:pPr>
              <a:lnSpc>
                <a:spcPct val="114000"/>
              </a:lnSpc>
            </a:pPr>
            <a:r>
              <a:rPr lang="en-CA" sz="3600" dirty="0">
                <a:solidFill>
                  <a:schemeClr val="tx1"/>
                </a:solidFill>
                <a:latin typeface="Trebuchet MS" panose="020B0603020202020204" pitchFamily="34" charset="0"/>
              </a:rPr>
              <a:t>The surveys have been finalized, and each site has completed a pilot test of survey administration. Full data collection began in </a:t>
            </a:r>
            <a:r>
              <a:rPr lang="en-CA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May </a:t>
            </a:r>
            <a:r>
              <a:rPr lang="en-CA" sz="3600" dirty="0">
                <a:solidFill>
                  <a:schemeClr val="tx1"/>
                </a:solidFill>
                <a:latin typeface="Trebuchet MS" panose="020B0603020202020204" pitchFamily="34" charset="0"/>
              </a:rPr>
              <a:t>of 2015</a:t>
            </a:r>
            <a:r>
              <a:rPr lang="en-CA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>
              <a:lnSpc>
                <a:spcPct val="114000"/>
              </a:lnSpc>
            </a:pPr>
            <a:endParaRPr 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6200" b="1" dirty="0">
                <a:solidFill>
                  <a:schemeClr val="tx1"/>
                </a:solidFill>
                <a:latin typeface="Trebuchet MS" panose="020B0603020202020204" pitchFamily="34" charset="0"/>
              </a:rPr>
              <a:t>Conclusions</a:t>
            </a:r>
          </a:p>
          <a:p>
            <a:pPr>
              <a:lnSpc>
                <a:spcPct val="114000"/>
              </a:lnSpc>
            </a:pPr>
            <a:r>
              <a:rPr lang="en-CA" sz="3600" dirty="0">
                <a:solidFill>
                  <a:schemeClr val="tx1"/>
                </a:solidFill>
                <a:latin typeface="Trebuchet MS" panose="020B0603020202020204" pitchFamily="34" charset="0"/>
              </a:rPr>
              <a:t>Information from the practice-based surveys will be used to inform the work of four nested studies </a:t>
            </a:r>
            <a:r>
              <a:rPr lang="en-CA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(Fig. 3) with </a:t>
            </a:r>
            <a:r>
              <a:rPr lang="en-CA" sz="3600" dirty="0">
                <a:solidFill>
                  <a:schemeClr val="tx1"/>
                </a:solidFill>
                <a:latin typeface="Trebuchet MS" panose="020B0603020202020204" pitchFamily="34" charset="0"/>
              </a:rPr>
              <a:t>the overarching goal of transforming community-based </a:t>
            </a:r>
            <a:r>
              <a:rPr lang="en-CA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PC </a:t>
            </a:r>
            <a:r>
              <a:rPr lang="en-CA" sz="3600" dirty="0">
                <a:solidFill>
                  <a:schemeClr val="tx1"/>
                </a:solidFill>
                <a:latin typeface="Trebuchet MS" panose="020B0603020202020204" pitchFamily="34" charset="0"/>
              </a:rPr>
              <a:t>delivery through comprehensive performance measurement and reporting. </a:t>
            </a:r>
            <a:endParaRPr lang="en-CA" sz="3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14000"/>
              </a:lnSpc>
            </a:pPr>
            <a:endParaRPr lang="en-CA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CA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The </a:t>
            </a:r>
            <a:r>
              <a:rPr lang="en-CA" sz="3600" dirty="0">
                <a:solidFill>
                  <a:schemeClr val="tx1"/>
                </a:solidFill>
                <a:latin typeface="Trebuchet MS" panose="020B0603020202020204" pitchFamily="34" charset="0"/>
              </a:rPr>
              <a:t>results of these studies will assist health care decision-makers to be better informed by evidence, helping to transform primary </a:t>
            </a:r>
            <a:r>
              <a:rPr lang="en-CA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care </a:t>
            </a:r>
            <a:r>
              <a:rPr lang="en-CA" sz="3600" dirty="0">
                <a:solidFill>
                  <a:schemeClr val="tx1"/>
                </a:solidFill>
                <a:latin typeface="Trebuchet MS" panose="020B0603020202020204" pitchFamily="34" charset="0"/>
              </a:rPr>
              <a:t>across Canada. </a:t>
            </a:r>
            <a:r>
              <a:rPr 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  <a:p>
            <a:pPr>
              <a:lnSpc>
                <a:spcPct val="114000"/>
              </a:lnSpc>
            </a:pPr>
            <a:endParaRPr lang="en-US" sz="3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14000"/>
              </a:lnSpc>
            </a:pPr>
            <a:endParaRPr 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14000"/>
              </a:lnSpc>
            </a:pPr>
            <a:endParaRPr 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6200" b="1" dirty="0">
                <a:solidFill>
                  <a:schemeClr val="tx1"/>
                </a:solidFill>
                <a:latin typeface="Trebuchet MS" panose="020B0603020202020204" pitchFamily="34" charset="0"/>
              </a:rPr>
              <a:t>Acknowledgements</a:t>
            </a:r>
          </a:p>
          <a:p>
            <a:pPr>
              <a:lnSpc>
                <a:spcPct val="114000"/>
              </a:lnSpc>
            </a:pPr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This work is funded by: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3886200"/>
            <a:ext cx="9144000" cy="26362152"/>
          </a:xfrm>
          <a:prstGeom prst="rect">
            <a:avLst/>
          </a:prstGeom>
          <a:solidFill>
            <a:srgbClr val="ECE6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914400" rIns="914400" bIns="914400" rtlCol="0" anchor="t">
            <a:normAutofit/>
          </a:bodyPr>
          <a:lstStyle/>
          <a:p>
            <a:pPr>
              <a:lnSpc>
                <a:spcPct val="124000"/>
              </a:lnSpc>
            </a:pPr>
            <a:r>
              <a:rPr lang="en-US" sz="6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Objective</a:t>
            </a:r>
          </a:p>
          <a:p>
            <a:pPr>
              <a:lnSpc>
                <a:spcPct val="124000"/>
              </a:lnSpc>
            </a:pP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To compare 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primary 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care (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PC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) performance measures between each of three comparable health regions in British 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Columbia, Ontario, and Nova Scotia (Fig. 1)</a:t>
            </a:r>
          </a:p>
          <a:p>
            <a:pPr>
              <a:lnSpc>
                <a:spcPct val="124000"/>
              </a:lnSpc>
            </a:pPr>
            <a:endParaRPr lang="en-CA" sz="36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  <a:p>
            <a:pPr>
              <a:lnSpc>
                <a:spcPct val="124000"/>
              </a:lnSpc>
            </a:pPr>
            <a:r>
              <a:rPr lang="en-US" sz="6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Approach</a:t>
            </a:r>
          </a:p>
          <a:p>
            <a:pPr>
              <a:lnSpc>
                <a:spcPct val="124000"/>
              </a:lnSpc>
            </a:pP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This work involves collecting data on a suite of practice-based surveys to be administered in 120 comprehensive 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PC 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practices. The suite of surveys 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measure: </a:t>
            </a:r>
          </a:p>
          <a:p>
            <a:pPr marL="571500" indent="-571500"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Organizational attributes</a:t>
            </a:r>
          </a:p>
          <a:p>
            <a:pPr marL="571500" indent="-571500"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P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rovider 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views and 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practices</a:t>
            </a:r>
          </a:p>
          <a:p>
            <a:pPr marL="571500" indent="-571500"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Patient experiences</a:t>
            </a:r>
          </a:p>
          <a:p>
            <a:pPr marL="571500" indent="-571500"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Team engagement</a:t>
            </a:r>
          </a:p>
          <a:p>
            <a:pPr marL="571500" indent="-571500">
              <a:lnSpc>
                <a:spcPct val="124000"/>
              </a:lnSpc>
              <a:buFont typeface="Arial" panose="020B0604020202020204" pitchFamily="34" charset="0"/>
              <a:buChar char="•"/>
            </a:pPr>
            <a:endParaRPr lang="en-CA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  <a:p>
            <a:pPr>
              <a:lnSpc>
                <a:spcPct val="124000"/>
              </a:lnSpc>
            </a:pP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The 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linked suite of practice 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surveys (Fig. 2) 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will also be linked to health administrative information, such as 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referrals, lab 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tests or admissions to hospitals. </a:t>
            </a:r>
            <a:endParaRPr lang="en-CA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  <a:p>
            <a:pPr>
              <a:lnSpc>
                <a:spcPct val="124000"/>
              </a:lnSpc>
            </a:pPr>
            <a:endParaRPr lang="en-CA" sz="3600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  <a:p>
            <a:pPr>
              <a:lnSpc>
                <a:spcPct val="124000"/>
              </a:lnSpc>
            </a:pP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In 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addition to survey administration in both online and </a:t>
            </a:r>
            <a:r>
              <a:rPr lang="en-CA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scannable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 paper-based formats, this study is also piloting </a:t>
            </a:r>
            <a:r>
              <a:rPr lang="en-CA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software </a:t>
            </a:r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for the delivery of automated patient surveys.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38016" y="1159624"/>
            <a:ext cx="26995583" cy="2586593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 algn="ctr">
              <a:lnSpc>
                <a:spcPct val="220000"/>
              </a:lnSpc>
            </a:pPr>
            <a:r>
              <a:rPr lang="en-US" sz="12000" b="1" dirty="0" smtClean="0">
                <a:latin typeface="Trebuchet MS" panose="020B0603020202020204" pitchFamily="34" charset="0"/>
              </a:rPr>
              <a:t>Performance Measurement in Comprehensive Primary Care</a:t>
            </a:r>
            <a:endParaRPr lang="en-US" sz="12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86200"/>
            <a:ext cx="49377600" cy="228600"/>
          </a:xfrm>
          <a:prstGeom prst="rect">
            <a:avLst/>
          </a:prstGeom>
          <a:solidFill>
            <a:srgbClr val="702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30175200"/>
            <a:ext cx="49377600" cy="228600"/>
          </a:xfrm>
          <a:prstGeom prst="rect">
            <a:avLst/>
          </a:prstGeom>
          <a:solidFill>
            <a:srgbClr val="702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31089600"/>
            <a:ext cx="34966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MEASURING AND IMPROVING THE PERFORMANCE OF PRIMARY HEALTH CARE IN CANADA</a:t>
            </a:r>
            <a:endParaRPr lang="en-US" sz="6000" b="1" dirty="0">
              <a:solidFill>
                <a:srgbClr val="702A82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72800" y="4716085"/>
            <a:ext cx="29260800" cy="132343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8000" b="1" dirty="0" smtClean="0">
                <a:latin typeface="Trebuchet MS" panose="020B0603020202020204" pitchFamily="34" charset="0"/>
              </a:rPr>
              <a:t>Practice-Based Surveys</a:t>
            </a:r>
            <a:endParaRPr lang="en-US" sz="8000" b="1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79600" y="914400"/>
            <a:ext cx="10312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4000" dirty="0" smtClean="0">
                <a:latin typeface="Trebuchet MS" panose="020B0603020202020204" pitchFamily="34" charset="0"/>
              </a:rPr>
              <a:t>Sabrina Wong, Bill Hogg, Fred Burge, Stephanie Blackman</a:t>
            </a:r>
          </a:p>
          <a:p>
            <a:pPr algn="r">
              <a:lnSpc>
                <a:spcPct val="125000"/>
              </a:lnSpc>
            </a:pPr>
            <a:r>
              <a:rPr lang="en-US" sz="4000" dirty="0" smtClean="0">
                <a:latin typeface="Trebuchet MS" panose="020B0603020202020204" pitchFamily="34" charset="0"/>
              </a:rPr>
              <a:t>Sabrina.Wong@nursing.ubc.ca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6711" y="30896853"/>
            <a:ext cx="4376250" cy="1361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0091" y="31112659"/>
            <a:ext cx="4646251" cy="1361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3330" y="31192551"/>
            <a:ext cx="3270997" cy="1143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67456" y="25034219"/>
            <a:ext cx="3758184" cy="23725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45096" y="25314672"/>
            <a:ext cx="4489704" cy="162656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3926495" y="6317496"/>
            <a:ext cx="27414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rebuchet MS" panose="020B0603020202020204" pitchFamily="34" charset="0"/>
              </a:rPr>
              <a:t>Figure </a:t>
            </a:r>
            <a:r>
              <a:rPr lang="en-US" sz="5000" dirty="0" smtClean="0">
                <a:latin typeface="Trebuchet MS" panose="020B0603020202020204" pitchFamily="34" charset="0"/>
              </a:rPr>
              <a:t>3.</a:t>
            </a:r>
            <a:endParaRPr lang="en-US" sz="5000" dirty="0"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18721" y="13017172"/>
            <a:ext cx="88941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rebuchet MS" panose="020B0603020202020204" pitchFamily="34" charset="0"/>
              </a:rPr>
              <a:t>Figure </a:t>
            </a:r>
            <a:r>
              <a:rPr lang="en-US" sz="5000" dirty="0" smtClean="0">
                <a:latin typeface="Trebuchet MS" panose="020B0603020202020204" pitchFamily="34" charset="0"/>
              </a:rPr>
              <a:t>2. Practice survey suite</a:t>
            </a:r>
            <a:endParaRPr lang="en-US" sz="5000" dirty="0"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22041" y="7219565"/>
            <a:ext cx="27414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rebuchet MS" panose="020B0603020202020204" pitchFamily="34" charset="0"/>
              </a:rPr>
              <a:t>Figure </a:t>
            </a:r>
            <a:r>
              <a:rPr lang="en-US" sz="5000" dirty="0" smtClean="0">
                <a:latin typeface="Trebuchet MS" panose="020B0603020202020204" pitchFamily="34" charset="0"/>
              </a:rPr>
              <a:t>1.</a:t>
            </a:r>
            <a:endParaRPr lang="en-US" sz="5000" dirty="0"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262388" y="12903460"/>
            <a:ext cx="637439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Online survey emailed to study participants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Completed by person most responsible for operations of practice</a:t>
            </a:r>
            <a:endParaRPr lang="en-US" sz="3200" i="1" dirty="0">
              <a:solidFill>
                <a:srgbClr val="702A82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91825" y="14784815"/>
            <a:ext cx="702061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Online survey emailed to study participants</a:t>
            </a:r>
          </a:p>
          <a:p>
            <a:pPr marL="57150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Administered to participating family physician / nurse practitioner</a:t>
            </a:r>
            <a:endParaRPr lang="en-US" sz="3200" i="1" dirty="0">
              <a:solidFill>
                <a:srgbClr val="702A82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76349" y="25619134"/>
            <a:ext cx="6651569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Paper-based and </a:t>
            </a:r>
            <a:r>
              <a:rPr lang="en-US" sz="3200" i="1" dirty="0" err="1" smtClean="0">
                <a:solidFill>
                  <a:srgbClr val="702A82"/>
                </a:solidFill>
                <a:latin typeface="Trebuchet MS" panose="020B0603020202020204" pitchFamily="34" charset="0"/>
              </a:rPr>
              <a:t>scannable</a:t>
            </a: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 patient survey</a:t>
            </a:r>
          </a:p>
          <a:p>
            <a:pPr marL="57150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Administered to 20 patients in the waiting room of the practice</a:t>
            </a:r>
          </a:p>
          <a:p>
            <a:pPr marL="57150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Questions answered both before and directly after appointment</a:t>
            </a:r>
            <a:endParaRPr lang="en-US" sz="3200" i="1" dirty="0">
              <a:solidFill>
                <a:srgbClr val="702A82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3952004" y="18197754"/>
            <a:ext cx="277791" cy="1147762"/>
          </a:xfrm>
          <a:prstGeom prst="straightConnector1">
            <a:avLst/>
          </a:prstGeom>
          <a:ln w="63500">
            <a:solidFill>
              <a:srgbClr val="702A82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252907" y="15713843"/>
            <a:ext cx="1480234" cy="289903"/>
          </a:xfrm>
          <a:prstGeom prst="straightConnector1">
            <a:avLst/>
          </a:prstGeom>
          <a:ln w="63500">
            <a:solidFill>
              <a:srgbClr val="702A82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7495714" y="27061806"/>
            <a:ext cx="1055528" cy="899062"/>
          </a:xfrm>
          <a:prstGeom prst="straightConnector1">
            <a:avLst/>
          </a:prstGeom>
          <a:ln w="63500">
            <a:solidFill>
              <a:srgbClr val="702A8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1" y="914400"/>
            <a:ext cx="11704320" cy="26188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38018" y="8079428"/>
            <a:ext cx="11882134" cy="38347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98546" y="7146199"/>
            <a:ext cx="11842220" cy="1493451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24505508" y="24634611"/>
            <a:ext cx="721110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Offered in both paper and online formats</a:t>
            </a:r>
          </a:p>
          <a:p>
            <a:pPr marL="571500" lvl="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Completed by all staff within practice (clinicians, allied health professionals, clerical/administrative staff)</a:t>
            </a:r>
          </a:p>
          <a:p>
            <a:pPr marL="57150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Creates a composite score for team functioning</a:t>
            </a:r>
            <a:endParaRPr lang="en-US" sz="3200" i="1" dirty="0">
              <a:solidFill>
                <a:srgbClr val="702A82"/>
              </a:solidFill>
              <a:latin typeface="Trebuchet MS" panose="020B0603020202020204" pitchFamily="34" charset="0"/>
            </a:endParaRPr>
          </a:p>
          <a:p>
            <a:pPr marL="571500" lvl="0" indent="-571500" algn="ctr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3600" i="1" dirty="0">
              <a:solidFill>
                <a:srgbClr val="702A82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5603200" y="23139045"/>
            <a:ext cx="978343" cy="1064405"/>
          </a:xfrm>
          <a:prstGeom prst="straightConnector1">
            <a:avLst/>
          </a:prstGeom>
          <a:ln w="63500">
            <a:solidFill>
              <a:srgbClr val="702A82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Diagram 87"/>
          <p:cNvGraphicFramePr/>
          <p:nvPr>
            <p:extLst>
              <p:ext uri="{D42A27DB-BD31-4B8C-83A1-F6EECF244321}">
                <p14:modId xmlns:p14="http://schemas.microsoft.com/office/powerpoint/2010/main" val="2469370550"/>
              </p:ext>
            </p:extLst>
          </p:nvPr>
        </p:nvGraphicFramePr>
        <p:xfrm>
          <a:off x="10347923" y="15256428"/>
          <a:ext cx="19398616" cy="12365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89" name="Group 88"/>
          <p:cNvGrpSpPr/>
          <p:nvPr/>
        </p:nvGrpSpPr>
        <p:grpSpPr>
          <a:xfrm>
            <a:off x="34815750" y="23338651"/>
            <a:ext cx="3066553" cy="3066553"/>
            <a:chOff x="8166031" y="5793"/>
            <a:chExt cx="3066553" cy="3066553"/>
          </a:xfrm>
        </p:grpSpPr>
        <p:sp>
          <p:nvSpPr>
            <p:cNvPr id="90" name="Oval 89"/>
            <p:cNvSpPr/>
            <p:nvPr/>
          </p:nvSpPr>
          <p:spPr>
            <a:xfrm>
              <a:off x="8166031" y="5793"/>
              <a:ext cx="3066553" cy="3066553"/>
            </a:xfrm>
            <a:prstGeom prst="ellipse">
              <a:avLst/>
            </a:prstGeom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1" name="Oval 4"/>
            <p:cNvSpPr/>
            <p:nvPr/>
          </p:nvSpPr>
          <p:spPr>
            <a:xfrm>
              <a:off x="8615117" y="454879"/>
              <a:ext cx="2168381" cy="2168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800" kern="1200" dirty="0" smtClean="0"/>
                <a:t>Automated Patient Surveys</a:t>
              </a:r>
              <a:endParaRPr lang="en-CA" sz="2800" kern="1200" dirty="0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32173817" y="26842326"/>
            <a:ext cx="805978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Piloting a system for automated patient survey administration</a:t>
            </a:r>
          </a:p>
          <a:p>
            <a:pPr lvl="0" algn="ctr">
              <a:spcAft>
                <a:spcPts val="1200"/>
              </a:spcAft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Offered through email or by phone</a:t>
            </a:r>
          </a:p>
          <a:p>
            <a:pPr lvl="0" algn="ctr">
              <a:spcAft>
                <a:spcPts val="1200"/>
              </a:spcAft>
            </a:pPr>
            <a:r>
              <a:rPr lang="en-US" sz="3200" i="1" dirty="0" smtClean="0">
                <a:solidFill>
                  <a:srgbClr val="702A82"/>
                </a:solidFill>
                <a:latin typeface="Trebuchet MS" panose="020B0603020202020204" pitchFamily="34" charset="0"/>
              </a:rPr>
              <a:t>Sent to patients one day after visit</a:t>
            </a:r>
            <a:endParaRPr lang="en-US" sz="3200" i="1" dirty="0">
              <a:solidFill>
                <a:srgbClr val="702A82"/>
              </a:solidFill>
              <a:latin typeface="Trebuchet MS" panose="020B060302020202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2111565" y="22940806"/>
            <a:ext cx="8474925" cy="655307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6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NSFORMATION research poster template 36x56" id="{E6151334-3874-4543-AA42-A32446B14938}" vid="{C53E3D10-ACC2-418A-A505-528485AFBB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TRANSFORMATION research poster template 36x56</Template>
  <TotalTime>118</TotalTime>
  <Words>386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</vt:lpstr>
      <vt:lpstr>Office Theme</vt:lpstr>
      <vt:lpstr>PowerPoint Presentation</vt:lpstr>
    </vt:vector>
  </TitlesOfParts>
  <Company>PopdataBC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Thiago Buchert</dc:creator>
  <cp:lastModifiedBy>Wu, Leena</cp:lastModifiedBy>
  <cp:revision>14</cp:revision>
  <dcterms:created xsi:type="dcterms:W3CDTF">2015-05-19T22:36:02Z</dcterms:created>
  <dcterms:modified xsi:type="dcterms:W3CDTF">2015-06-01T17:15:43Z</dcterms:modified>
</cp:coreProperties>
</file>