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  <p:sldMasterId id="2147483682" r:id="rId3"/>
  </p:sldMasterIdLst>
  <p:notesMasterIdLst>
    <p:notesMasterId r:id="rId13"/>
  </p:notesMasterIdLst>
  <p:sldIdLst>
    <p:sldId id="256" r:id="rId4"/>
    <p:sldId id="271" r:id="rId5"/>
    <p:sldId id="272" r:id="rId6"/>
    <p:sldId id="273" r:id="rId7"/>
    <p:sldId id="275" r:id="rId8"/>
    <p:sldId id="276" r:id="rId9"/>
    <p:sldId id="265" r:id="rId10"/>
    <p:sldId id="259" r:id="rId11"/>
    <p:sldId id="26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9999"/>
    <a:srgbClr val="003366"/>
    <a:srgbClr val="336699"/>
    <a:srgbClr val="000000"/>
    <a:srgbClr val="A5D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6450" autoAdjust="0"/>
  </p:normalViewPr>
  <p:slideViewPr>
    <p:cSldViewPr>
      <p:cViewPr varScale="1">
        <p:scale>
          <a:sx n="97" d="100"/>
          <a:sy n="97" d="100"/>
        </p:scale>
        <p:origin x="104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0401BB-655C-4C88-ABAB-2B526BDB44A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0EF4B-E18C-4F82-B7D6-B8B13D55EB71}">
      <dgm:prSet phldrT="[Text]"/>
      <dgm:spPr/>
      <dgm:t>
        <a:bodyPr/>
        <a:lstStyle/>
        <a:p>
          <a:r>
            <a:rPr lang="en-US" b="1" dirty="0" smtClean="0"/>
            <a:t>Advancing Knowledge</a:t>
          </a:r>
          <a:endParaRPr lang="en-US" b="1" dirty="0"/>
        </a:p>
      </dgm:t>
    </dgm:pt>
    <dgm:pt modelId="{0D78E5EE-D833-4547-8C19-36BD6CFDA6A0}" type="parTrans" cxnId="{F3A1D955-C8D5-49EA-93A3-F4E01266004D}">
      <dgm:prSet/>
      <dgm:spPr/>
      <dgm:t>
        <a:bodyPr/>
        <a:lstStyle/>
        <a:p>
          <a:endParaRPr lang="en-US"/>
        </a:p>
      </dgm:t>
    </dgm:pt>
    <dgm:pt modelId="{D56824C2-C700-4950-B800-B504F9EEBC3D}" type="sibTrans" cxnId="{F3A1D955-C8D5-49EA-93A3-F4E01266004D}">
      <dgm:prSet/>
      <dgm:spPr/>
      <dgm:t>
        <a:bodyPr/>
        <a:lstStyle/>
        <a:p>
          <a:endParaRPr lang="en-US"/>
        </a:p>
      </dgm:t>
    </dgm:pt>
    <dgm:pt modelId="{E5DE1D30-AD0D-435D-AF40-85E16E91295D}">
      <dgm:prSet phldrT="[Text]"/>
      <dgm:spPr/>
      <dgm:t>
        <a:bodyPr/>
        <a:lstStyle/>
        <a:p>
          <a:r>
            <a:rPr lang="en-US" b="1" dirty="0" smtClean="0"/>
            <a:t>Capacity Building</a:t>
          </a:r>
          <a:endParaRPr lang="en-US" b="1" dirty="0"/>
        </a:p>
      </dgm:t>
    </dgm:pt>
    <dgm:pt modelId="{C6555ECC-9993-45E6-9966-4521C5A69F17}" type="parTrans" cxnId="{9ED00459-4015-4CAC-A1E6-14319381A1D3}">
      <dgm:prSet/>
      <dgm:spPr/>
      <dgm:t>
        <a:bodyPr/>
        <a:lstStyle/>
        <a:p>
          <a:endParaRPr lang="en-US"/>
        </a:p>
      </dgm:t>
    </dgm:pt>
    <dgm:pt modelId="{149FF13B-DEA0-4428-8F73-FAD38CCDC6CD}" type="sibTrans" cxnId="{9ED00459-4015-4CAC-A1E6-14319381A1D3}">
      <dgm:prSet/>
      <dgm:spPr/>
      <dgm:t>
        <a:bodyPr/>
        <a:lstStyle/>
        <a:p>
          <a:endParaRPr lang="en-US"/>
        </a:p>
      </dgm:t>
    </dgm:pt>
    <dgm:pt modelId="{B65FE49B-B3A0-45CD-B329-F07B91AA7947}">
      <dgm:prSet phldrT="[Text]"/>
      <dgm:spPr/>
      <dgm:t>
        <a:bodyPr/>
        <a:lstStyle/>
        <a:p>
          <a:r>
            <a:rPr lang="en-US" b="1" dirty="0" smtClean="0"/>
            <a:t>Informing decision-making</a:t>
          </a:r>
          <a:endParaRPr lang="en-US" b="1" dirty="0"/>
        </a:p>
      </dgm:t>
    </dgm:pt>
    <dgm:pt modelId="{395E9A2F-4A9E-4EC0-9438-61C617C5653C}" type="parTrans" cxnId="{DFF3F29A-11B7-48D0-B056-EF9E4BAAA6BB}">
      <dgm:prSet/>
      <dgm:spPr/>
      <dgm:t>
        <a:bodyPr/>
        <a:lstStyle/>
        <a:p>
          <a:endParaRPr lang="en-US"/>
        </a:p>
      </dgm:t>
    </dgm:pt>
    <dgm:pt modelId="{30536B9F-6A99-4A90-956A-F5102456776F}" type="sibTrans" cxnId="{DFF3F29A-11B7-48D0-B056-EF9E4BAAA6BB}">
      <dgm:prSet/>
      <dgm:spPr/>
      <dgm:t>
        <a:bodyPr/>
        <a:lstStyle/>
        <a:p>
          <a:endParaRPr lang="en-US"/>
        </a:p>
      </dgm:t>
    </dgm:pt>
    <dgm:pt modelId="{599D4EE9-182D-4BFF-A19B-CD2643CE4AAD}">
      <dgm:prSet phldrT="[Text]"/>
      <dgm:spPr/>
      <dgm:t>
        <a:bodyPr/>
        <a:lstStyle/>
        <a:p>
          <a:r>
            <a:rPr lang="en-US" b="1" dirty="0" smtClean="0"/>
            <a:t>Health Benefits</a:t>
          </a:r>
          <a:endParaRPr lang="en-US" b="1" dirty="0"/>
        </a:p>
      </dgm:t>
    </dgm:pt>
    <dgm:pt modelId="{F983AA04-899F-44E9-B145-968B9C5EEC0C}" type="parTrans" cxnId="{47020D54-AA17-4D87-A3C8-0B362125BC7F}">
      <dgm:prSet/>
      <dgm:spPr/>
      <dgm:t>
        <a:bodyPr/>
        <a:lstStyle/>
        <a:p>
          <a:endParaRPr lang="en-US"/>
        </a:p>
      </dgm:t>
    </dgm:pt>
    <dgm:pt modelId="{30FC568F-C7DA-4221-852D-8604C7466480}" type="sibTrans" cxnId="{47020D54-AA17-4D87-A3C8-0B362125BC7F}">
      <dgm:prSet/>
      <dgm:spPr/>
      <dgm:t>
        <a:bodyPr/>
        <a:lstStyle/>
        <a:p>
          <a:endParaRPr lang="en-US"/>
        </a:p>
      </dgm:t>
    </dgm:pt>
    <dgm:pt modelId="{91E7C4F5-50BC-4E26-8E9C-2C489FFF1F7E}">
      <dgm:prSet phldrT="[Text]"/>
      <dgm:spPr/>
      <dgm:t>
        <a:bodyPr/>
        <a:lstStyle/>
        <a:p>
          <a:r>
            <a:rPr lang="en-US" b="1" dirty="0" smtClean="0"/>
            <a:t>Broad Economic and Social Benefits</a:t>
          </a:r>
          <a:endParaRPr lang="en-US" b="1" dirty="0"/>
        </a:p>
      </dgm:t>
    </dgm:pt>
    <dgm:pt modelId="{431266DB-9127-4F31-903C-77599BFA2D02}" type="parTrans" cxnId="{5B2B3E30-1A57-40C2-A56A-8191500928B5}">
      <dgm:prSet/>
      <dgm:spPr/>
      <dgm:t>
        <a:bodyPr/>
        <a:lstStyle/>
        <a:p>
          <a:endParaRPr lang="en-US"/>
        </a:p>
      </dgm:t>
    </dgm:pt>
    <dgm:pt modelId="{6363F46B-BC65-45B9-A616-EBA6028B1525}" type="sibTrans" cxnId="{5B2B3E30-1A57-40C2-A56A-8191500928B5}">
      <dgm:prSet/>
      <dgm:spPr/>
      <dgm:t>
        <a:bodyPr/>
        <a:lstStyle/>
        <a:p>
          <a:endParaRPr lang="en-US"/>
        </a:p>
      </dgm:t>
    </dgm:pt>
    <dgm:pt modelId="{E0EF7A5E-A62C-4AAA-B58B-CF296B4B3909}" type="pres">
      <dgm:prSet presAssocID="{C40401BB-655C-4C88-ABAB-2B526BDB44A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5F9B4260-0B9E-41C0-BF12-131567CD284E}" type="pres">
      <dgm:prSet presAssocID="{6010EF4B-E18C-4F82-B7D6-B8B13D55EB71}" presName="node" presStyleLbl="node1" presStyleIdx="0" presStyleCnt="5" custLinFactNeighborX="-103" custLinFactNeighborY="-22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1BB74-F81B-4FDF-B456-6C483B4298B0}" type="pres">
      <dgm:prSet presAssocID="{D56824C2-C700-4950-B800-B504F9EEBC3D}" presName="sibTrans" presStyleCnt="0"/>
      <dgm:spPr/>
    </dgm:pt>
    <dgm:pt modelId="{E6E62078-FBA8-4395-B7A9-39BFA05588CA}" type="pres">
      <dgm:prSet presAssocID="{E5DE1D30-AD0D-435D-AF40-85E16E91295D}" presName="node" presStyleLbl="node1" presStyleIdx="1" presStyleCnt="5" custLinFactNeighborY="-243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96527EB-5530-45B9-BB40-D5C96503A729}" type="pres">
      <dgm:prSet presAssocID="{149FF13B-DEA0-4428-8F73-FAD38CCDC6CD}" presName="sibTrans" presStyleCnt="0"/>
      <dgm:spPr/>
    </dgm:pt>
    <dgm:pt modelId="{D0306CAD-3847-4E6D-A07D-CCF5D5406B7E}" type="pres">
      <dgm:prSet presAssocID="{B65FE49B-B3A0-45CD-B329-F07B91AA794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C891E-D7AC-438B-A0D6-BA76D422BEB9}" type="pres">
      <dgm:prSet presAssocID="{30536B9F-6A99-4A90-956A-F5102456776F}" presName="sibTrans" presStyleCnt="0"/>
      <dgm:spPr/>
    </dgm:pt>
    <dgm:pt modelId="{B6E7E38E-0991-4012-B896-44D1CB1E7B30}" type="pres">
      <dgm:prSet presAssocID="{599D4EE9-182D-4BFF-A19B-CD2643CE4AA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EC2F09-02A9-4CDC-84AF-67C2A09C0898}" type="pres">
      <dgm:prSet presAssocID="{30FC568F-C7DA-4221-852D-8604C7466480}" presName="sibTrans" presStyleCnt="0"/>
      <dgm:spPr/>
    </dgm:pt>
    <dgm:pt modelId="{ADEFC592-5C92-4E39-998C-0D6B2CCA033A}" type="pres">
      <dgm:prSet presAssocID="{91E7C4F5-50BC-4E26-8E9C-2C489FFF1F7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2E5B0C-88FB-47E0-83BD-D68ADC8FCE4D}" type="presOf" srcId="{91E7C4F5-50BC-4E26-8E9C-2C489FFF1F7E}" destId="{ADEFC592-5C92-4E39-998C-0D6B2CCA033A}" srcOrd="0" destOrd="0" presId="urn:microsoft.com/office/officeart/2005/8/layout/default"/>
    <dgm:cxn modelId="{A1698445-9840-458E-B912-53C644A75FA1}" type="presOf" srcId="{6010EF4B-E18C-4F82-B7D6-B8B13D55EB71}" destId="{5F9B4260-0B9E-41C0-BF12-131567CD284E}" srcOrd="0" destOrd="0" presId="urn:microsoft.com/office/officeart/2005/8/layout/default"/>
    <dgm:cxn modelId="{47020D54-AA17-4D87-A3C8-0B362125BC7F}" srcId="{C40401BB-655C-4C88-ABAB-2B526BDB44AA}" destId="{599D4EE9-182D-4BFF-A19B-CD2643CE4AAD}" srcOrd="3" destOrd="0" parTransId="{F983AA04-899F-44E9-B145-968B9C5EEC0C}" sibTransId="{30FC568F-C7DA-4221-852D-8604C7466480}"/>
    <dgm:cxn modelId="{8468682E-CF07-4A49-9919-0D17441F3635}" type="presOf" srcId="{E5DE1D30-AD0D-435D-AF40-85E16E91295D}" destId="{E6E62078-FBA8-4395-B7A9-39BFA05588CA}" srcOrd="0" destOrd="0" presId="urn:microsoft.com/office/officeart/2005/8/layout/default"/>
    <dgm:cxn modelId="{9ED00459-4015-4CAC-A1E6-14319381A1D3}" srcId="{C40401BB-655C-4C88-ABAB-2B526BDB44AA}" destId="{E5DE1D30-AD0D-435D-AF40-85E16E91295D}" srcOrd="1" destOrd="0" parTransId="{C6555ECC-9993-45E6-9966-4521C5A69F17}" sibTransId="{149FF13B-DEA0-4428-8F73-FAD38CCDC6CD}"/>
    <dgm:cxn modelId="{231BEC76-6458-4072-85D0-05A4814D5A89}" type="presOf" srcId="{B65FE49B-B3A0-45CD-B329-F07B91AA7947}" destId="{D0306CAD-3847-4E6D-A07D-CCF5D5406B7E}" srcOrd="0" destOrd="0" presId="urn:microsoft.com/office/officeart/2005/8/layout/default"/>
    <dgm:cxn modelId="{5B2B3E30-1A57-40C2-A56A-8191500928B5}" srcId="{C40401BB-655C-4C88-ABAB-2B526BDB44AA}" destId="{91E7C4F5-50BC-4E26-8E9C-2C489FFF1F7E}" srcOrd="4" destOrd="0" parTransId="{431266DB-9127-4F31-903C-77599BFA2D02}" sibTransId="{6363F46B-BC65-45B9-A616-EBA6028B1525}"/>
    <dgm:cxn modelId="{DFF3F29A-11B7-48D0-B056-EF9E4BAAA6BB}" srcId="{C40401BB-655C-4C88-ABAB-2B526BDB44AA}" destId="{B65FE49B-B3A0-45CD-B329-F07B91AA7947}" srcOrd="2" destOrd="0" parTransId="{395E9A2F-4A9E-4EC0-9438-61C617C5653C}" sibTransId="{30536B9F-6A99-4A90-956A-F5102456776F}"/>
    <dgm:cxn modelId="{F215F98C-98E2-4056-98A0-29BA1C2B47C4}" type="presOf" srcId="{C40401BB-655C-4C88-ABAB-2B526BDB44AA}" destId="{E0EF7A5E-A62C-4AAA-B58B-CF296B4B3909}" srcOrd="0" destOrd="0" presId="urn:microsoft.com/office/officeart/2005/8/layout/default"/>
    <dgm:cxn modelId="{F3A1D955-C8D5-49EA-93A3-F4E01266004D}" srcId="{C40401BB-655C-4C88-ABAB-2B526BDB44AA}" destId="{6010EF4B-E18C-4F82-B7D6-B8B13D55EB71}" srcOrd="0" destOrd="0" parTransId="{0D78E5EE-D833-4547-8C19-36BD6CFDA6A0}" sibTransId="{D56824C2-C700-4950-B800-B504F9EEBC3D}"/>
    <dgm:cxn modelId="{45CA1AA5-D3B1-4A9F-9708-723AC357B425}" type="presOf" srcId="{599D4EE9-182D-4BFF-A19B-CD2643CE4AAD}" destId="{B6E7E38E-0991-4012-B896-44D1CB1E7B30}" srcOrd="0" destOrd="0" presId="urn:microsoft.com/office/officeart/2005/8/layout/default"/>
    <dgm:cxn modelId="{A11CA755-139B-44BB-98F3-C04C279A762E}" type="presParOf" srcId="{E0EF7A5E-A62C-4AAA-B58B-CF296B4B3909}" destId="{5F9B4260-0B9E-41C0-BF12-131567CD284E}" srcOrd="0" destOrd="0" presId="urn:microsoft.com/office/officeart/2005/8/layout/default"/>
    <dgm:cxn modelId="{58EE667B-B9BF-4D6F-9A84-E7D1329A68FD}" type="presParOf" srcId="{E0EF7A5E-A62C-4AAA-B58B-CF296B4B3909}" destId="{7D11BB74-F81B-4FDF-B456-6C483B4298B0}" srcOrd="1" destOrd="0" presId="urn:microsoft.com/office/officeart/2005/8/layout/default"/>
    <dgm:cxn modelId="{DEC4B6B4-DA22-4562-B926-F5D381DE215C}" type="presParOf" srcId="{E0EF7A5E-A62C-4AAA-B58B-CF296B4B3909}" destId="{E6E62078-FBA8-4395-B7A9-39BFA05588CA}" srcOrd="2" destOrd="0" presId="urn:microsoft.com/office/officeart/2005/8/layout/default"/>
    <dgm:cxn modelId="{740323A8-F935-4031-B685-775B89695262}" type="presParOf" srcId="{E0EF7A5E-A62C-4AAA-B58B-CF296B4B3909}" destId="{596527EB-5530-45B9-BB40-D5C96503A729}" srcOrd="3" destOrd="0" presId="urn:microsoft.com/office/officeart/2005/8/layout/default"/>
    <dgm:cxn modelId="{7A941FA8-6488-4514-B5AA-D7AC6E1B68E4}" type="presParOf" srcId="{E0EF7A5E-A62C-4AAA-B58B-CF296B4B3909}" destId="{D0306CAD-3847-4E6D-A07D-CCF5D5406B7E}" srcOrd="4" destOrd="0" presId="urn:microsoft.com/office/officeart/2005/8/layout/default"/>
    <dgm:cxn modelId="{A1FBC5DB-6C87-48FE-9799-1BB89D3675F0}" type="presParOf" srcId="{E0EF7A5E-A62C-4AAA-B58B-CF296B4B3909}" destId="{2A2C891E-D7AC-438B-A0D6-BA76D422BEB9}" srcOrd="5" destOrd="0" presId="urn:microsoft.com/office/officeart/2005/8/layout/default"/>
    <dgm:cxn modelId="{0E9EBAFA-2993-461B-BC42-F73D7AA1A8D1}" type="presParOf" srcId="{E0EF7A5E-A62C-4AAA-B58B-CF296B4B3909}" destId="{B6E7E38E-0991-4012-B896-44D1CB1E7B30}" srcOrd="6" destOrd="0" presId="urn:microsoft.com/office/officeart/2005/8/layout/default"/>
    <dgm:cxn modelId="{6B8BF861-9BE8-47AF-A9AE-BD406B73A0DD}" type="presParOf" srcId="{E0EF7A5E-A62C-4AAA-B58B-CF296B4B3909}" destId="{C1EC2F09-02A9-4CDC-84AF-67C2A09C0898}" srcOrd="7" destOrd="0" presId="urn:microsoft.com/office/officeart/2005/8/layout/default"/>
    <dgm:cxn modelId="{D41F2CEC-891F-477B-BF9E-E680485DB0FB}" type="presParOf" srcId="{E0EF7A5E-A62C-4AAA-B58B-CF296B4B3909}" destId="{ADEFC592-5C92-4E39-998C-0D6B2CCA033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C129B3D-161A-43BE-A53B-F70CD7ECD46D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F2E99C-5099-4466-80F7-872FB2073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04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2E99C-5099-4466-80F7-872FB20734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23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="1" dirty="0" smtClean="0">
                <a:solidFill>
                  <a:prstClr val="black"/>
                </a:solidFill>
                <a:latin typeface="Helvetica Neue"/>
              </a:rPr>
              <a:t>David: </a:t>
            </a:r>
            <a:r>
              <a:rPr lang="en-US" dirty="0" smtClean="0">
                <a:solidFill>
                  <a:prstClr val="black"/>
                </a:solidFill>
                <a:latin typeface="Helvetica Neue"/>
              </a:rPr>
              <a:t>The second</a:t>
            </a:r>
            <a:r>
              <a:rPr lang="en-US" baseline="0" dirty="0" smtClean="0">
                <a:solidFill>
                  <a:prstClr val="black"/>
                </a:solidFill>
                <a:latin typeface="Helvetica Neue"/>
              </a:rPr>
              <a:t> tool was the identification of five impact categories. Looking at the pathway five impacts can result from investments and support pending the purpose of the assessment and the funding mechanism:  David thought you could summarize what you have later on for CIHR the key characteristics of each: </a:t>
            </a:r>
          </a:p>
          <a:p>
            <a:pPr defTabSz="931774">
              <a:defRPr/>
            </a:pPr>
            <a:endParaRPr lang="en-US" baseline="0" dirty="0" smtClean="0">
              <a:solidFill>
                <a:prstClr val="black"/>
              </a:solidFill>
              <a:latin typeface="Helvetica Neue"/>
            </a:endParaRPr>
          </a:p>
          <a:p>
            <a:pPr defTabSz="931774">
              <a:defRPr/>
            </a:pPr>
            <a:r>
              <a:rPr lang="en-US" baseline="0" dirty="0" smtClean="0">
                <a:solidFill>
                  <a:prstClr val="black"/>
                </a:solidFill>
                <a:latin typeface="Helvetica Neue"/>
              </a:rPr>
              <a:t>Advancing knowledge refers to </a:t>
            </a:r>
          </a:p>
          <a:p>
            <a:pPr defTabSz="931774">
              <a:defRPr/>
            </a:pPr>
            <a:r>
              <a:rPr lang="en-US" baseline="0" dirty="0" smtClean="0">
                <a:solidFill>
                  <a:prstClr val="black"/>
                </a:solidFill>
                <a:latin typeface="Helvetica Neue"/>
              </a:rPr>
              <a:t>Capacity Building to</a:t>
            </a:r>
          </a:p>
          <a:p>
            <a:pPr defTabSz="931774">
              <a:defRPr/>
            </a:pPr>
            <a:r>
              <a:rPr lang="en-US" baseline="0" dirty="0" smtClean="0">
                <a:solidFill>
                  <a:prstClr val="black"/>
                </a:solidFill>
                <a:latin typeface="Helvetica Neue"/>
              </a:rPr>
              <a:t>Informing Decision Making to</a:t>
            </a:r>
          </a:p>
          <a:p>
            <a:pPr defTabSz="931774">
              <a:defRPr/>
            </a:pPr>
            <a:r>
              <a:rPr lang="en-US" baseline="0" dirty="0" smtClean="0">
                <a:solidFill>
                  <a:prstClr val="black"/>
                </a:solidFill>
                <a:latin typeface="Helvetica Neue"/>
              </a:rPr>
              <a:t>Health Benefits to </a:t>
            </a:r>
          </a:p>
          <a:p>
            <a:pPr defTabSz="931774">
              <a:defRPr/>
            </a:pPr>
            <a:r>
              <a:rPr lang="en-US" baseline="0" dirty="0" smtClean="0">
                <a:solidFill>
                  <a:prstClr val="black"/>
                </a:solidFill>
                <a:latin typeface="Helvetica Neue"/>
              </a:rPr>
              <a:t>Broad Economic and Social Benefits</a:t>
            </a:r>
          </a:p>
          <a:p>
            <a:pPr defTabSz="931774">
              <a:defRPr/>
            </a:pPr>
            <a:endParaRPr lang="en-US" baseline="0" dirty="0" smtClean="0">
              <a:solidFill>
                <a:prstClr val="black"/>
              </a:solidFill>
              <a:latin typeface="Helvetica Neu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4A3F5-3CDB-4802-9C00-646C5CD95E7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905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01738" y="658813"/>
            <a:ext cx="4649787" cy="3486150"/>
          </a:xfrm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b="1" dirty="0" smtClean="0"/>
              <a:t>David: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C2DF-A7AB-4141-9C0C-FC7F952FDAD6}" type="slidenum">
              <a:rPr lang="en-CA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742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01738" y="658813"/>
            <a:ext cx="4649787" cy="3486150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CA" altLang="en-US" b="1" dirty="0" smtClean="0"/>
              <a:t>David:</a:t>
            </a:r>
            <a:endParaRPr lang="en-CA" alt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90F2B3-F417-4E4B-BF55-5935396A3CE2}" type="slidenum">
              <a:rPr lang="en-CA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188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David: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4A3F5-3CDB-4802-9C00-646C5CD95E7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315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2E99C-5099-4466-80F7-872FB20734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75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2E99C-5099-4466-80F7-872FB20734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63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– Stakeholder</a:t>
            </a:r>
            <a:r>
              <a:rPr lang="en-US" baseline="0" dirty="0" smtClean="0"/>
              <a:t> engagement – as part of a grant this could be a building capacity item, however, when you look at the type of stakeholder involved such as Policy experts, you are looking to inform decision making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2E99C-5099-4466-80F7-872FB207345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61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969EA-EC81-4DFE-9C80-60E450F4829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3719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0D85F19D-2E8B-4F18-A5D1-DBB692ABBA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87675" y="2924175"/>
            <a:ext cx="5703888" cy="1296988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8000"/>
                </a:solidFill>
                <a:latin typeface="Franklin Gothic Medium" pitchFamily="34" charset="0"/>
              </a:defRPr>
            </a:lvl1pPr>
          </a:lstStyle>
          <a:p>
            <a:pPr eaLnBrk="1" hangingPunct="1"/>
            <a:r>
              <a:rPr lang="en-US" noProof="0" smtClean="0"/>
              <a:t>Click to edit Master title style</a:t>
            </a:r>
            <a:endParaRPr lang="en-CA" noProof="0" dirty="0" smtClean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7675" y="4292600"/>
            <a:ext cx="5688013" cy="50482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latin typeface="Franklin Gothic Medium" pitchFamily="34" charset="0"/>
              </a:defRPr>
            </a:lvl1pPr>
          </a:lstStyle>
          <a:p>
            <a:pPr eaLnBrk="1" hangingPunct="1"/>
            <a:r>
              <a:rPr lang="en-US" noProof="0" smtClean="0"/>
              <a:t>Click to edit Master subtitle style</a:t>
            </a:r>
            <a:endParaRPr lang="en-CA" noProof="0" dirty="0" smtClean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1143000"/>
            <a:ext cx="2438400" cy="166076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6487758"/>
            <a:ext cx="1813560" cy="16160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499202"/>
            <a:ext cx="667907" cy="15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035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0D85F19D-2E8B-4F18-A5D1-DBB692ABBA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15" y="152400"/>
            <a:ext cx="1284385" cy="8747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499202"/>
            <a:ext cx="667907" cy="159871"/>
          </a:xfrm>
          <a:prstGeom prst="rect">
            <a:avLst/>
          </a:prstGeom>
        </p:spPr>
      </p:pic>
      <p:sp>
        <p:nvSpPr>
          <p:cNvPr id="10" name="Title 1"/>
          <p:cNvSpPr>
            <a:spLocks noGrp="1" noChangeAspect="1"/>
          </p:cNvSpPr>
          <p:nvPr>
            <p:ph type="title"/>
          </p:nvPr>
        </p:nvSpPr>
        <p:spPr>
          <a:xfrm>
            <a:off x="1984248" y="274320"/>
            <a:ext cx="6702552" cy="713232"/>
          </a:xfrm>
        </p:spPr>
        <p:txBody>
          <a:bodyPr wrap="square" lIns="91440" tIns="45720" rIns="91440" bIns="45720" anchor="t">
            <a:normAutofit/>
          </a:bodyPr>
          <a:lstStyle>
            <a:lvl1pPr algn="l">
              <a:defRPr sz="4000" b="0" cap="none" normalizeH="0" baseline="0">
                <a:solidFill>
                  <a:srgbClr val="008000"/>
                </a:solidFill>
              </a:defRPr>
            </a:lvl1pPr>
          </a:lstStyle>
          <a:p>
            <a:pPr algn="l"/>
            <a:r>
              <a:rPr lang="en-US" sz="3600" noProof="0" smtClean="0">
                <a:solidFill>
                  <a:srgbClr val="008000"/>
                </a:solidFill>
                <a:latin typeface="Franklin Gothic Medium" pitchFamily="34" charset="0"/>
              </a:rPr>
              <a:t>Click to edit Master title style</a:t>
            </a:r>
            <a:endParaRPr lang="en-CA" sz="3600" noProof="0" dirty="0">
              <a:solidFill>
                <a:srgbClr val="008000"/>
              </a:solidFill>
              <a:latin typeface="Franklin Gothic Medium" pitchFamily="34" charset="0"/>
            </a:endParaRPr>
          </a:p>
        </p:txBody>
      </p:sp>
      <p:sp>
        <p:nvSpPr>
          <p:cNvPr id="11" name="Content Placeholder 2"/>
          <p:cNvSpPr>
            <a:spLocks noGrp="1" noChangeAspect="1"/>
          </p:cNvSpPr>
          <p:nvPr>
            <p:ph idx="1"/>
          </p:nvPr>
        </p:nvSpPr>
        <p:spPr>
          <a:xfrm>
            <a:off x="1981200" y="1447800"/>
            <a:ext cx="6705600" cy="4678363"/>
          </a:xfrm>
        </p:spPr>
        <p:txBody>
          <a:bodyPr wrap="square" lIns="91440" tIns="45720" rIns="91440" bIns="45720">
            <a:normAutofit/>
          </a:bodyPr>
          <a:lstStyle>
            <a:lvl1pPr>
              <a:defRPr sz="3200" cap="none" baseline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 smtClean="0">
                <a:latin typeface="Franklin Gothic Medium" pitchFamily="34" charset="0"/>
              </a:rPr>
              <a:t>Click to edit Master text styles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200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8CF72-0426-42AE-8D14-EE40737255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5F19D-2E8B-4F18-A5D1-DBB692ABBA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150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D42D-7EA7-4228-B002-E2369AA239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5F19D-2E8B-4F18-A5D1-DBB692ABBA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382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3369-AF58-4493-B69D-93E1AB7C3EC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5F19D-2E8B-4F18-A5D1-DBB692ABBA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691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FB352-5EAA-4E2A-AFA8-CDD37C16C54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5F19D-2E8B-4F18-A5D1-DBB692ABBA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74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46A8-231E-4210-9381-8030C90C447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5F19D-2E8B-4F18-A5D1-DBB692ABBA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993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C994-6735-4E10-A4D2-84E0A60464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5F19D-2E8B-4F18-A5D1-DBB692ABBA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8767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100D-3558-476F-BAE6-C3A6C0B626D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5F19D-2E8B-4F18-A5D1-DBB692ABBA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303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0C31-9AFB-40CF-BB5F-784105EC149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5F19D-2E8B-4F18-A5D1-DBB692ABBA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36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BC9DB-5424-4094-973A-F251801B053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41200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C45C-7939-4DE6-8DEF-2B69A7B91BB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5F19D-2E8B-4F18-A5D1-DBB692ABBA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5278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969EA-EC81-4DFE-9C80-60E450F4829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37470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BC9DB-5424-4094-973A-F251801B053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49498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50A0C-1400-4C20-91C4-7EE0BDDFACB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04530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628775"/>
            <a:ext cx="3571875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2088" y="1628775"/>
            <a:ext cx="3573462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9CB4E-937D-48FF-B628-BE34A172F36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11583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466C4-E36E-432C-894B-96A2521518A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45842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23EE2-D238-42F5-A0A1-C0AD6D080D7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89911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18168-402A-43E0-997F-45DE046F50B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81077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EAB32-DECF-4680-82D9-B883ADA965B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70263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DAC12-7BEC-4DD9-A47D-068C8F673D0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398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50A0C-1400-4C20-91C4-7EE0BDDFACB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83702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7505C-0B36-425F-B76D-A59FAB27912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70611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1513" y="244475"/>
            <a:ext cx="182403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7813" y="244475"/>
            <a:ext cx="53213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8B642-7E36-45F1-9A9B-EFAE2AFFD10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841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628775"/>
            <a:ext cx="3571875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2088" y="1628775"/>
            <a:ext cx="3573462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9CB4E-937D-48FF-B628-BE34A172F36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6092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466C4-E36E-432C-894B-96A2521518A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98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23EE2-D238-42F5-A0A1-C0AD6D080D7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6478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18168-402A-43E0-997F-45DE046F50B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211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EAB32-DECF-4680-82D9-B883ADA965B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7389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DAC12-7BEC-4DD9-A47D-068C8F673D0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61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 descr="20080219background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547813" y="244475"/>
            <a:ext cx="7294562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1547813" y="1628775"/>
            <a:ext cx="72977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6198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6591B8F-62C3-45A2-B9B4-6FC56D8B73B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491114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defRPr>
          <a:solidFill>
            <a:srgbClr val="0000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9985A-6A4B-472C-A710-18AC50A987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5F19D-2E8B-4F18-A5D1-DBB692ABBA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39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 descr="20080219backgroun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547813" y="244475"/>
            <a:ext cx="7294562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1547813" y="1628775"/>
            <a:ext cx="72977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6198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spcBef>
                <a:spcPct val="0"/>
              </a:spcBef>
              <a:spcAft>
                <a:spcPct val="0"/>
              </a:spcAft>
              <a:defRPr/>
            </a:pPr>
            <a:fld id="{E6591B8F-62C3-45A2-B9B4-6FC56D8B73B5}" type="slidenum">
              <a:rPr lang="en-CA"/>
              <a:pPr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994432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defRPr>
          <a:solidFill>
            <a:srgbClr val="0000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rtlCol="0" anchor="t">
            <a:normAutofit/>
          </a:bodyPr>
          <a:lstStyle/>
          <a:p>
            <a:pPr algn="ctr" eaLnBrk="1" hangingPunct="1"/>
            <a:r>
              <a:rPr lang="en-US" sz="3200" kern="1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CIHR Perspective on Impact Measurement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8153400" cy="22860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sz="2400" dirty="0" smtClean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latin typeface="Arial Narrow" panose="020B0606020202030204" pitchFamily="34" charset="0"/>
              </a:rPr>
              <a:t>Presentation to International Healthcare Funders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latin typeface="Arial Narrow" panose="020B0606020202030204" pitchFamily="34" charset="0"/>
              </a:rPr>
              <a:t>March 30, 2015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David Peckham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Chief Audit and Evaluation Executive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Canadian Institutes of Health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81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collection of attributable output and outcome data is </a:t>
            </a:r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challenging </a:t>
            </a:r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and can require the use of considerable </a:t>
            </a:r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funding organizations struggle with finding feasible </a:t>
            </a: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sustainable methods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for measuring and tracking the impact of their investments in supporting health research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81400"/>
            <a:ext cx="91440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76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8516" y="304800"/>
            <a:ext cx="6147593" cy="714360"/>
          </a:xfrm>
        </p:spPr>
        <p:txBody>
          <a:bodyPr vert="horz" wrap="square" lIns="91440" tIns="45720" rIns="91440" bIns="45720" rtlCol="0" anchor="t">
            <a:normAutofit/>
          </a:bodyPr>
          <a:lstStyle/>
          <a:p>
            <a:pPr algn="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CAHS Impact Framework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1219200"/>
            <a:ext cx="533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defRPr/>
            </a:pPr>
            <a:r>
              <a:rPr lang="en-CA" sz="2400" dirty="0" smtClean="0"/>
              <a:t>Canadian Academy of Health Sciences Report </a:t>
            </a:r>
            <a:r>
              <a:rPr lang="en-CA" sz="2400" i="1" dirty="0" smtClean="0"/>
              <a:t>Making an Impact </a:t>
            </a:r>
            <a:r>
              <a:rPr lang="en-CA" sz="2400" dirty="0" smtClean="0"/>
              <a:t>(2009) identifies 5 impact categories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84" y="1295400"/>
            <a:ext cx="2948592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01080313"/>
              </p:ext>
            </p:extLst>
          </p:nvPr>
        </p:nvGraphicFramePr>
        <p:xfrm>
          <a:off x="2895600" y="2514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1160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341041" y="260648"/>
            <a:ext cx="7726759" cy="791865"/>
          </a:xfrm>
        </p:spPr>
        <p:txBody>
          <a:bodyPr vert="horz" wrap="square" lIns="91440" tIns="45720" rIns="91440" bIns="45720" rtlCol="0" anchor="t">
            <a:normAutofit fontScale="90000"/>
          </a:bodyPr>
          <a:lstStyle/>
          <a:p>
            <a:pPr algn="r"/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CIHR Performance Measurement Regime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600200"/>
            <a:ext cx="4987280" cy="4724400"/>
          </a:xfrm>
        </p:spPr>
        <p:txBody>
          <a:bodyPr>
            <a:normAutofit lnSpcReduction="10000"/>
          </a:bodyPr>
          <a:lstStyle/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en-CA" sz="2800" dirty="0" smtClean="0"/>
              <a:t>‘Toolbox’ of around 80 measures available (down from several hundred)</a:t>
            </a: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en-CA" sz="2800" dirty="0" smtClean="0"/>
              <a:t>Based on CAHS Framework impact categories</a:t>
            </a: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en-CA" sz="2800" dirty="0" smtClean="0"/>
              <a:t>Every CIHR funding initiative required to have a performance measurement strategy</a:t>
            </a: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en-CA" sz="2800" dirty="0" smtClean="0"/>
              <a:t>Flexibility –  comparability but also some latitude </a:t>
            </a:r>
          </a:p>
          <a:p>
            <a:pPr marL="0" indent="0">
              <a:buClrTx/>
              <a:defRPr/>
            </a:pPr>
            <a:endParaRPr lang="en-CA" sz="2800" dirty="0" smtClean="0"/>
          </a:p>
        </p:txBody>
      </p:sp>
      <p:pic>
        <p:nvPicPr>
          <p:cNvPr id="1026" name="Picture 2" descr="http://srl.phhp.ufl.edu/dysphagia-toolbox/toobox-im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407" y="1524000"/>
            <a:ext cx="3438525" cy="343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49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524000" y="106362"/>
            <a:ext cx="7294562" cy="808038"/>
          </a:xfrm>
        </p:spPr>
        <p:txBody>
          <a:bodyPr vert="horz" wrap="square" lIns="91440" tIns="45720" rIns="91440" bIns="45720" rtlCol="0" anchor="t">
            <a:normAutofit fontScale="90000"/>
          </a:bodyPr>
          <a:lstStyle/>
          <a:p>
            <a:pPr algn="r" eaLnBrk="1" hangingPunct="1"/>
            <a:r>
              <a:rPr lang="en-US" altLang="en-US" sz="3200" kern="12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CIHR Toolbox Impact </a:t>
            </a:r>
            <a:r>
              <a:rPr lang="en-US" altLang="en-US" sz="3200" kern="1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Category Descriptions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53F03E-0088-408E-8AE9-ADA04772176C}" type="slidenum">
              <a:rPr lang="en-CA" smtClean="0"/>
              <a:pPr>
                <a:defRPr/>
              </a:pPr>
              <a:t>5</a:t>
            </a:fld>
            <a:endParaRPr lang="en-CA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944486"/>
              </p:ext>
            </p:extLst>
          </p:nvPr>
        </p:nvGraphicFramePr>
        <p:xfrm>
          <a:off x="304800" y="1219200"/>
          <a:ext cx="8540750" cy="467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3234620"/>
                <a:gridCol w="3782130"/>
              </a:tblGrid>
              <a:tr h="613887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Impact</a:t>
                      </a:r>
                      <a:r>
                        <a:rPr lang="en-CA" sz="1800" b="1" baseline="0" dirty="0" smtClean="0">
                          <a:solidFill>
                            <a:schemeClr val="tx1"/>
                          </a:solidFill>
                        </a:rPr>
                        <a:t> Category</a:t>
                      </a:r>
                      <a:endParaRPr lang="en-CA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CA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Sample of Indicators</a:t>
                      </a:r>
                      <a:endParaRPr lang="en-CA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685807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</a:rPr>
                        <a:t>Advancing knowledge</a:t>
                      </a:r>
                      <a:endParaRPr lang="en-CA" sz="16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3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category includes discoveries/breakthroughs, contributions to the scientific literature (grey or peer-reviewed) and may include measures of research quality, activity, outreach and structure.</a:t>
                      </a:r>
                      <a:endParaRPr lang="en-CA" sz="13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300" b="0" dirty="0" smtClean="0">
                          <a:solidFill>
                            <a:schemeClr val="tx1"/>
                          </a:solidFill>
                        </a:rPr>
                        <a:t>Number of scientific products produced through CIHR funded research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300" b="0" dirty="0" smtClean="0">
                          <a:solidFill>
                            <a:schemeClr val="tx1"/>
                          </a:solidFill>
                        </a:rPr>
                        <a:t>Number of</a:t>
                      </a:r>
                      <a:r>
                        <a:rPr lang="en-CA" sz="1300" b="0" baseline="0" dirty="0" smtClean="0">
                          <a:solidFill>
                            <a:schemeClr val="tx1"/>
                          </a:solidFill>
                        </a:rPr>
                        <a:t> reports/technical reports produce by CIHR-funded grants</a:t>
                      </a:r>
                      <a:endParaRPr lang="en-CA" sz="13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</a:tr>
              <a:tr h="88392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</a:rPr>
                        <a:t>Building capacity</a:t>
                      </a:r>
                      <a:endParaRPr lang="en-C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category</a:t>
                      </a:r>
                      <a:r>
                        <a:rPr lang="en-CA" sz="13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includes the development and enhancement of research skills in individuals and teams, additional research-activity funding (e.g., funding partnerships) as well as the development/enhancement of platforms.</a:t>
                      </a:r>
                      <a:endParaRPr lang="en-CA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300" b="0" dirty="0" smtClean="0">
                          <a:solidFill>
                            <a:schemeClr val="tx1"/>
                          </a:solidFill>
                        </a:rPr>
                        <a:t>Number of research collaborations among CIHR funded grants and</a:t>
                      </a:r>
                      <a:r>
                        <a:rPr lang="en-CA" sz="1300" b="0" baseline="0" dirty="0" smtClean="0">
                          <a:solidFill>
                            <a:schemeClr val="tx1"/>
                          </a:solidFill>
                        </a:rPr>
                        <a:t> awards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300" b="0" baseline="0" dirty="0" smtClean="0">
                          <a:solidFill>
                            <a:schemeClr val="tx1"/>
                          </a:solidFill>
                        </a:rPr>
                        <a:t>Total number of CIHR grants supporting teams</a:t>
                      </a:r>
                    </a:p>
                  </a:txBody>
                  <a:tcPr>
                    <a:solidFill>
                      <a:srgbClr val="4F81BD"/>
                    </a:solidFill>
                  </a:tcPr>
                </a:tc>
              </a:tr>
              <a:tr h="88392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</a:rPr>
                        <a:t>Informing decision-making</a:t>
                      </a:r>
                      <a:endParaRPr lang="en-C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category includes the impacts of health research in the areas of health related decision making (i.e., science/research, general public, clinical and managerial decision-making, practice and policy and health products decision making).</a:t>
                      </a:r>
                      <a:endParaRPr lang="en-CA" sz="13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3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Percentage</a:t>
                      </a:r>
                      <a:r>
                        <a:rPr lang="en-CA" sz="13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CIHR grants reporting citation by others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3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Field analysis of citations</a:t>
                      </a:r>
                    </a:p>
                  </a:txBody>
                  <a:tcPr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46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530683"/>
              </p:ext>
            </p:extLst>
          </p:nvPr>
        </p:nvGraphicFramePr>
        <p:xfrm>
          <a:off x="228600" y="1524000"/>
          <a:ext cx="8540750" cy="3930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3234620"/>
                <a:gridCol w="3782130"/>
              </a:tblGrid>
              <a:tr h="882015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Impact</a:t>
                      </a:r>
                      <a:r>
                        <a:rPr lang="en-CA" sz="1800" b="1" baseline="0" dirty="0" smtClean="0">
                          <a:solidFill>
                            <a:schemeClr val="tx1"/>
                          </a:solidFill>
                        </a:rPr>
                        <a:t> Category</a:t>
                      </a:r>
                      <a:endParaRPr lang="en-CA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CA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Sample of Indicators</a:t>
                      </a:r>
                      <a:endParaRPr lang="en-CA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</a:tr>
              <a:tr h="882015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</a:rPr>
                        <a:t>Health impacts</a:t>
                      </a:r>
                      <a:endParaRPr lang="en-C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category includes advances in the prevention, diagnosis, treatment and palliation as well as changing health status and determinants of health.</a:t>
                      </a:r>
                      <a:endParaRPr lang="en-CA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300" dirty="0" smtClean="0">
                          <a:solidFill>
                            <a:schemeClr val="tx1"/>
                          </a:solidFill>
                        </a:rPr>
                        <a:t>Potential</a:t>
                      </a:r>
                      <a:r>
                        <a:rPr lang="en-CA" sz="1300" baseline="0" dirty="0" smtClean="0">
                          <a:solidFill>
                            <a:schemeClr val="tx1"/>
                          </a:solidFill>
                        </a:rPr>
                        <a:t> years of life lost in Canada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300" baseline="0" dirty="0" smtClean="0">
                          <a:solidFill>
                            <a:schemeClr val="tx1"/>
                          </a:solidFill>
                        </a:rPr>
                        <a:t>Community well-being index</a:t>
                      </a:r>
                    </a:p>
                  </a:txBody>
                  <a:tcPr>
                    <a:solidFill>
                      <a:srgbClr val="4F81BD"/>
                    </a:solidFill>
                  </a:tcPr>
                </a:tc>
              </a:tr>
              <a:tr h="520501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</a:rPr>
                        <a:t>Health system</a:t>
                      </a:r>
                      <a:r>
                        <a:rPr lang="en-CA" sz="1600" b="1" baseline="0" dirty="0" smtClean="0">
                          <a:solidFill>
                            <a:schemeClr val="tx1"/>
                          </a:solidFill>
                        </a:rPr>
                        <a:t> impacts</a:t>
                      </a:r>
                      <a:endParaRPr lang="en-C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category includes advances and efficiencies in the way the health system functions.</a:t>
                      </a:r>
                      <a:endParaRPr lang="en-CA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300" dirty="0" smtClean="0">
                          <a:solidFill>
                            <a:schemeClr val="tx1"/>
                          </a:solidFill>
                        </a:rPr>
                        <a:t>Mortality rate from</a:t>
                      </a:r>
                      <a:r>
                        <a:rPr lang="en-CA" sz="1300" baseline="0" dirty="0" smtClean="0">
                          <a:solidFill>
                            <a:schemeClr val="tx1"/>
                          </a:solidFill>
                        </a:rPr>
                        <a:t> treatable causes in Canada (age-standardized per 100,000 population)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300" baseline="0" dirty="0" smtClean="0">
                          <a:solidFill>
                            <a:schemeClr val="tx1"/>
                          </a:solidFill>
                        </a:rPr>
                        <a:t>Hospital readmission rates in Canada</a:t>
                      </a:r>
                      <a:endParaRPr lang="en-CA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</a:tr>
              <a:tr h="88392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</a:rPr>
                        <a:t>Broad economic</a:t>
                      </a:r>
                      <a:r>
                        <a:rPr lang="en-CA" sz="1600" b="1" baseline="0" dirty="0" smtClean="0">
                          <a:solidFill>
                            <a:schemeClr val="tx1"/>
                          </a:solidFill>
                        </a:rPr>
                        <a:t> and social impacts</a:t>
                      </a:r>
                      <a:endParaRPr lang="en-C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category includes commercialization of research discoveries, human capital gains, health benefits </a:t>
                      </a:r>
                      <a:r>
                        <a:rPr lang="en-CA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(specific costs of implementing research findings in the broad health system), well-being and social benefit indicators.</a:t>
                      </a:r>
                      <a:endParaRPr lang="en-CA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300" dirty="0" smtClean="0">
                          <a:solidFill>
                            <a:schemeClr val="tx1"/>
                          </a:solidFill>
                        </a:rPr>
                        <a:t>Total number</a:t>
                      </a:r>
                      <a:r>
                        <a:rPr lang="en-CA" sz="1300" baseline="0" dirty="0" smtClean="0">
                          <a:solidFill>
                            <a:schemeClr val="tx1"/>
                          </a:solidFill>
                        </a:rPr>
                        <a:t> of staff being paid through CIHR grants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300" baseline="0" dirty="0" smtClean="0">
                          <a:solidFill>
                            <a:schemeClr val="tx1"/>
                          </a:solidFill>
                        </a:rPr>
                        <a:t>Economic productivity levels of sick people in Canada</a:t>
                      </a:r>
                      <a:endParaRPr lang="en-CA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BC9DB-5424-4094-973A-F251801B0535}" type="slidenum">
              <a:rPr lang="en-CA" smtClean="0"/>
              <a:pPr>
                <a:defRPr/>
              </a:pPr>
              <a:t>6</a:t>
            </a:fld>
            <a:endParaRPr lang="en-CA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524000" y="182562"/>
            <a:ext cx="7294562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US" altLang="en-US" sz="3200" kern="12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CIHR Toolbox - Impact Category Descriptions</a:t>
            </a:r>
            <a:endParaRPr lang="en-US" altLang="en-US" sz="3200" kern="12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94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rtlCol="0" anchor="t">
            <a:normAutofit/>
          </a:bodyPr>
          <a:lstStyle/>
          <a:p>
            <a:pPr algn="r" eaLnBrk="1" hangingPunct="1"/>
            <a:r>
              <a:rPr lang="en-US" sz="3200" kern="1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 of CIHR Baseline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BC9DB-5424-4094-973A-F251801B0535}" type="slidenum">
              <a:rPr lang="en-CA" smtClean="0"/>
              <a:pPr>
                <a:defRPr/>
              </a:pPr>
              <a:t>7</a:t>
            </a:fld>
            <a:endParaRPr lang="en-CA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6010904"/>
              </p:ext>
            </p:extLst>
          </p:nvPr>
        </p:nvGraphicFramePr>
        <p:xfrm>
          <a:off x="457200" y="1371600"/>
          <a:ext cx="8001000" cy="5226806"/>
        </p:xfrm>
        <a:graphic>
          <a:graphicData uri="http://schemas.openxmlformats.org/drawingml/2006/table">
            <a:tbl>
              <a:tblPr firstRow="1" bandRow="1"/>
              <a:tblGrid>
                <a:gridCol w="3810000"/>
                <a:gridCol w="1752600"/>
                <a:gridCol w="1686232"/>
                <a:gridCol w="752168"/>
              </a:tblGrid>
              <a:tr h="521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31869B"/>
                          </a:solidFill>
                          <a:effectLst/>
                          <a:latin typeface="Calibri"/>
                        </a:rPr>
                        <a:t>Measure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31869B"/>
                          </a:solidFill>
                          <a:effectLst/>
                          <a:latin typeface="Calibri"/>
                        </a:rPr>
                        <a:t>Baseline Data</a:t>
                      </a:r>
                      <a:br>
                        <a:rPr lang="en-US" sz="1300" b="1" i="0" u="none" strike="noStrike" dirty="0">
                          <a:solidFill>
                            <a:srgbClr val="31869B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300" b="1" i="0" u="none" strike="noStrike" dirty="0">
                          <a:solidFill>
                            <a:srgbClr val="31869B"/>
                          </a:solidFill>
                          <a:effectLst/>
                          <a:latin typeface="Calibri"/>
                        </a:rPr>
                        <a:t>2012-13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31869B"/>
                          </a:solidFill>
                          <a:effectLst/>
                          <a:latin typeface="Calibri"/>
                        </a:rPr>
                        <a:t>Actual Data</a:t>
                      </a:r>
                      <a:br>
                        <a:rPr lang="en-US" sz="1300" b="1" i="0" u="none" strike="noStrike" dirty="0">
                          <a:solidFill>
                            <a:srgbClr val="31869B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300" b="1" i="0" u="none" strike="noStrike" dirty="0">
                          <a:solidFill>
                            <a:srgbClr val="31869B"/>
                          </a:solidFill>
                          <a:effectLst/>
                          <a:latin typeface="Calibri"/>
                        </a:rPr>
                        <a:t>2013-14 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31869B"/>
                          </a:solidFill>
                          <a:effectLst/>
                          <a:latin typeface="Calibri"/>
                        </a:rPr>
                        <a:t>Trend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46918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Percentage of researchers reporting the creation of new knowledge </a:t>
                      </a:r>
                    </a:p>
                  </a:txBody>
                  <a:tcPr marL="7062" marR="7062" marT="7062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92%</a:t>
                      </a:r>
                    </a:p>
                  </a:txBody>
                  <a:tcPr marL="7062" marR="7062" marT="7062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92%</a:t>
                      </a:r>
                    </a:p>
                  </a:txBody>
                  <a:tcPr marL="7062" marR="7062" marT="7062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buClr>
                          <a:srgbClr val="000000"/>
                        </a:buClr>
                        <a:buSzPct val="127000"/>
                        <a:buFont typeface="Arial Narrow"/>
                        <a:buChar char="↔"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</a:p>
                  </a:txBody>
                  <a:tcPr marL="7062" marR="7062" marT="7062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44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Number of applications received</a:t>
                      </a:r>
                    </a:p>
                  </a:txBody>
                  <a:tcPr marL="7062" marR="7062" marT="7062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18,802</a:t>
                      </a:r>
                    </a:p>
                  </a:txBody>
                  <a:tcPr marL="7062" marR="7062" marT="7062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16,851</a:t>
                      </a:r>
                    </a:p>
                  </a:txBody>
                  <a:tcPr marL="7062" marR="7062" marT="7062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buClr>
                          <a:srgbClr val="000000"/>
                        </a:buClr>
                        <a:buSzPct val="127000"/>
                        <a:buFont typeface="Arial Narrow"/>
                        <a:buChar char="↓"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</a:p>
                  </a:txBody>
                  <a:tcPr marL="7062" marR="7062" marT="7062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Percentage of fundable applications</a:t>
                      </a:r>
                    </a:p>
                  </a:txBody>
                  <a:tcPr marL="7062" marR="7062" marT="7062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69%</a:t>
                      </a:r>
                    </a:p>
                  </a:txBody>
                  <a:tcPr marL="7062" marR="7062" marT="7062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69%</a:t>
                      </a:r>
                    </a:p>
                  </a:txBody>
                  <a:tcPr marL="7062" marR="7062" marT="7062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buClr>
                          <a:srgbClr val="000000"/>
                        </a:buClr>
                        <a:buSzPct val="127000"/>
                        <a:buFont typeface="Arial Narrow"/>
                        <a:buChar char="↔"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</a:p>
                  </a:txBody>
                  <a:tcPr marL="7062" marR="7062" marT="7062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030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Co-author Analysis</a:t>
                      </a:r>
                    </a:p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62" marR="7062" marT="7062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buClr>
                          <a:srgbClr val="000000"/>
                        </a:buClr>
                        <a:buSzPts val="1300"/>
                        <a:buFont typeface="Arial Narrow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•  13,030 international collaborations (49% collaboration rate);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  <a:p>
                      <a:pPr algn="l" fontAlgn="t">
                        <a:buClr>
                          <a:srgbClr val="000000"/>
                        </a:buClr>
                        <a:buSzPts val="1300"/>
                        <a:buFont typeface="Arial Narrow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•  3370 interprovincial collaborations (12% collaboration rate);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  <a:p>
                      <a:pPr algn="l" fontAlgn="t">
                        <a:buClr>
                          <a:srgbClr val="000000"/>
                        </a:buClr>
                        <a:buSzPts val="1300"/>
                        <a:buFont typeface="Arial Narrow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•  8535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intersectoral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collaborations (32% collaboration rate)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62" marR="7062" marT="7062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buClr>
                          <a:srgbClr val="000000"/>
                        </a:buClr>
                        <a:buSzPts val="1300"/>
                        <a:buFont typeface="Arial Narrow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•  13,581 international collaborations (51% collaboration rate)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  <a:p>
                      <a:pPr algn="l" fontAlgn="t">
                        <a:buClr>
                          <a:srgbClr val="000000"/>
                        </a:buClr>
                        <a:buSzPts val="1300"/>
                        <a:buFont typeface="Arial Narrow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•  3,437 interprovincial collaborations (13% collaboration rate)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  <a:p>
                      <a:pPr algn="l" fontAlgn="t">
                        <a:buClr>
                          <a:srgbClr val="000000"/>
                        </a:buClr>
                        <a:buSzPts val="1300"/>
                        <a:buFont typeface="Arial Narrow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•  8,959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intersectoral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collaborations (33% collaboration rate)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62" marR="7062" marT="7062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buClr>
                          <a:srgbClr val="000000"/>
                        </a:buClr>
                        <a:buSzPct val="127000"/>
                        <a:buFont typeface="Arial Narrow"/>
                        <a:buChar char="↔"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</a:p>
                    <a:p>
                      <a:pPr algn="ctr" fontAlgn="t">
                        <a:buSzPct val="127000"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  <a:p>
                      <a:pPr algn="ctr" fontAlgn="t">
                        <a:buSzPct val="127000"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62" marR="7062" marT="7062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43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Number of highly cited publications</a:t>
                      </a:r>
                    </a:p>
                  </a:txBody>
                  <a:tcPr marL="7062" marR="7062" marT="7062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828 (of a total of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7,341 – based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on data for 2012, drawn in 2013)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62" marR="7062" marT="7062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860 (of a total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of 7,279 – based on data for 2013, drawn in 2014)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62" marR="7062" marT="7062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 fontAlgn="t">
                        <a:buSzPct val="127000"/>
                        <a:buFont typeface="Arial Narrow" panose="020B0606020202030204" pitchFamily="34" charset="0"/>
                        <a:buChar char="↔"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62" marR="7062" marT="7062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20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Percentage of papers acknowledging CIHR that are highly cited</a:t>
                      </a:r>
                    </a:p>
                  </a:txBody>
                  <a:tcPr marL="7062" marR="7062" marT="7062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11.3%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62" marR="7062" marT="7062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11.8%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62" marR="7062" marT="7062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 fontAlgn="t">
                        <a:buSzPct val="127000"/>
                        <a:buFont typeface="Arial Narrow" panose="020B0606020202030204" pitchFamily="34" charset="0"/>
                        <a:buChar char="↔"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62" marR="7062" marT="7062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90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rtlCol="0" anchor="t">
            <a:normAutofit/>
          </a:bodyPr>
          <a:lstStyle/>
          <a:p>
            <a:pPr algn="r" eaLnBrk="1" hangingPunct="1"/>
            <a:r>
              <a:rPr lang="en-US" sz="3200" kern="1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 of CIHR Baseline Data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040784"/>
              </p:ext>
            </p:extLst>
          </p:nvPr>
        </p:nvGraphicFramePr>
        <p:xfrm>
          <a:off x="609600" y="1371600"/>
          <a:ext cx="8153401" cy="4939333"/>
        </p:xfrm>
        <a:graphic>
          <a:graphicData uri="http://schemas.openxmlformats.org/drawingml/2006/table">
            <a:tbl>
              <a:tblPr firstRow="1" bandRow="1"/>
              <a:tblGrid>
                <a:gridCol w="4134869"/>
                <a:gridCol w="1165548"/>
                <a:gridCol w="1426492"/>
                <a:gridCol w="1426492"/>
              </a:tblGrid>
              <a:tr h="4954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31869B"/>
                          </a:solidFill>
                          <a:effectLst/>
                          <a:latin typeface="Calibri"/>
                        </a:rPr>
                        <a:t>Indicator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31869B"/>
                          </a:solidFill>
                          <a:effectLst/>
                          <a:latin typeface="Calibri"/>
                        </a:rPr>
                        <a:t>Impact Category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31869B"/>
                          </a:solidFill>
                          <a:effectLst/>
                          <a:latin typeface="Calibri"/>
                        </a:rPr>
                        <a:t>Baseline </a:t>
                      </a:r>
                      <a:endParaRPr lang="en-US" sz="1800" b="1" i="0" u="none" strike="noStrike" dirty="0" smtClean="0">
                        <a:solidFill>
                          <a:srgbClr val="31869B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31869B"/>
                          </a:solidFill>
                          <a:effectLst/>
                          <a:latin typeface="Calibri"/>
                        </a:rPr>
                        <a:t>2012-13</a:t>
                      </a:r>
                      <a:endParaRPr lang="en-US" sz="1800" b="1" i="0" u="none" strike="noStrike" dirty="0">
                        <a:solidFill>
                          <a:srgbClr val="31869B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31869B"/>
                          </a:solidFill>
                          <a:effectLst/>
                          <a:latin typeface="Calibri"/>
                        </a:rPr>
                        <a:t>Actual</a:t>
                      </a:r>
                      <a:br>
                        <a:rPr lang="en-US" sz="1800" b="1" i="0" u="none" strike="noStrike" dirty="0">
                          <a:solidFill>
                            <a:srgbClr val="31869B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31869B"/>
                          </a:solidFill>
                          <a:effectLst/>
                          <a:latin typeface="Calibri"/>
                        </a:rPr>
                        <a:t>2013-14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47835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Ratio of leveraged-funds for Institute-Driven Initiatives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BC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$1:$0.36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$1:$0.42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35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Ratio of leverage-funds for Horizontal Initiatives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BC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$1 : $0.56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$1:$0.76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Canada's international ranking for the number of health researchers per thousand workforce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BC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3rd among G7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External Data source available every 5 years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7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Percentage of Institute-Driven grants reporting stakeholder involvement in the research process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IDM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89%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94%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Percentage of operating grants reporting translation of knowledge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IDM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57%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61%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Percentage of priority-driven grants reporting translation of knowledge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IDM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N/A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68%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BC9DB-5424-4094-973A-F251801B0535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081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rtlCol="0" anchor="t">
            <a:normAutofit/>
          </a:bodyPr>
          <a:lstStyle/>
          <a:p>
            <a:pPr algn="r" eaLnBrk="1" hangingPunct="1"/>
            <a:r>
              <a:rPr lang="en-US" sz="3200" kern="1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Lessons Learned after 12 </a:t>
            </a:r>
            <a:r>
              <a:rPr lang="en-US" sz="3200" kern="12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endParaRPr lang="en-US" sz="3200" kern="12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143001"/>
            <a:ext cx="8312150" cy="4953000"/>
          </a:xfrm>
        </p:spPr>
        <p:txBody>
          <a:bodyPr/>
          <a:lstStyle/>
          <a:p>
            <a:pPr marL="0" indent="0">
              <a:buClrTx/>
            </a:pPr>
            <a:endParaRPr lang="en-US" dirty="0" smtClean="0">
              <a:latin typeface="+mj-lt"/>
            </a:endParaRP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dirty="0" smtClean="0">
                <a:latin typeface="+mj-lt"/>
              </a:rPr>
              <a:t>Measures in the Broad Social and Economic Benefits and Health and Health System Impact Categories have less easily available data and there are concerns over attribution</a:t>
            </a:r>
          </a:p>
          <a:p>
            <a:pPr marL="457200" indent="-457200">
              <a:buClrTx/>
              <a:buFont typeface="+mj-lt"/>
              <a:buAutoNum type="arabicPeriod"/>
            </a:pPr>
            <a:endParaRPr lang="en-US" sz="1200" dirty="0" smtClean="0">
              <a:latin typeface="+mj-lt"/>
            </a:endParaRP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dirty="0" smtClean="0">
                <a:latin typeface="+mj-lt"/>
              </a:rPr>
              <a:t>Data availability can be an issue if relying on external sources – e.g. national statistical offices</a:t>
            </a:r>
          </a:p>
          <a:p>
            <a:pPr marL="457200" indent="-457200">
              <a:buClrTx/>
              <a:buFont typeface="+mj-lt"/>
              <a:buAutoNum type="arabicPeriod"/>
            </a:pPr>
            <a:endParaRPr lang="en-US" sz="1200" dirty="0" smtClean="0">
              <a:latin typeface="+mj-lt"/>
            </a:endParaRP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dirty="0" smtClean="0">
                <a:latin typeface="+mj-lt"/>
              </a:rPr>
              <a:t>Further streamlining may be possible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ClrTx/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BC9DB-5424-4094-973A-F251801B0535}" type="slidenum">
              <a:rPr lang="en-CA" smtClean="0"/>
              <a:pPr>
                <a:defRPr/>
              </a:pPr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617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hr_20080414">
  <a:themeElements>
    <a:clrScheme name="cihr_20080414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cihr_20080414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hr_20080414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hr_20080414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hr_20080414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hr_20080414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hr_20080414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hr_20080414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hr_20080414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hr_20080414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HSI + Provincial Partne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ihr_20080414">
  <a:themeElements>
    <a:clrScheme name="cihr_20080414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cihr_20080414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hr_20080414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hr_20080414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hr_20080414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hr_20080414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hr_20080414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hr_20080414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hr_20080414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hr_20080414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2510</TotalTime>
  <Words>895</Words>
  <Application>Microsoft Office PowerPoint</Application>
  <PresentationFormat>On-screen Show (4:3)</PresentationFormat>
  <Paragraphs>154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ＭＳ Ｐゴシック</vt:lpstr>
      <vt:lpstr>Arial</vt:lpstr>
      <vt:lpstr>Arial Narrow</vt:lpstr>
      <vt:lpstr>Calibri</vt:lpstr>
      <vt:lpstr>Franklin Gothic Book</vt:lpstr>
      <vt:lpstr>Franklin Gothic Medium</vt:lpstr>
      <vt:lpstr>Helvetica Neue</vt:lpstr>
      <vt:lpstr>Wingdings</vt:lpstr>
      <vt:lpstr>cihr_20080414</vt:lpstr>
      <vt:lpstr>PHSI + Provincial Partners</vt:lpstr>
      <vt:lpstr>1_cihr_20080414</vt:lpstr>
      <vt:lpstr>The CIHR Perspective on Impact Measurement</vt:lpstr>
      <vt:lpstr>Introduction</vt:lpstr>
      <vt:lpstr>CAHS Impact Framework</vt:lpstr>
      <vt:lpstr>CIHR Performance Measurement Regime</vt:lpstr>
      <vt:lpstr>CIHR Toolbox Impact Category Descriptions</vt:lpstr>
      <vt:lpstr>PowerPoint Presentation</vt:lpstr>
      <vt:lpstr>Examples of CIHR Baseline Data</vt:lpstr>
      <vt:lpstr>Examples of CIHR Baseline Data</vt:lpstr>
      <vt:lpstr>Lessons Learned after 12 months</vt:lpstr>
    </vt:vector>
  </TitlesOfParts>
  <Company>CIHR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Winzer</dc:creator>
  <cp:lastModifiedBy>Wu, Leena</cp:lastModifiedBy>
  <cp:revision>75</cp:revision>
  <cp:lastPrinted>2015-03-03T20:08:03Z</cp:lastPrinted>
  <dcterms:created xsi:type="dcterms:W3CDTF">2015-02-25T20:14:05Z</dcterms:created>
  <dcterms:modified xsi:type="dcterms:W3CDTF">2015-05-07T21:40:50Z</dcterms:modified>
</cp:coreProperties>
</file>