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8"/>
  </p:notesMasterIdLst>
  <p:sldIdLst>
    <p:sldId id="256" r:id="rId2"/>
    <p:sldId id="261" r:id="rId3"/>
    <p:sldId id="265" r:id="rId4"/>
    <p:sldId id="266" r:id="rId5"/>
    <p:sldId id="267" r:id="rId6"/>
    <p:sldId id="268" r:id="rId7"/>
    <p:sldId id="275" r:id="rId8"/>
    <p:sldId id="270" r:id="rId9"/>
    <p:sldId id="271" r:id="rId10"/>
    <p:sldId id="272" r:id="rId11"/>
    <p:sldId id="269" r:id="rId12"/>
    <p:sldId id="274" r:id="rId13"/>
    <p:sldId id="276" r:id="rId14"/>
    <p:sldId id="278" r:id="rId15"/>
    <p:sldId id="264"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2A82"/>
    <a:srgbClr val="2977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29" autoAdjust="0"/>
    <p:restoredTop sz="82553" autoAdjust="0"/>
  </p:normalViewPr>
  <p:slideViewPr>
    <p:cSldViewPr snapToGrid="0">
      <p:cViewPr varScale="1">
        <p:scale>
          <a:sx n="96" d="100"/>
          <a:sy n="96" d="100"/>
        </p:scale>
        <p:origin x="-1224"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D2D96A-033F-B546-9CCC-2739EB571D72}" type="datetimeFigureOut">
              <a:rPr lang="en-US" smtClean="0"/>
              <a:t>2017/05/16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7F1E94-23E3-5C45-8481-3C352662D82D}" type="slidenum">
              <a:rPr lang="en-US" smtClean="0"/>
              <a:t>‹#›</a:t>
            </a:fld>
            <a:endParaRPr lang="en-US"/>
          </a:p>
        </p:txBody>
      </p:sp>
    </p:spTree>
    <p:extLst>
      <p:ext uri="{BB962C8B-B14F-4D97-AF65-F5344CB8AC3E}">
        <p14:creationId xmlns:p14="http://schemas.microsoft.com/office/powerpoint/2010/main" val="1521517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might be helpful here to briefly give examples on how DD’s have been used- look up McMaster Forum and see the types of topics.  It will help people see</a:t>
            </a:r>
            <a:r>
              <a:rPr lang="en-US" baseline="0" dirty="0"/>
              <a:t> that this is a method to wrestle with and engage when much learning needs to take place by participants as well as leaders.</a:t>
            </a:r>
            <a:endParaRPr lang="en-US" dirty="0"/>
          </a:p>
        </p:txBody>
      </p:sp>
      <p:sp>
        <p:nvSpPr>
          <p:cNvPr id="4" name="Slide Number Placeholder 3"/>
          <p:cNvSpPr>
            <a:spLocks noGrp="1"/>
          </p:cNvSpPr>
          <p:nvPr>
            <p:ph type="sldNum" sz="quarter" idx="10"/>
          </p:nvPr>
        </p:nvSpPr>
        <p:spPr/>
        <p:txBody>
          <a:bodyPr/>
          <a:lstStyle/>
          <a:p>
            <a:fld id="{497F1E94-23E3-5C45-8481-3C352662D82D}" type="slidenum">
              <a:rPr lang="en-US" smtClean="0"/>
              <a:t>4</a:t>
            </a:fld>
            <a:endParaRPr lang="en-US"/>
          </a:p>
        </p:txBody>
      </p:sp>
    </p:spTree>
    <p:extLst>
      <p:ext uri="{BB962C8B-B14F-4D97-AF65-F5344CB8AC3E}">
        <p14:creationId xmlns:p14="http://schemas.microsoft.com/office/powerpoint/2010/main" val="2050972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7F1E94-23E3-5C45-8481-3C352662D82D}" type="slidenum">
              <a:rPr lang="en-US" smtClean="0"/>
              <a:t>7</a:t>
            </a:fld>
            <a:endParaRPr lang="en-US"/>
          </a:p>
        </p:txBody>
      </p:sp>
    </p:spTree>
    <p:extLst>
      <p:ext uri="{BB962C8B-B14F-4D97-AF65-F5344CB8AC3E}">
        <p14:creationId xmlns:p14="http://schemas.microsoft.com/office/powerpoint/2010/main" val="140616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97F1E94-23E3-5C45-8481-3C352662D82D}" type="slidenum">
              <a:rPr lang="en-US" smtClean="0"/>
              <a:t>11</a:t>
            </a:fld>
            <a:endParaRPr lang="en-US"/>
          </a:p>
        </p:txBody>
      </p:sp>
    </p:spTree>
    <p:extLst>
      <p:ext uri="{BB962C8B-B14F-4D97-AF65-F5344CB8AC3E}">
        <p14:creationId xmlns:p14="http://schemas.microsoft.com/office/powerpoint/2010/main" val="5945260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6.emf"/><Relationship Id="rId5" Type="http://schemas.openxmlformats.org/officeDocument/2006/relationships/image" Target="../media/image5.jpeg"/><Relationship Id="rId4" Type="http://schemas.openxmlformats.org/officeDocument/2006/relationships/image" Target="../media/image4.emf"/></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 y="0"/>
            <a:ext cx="5038588" cy="1390650"/>
          </a:xfrm>
          <a:prstGeom prst="rect">
            <a:avLst/>
          </a:prstGeom>
        </p:spPr>
      </p:pic>
    </p:spTree>
    <p:extLst>
      <p:ext uri="{BB962C8B-B14F-4D97-AF65-F5344CB8AC3E}">
        <p14:creationId xmlns:p14="http://schemas.microsoft.com/office/powerpoint/2010/main" val="1126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pic>
        <p:nvPicPr>
          <p:cNvPr id="6" name="Picture 5"/>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4041876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spTree>
    <p:extLst>
      <p:ext uri="{BB962C8B-B14F-4D97-AF65-F5344CB8AC3E}">
        <p14:creationId xmlns:p14="http://schemas.microsoft.com/office/powerpoint/2010/main" val="3611725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with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6" name="Straight Connector 5"/>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pic>
        <p:nvPicPr>
          <p:cNvPr id="5" name="Picture 4"/>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2823275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cxnSp>
        <p:nvCxnSpPr>
          <p:cNvPr id="6" name="Straight Connector 5"/>
          <p:cNvCxnSpPr/>
          <p:nvPr userDrawn="1"/>
        </p:nvCxnSpPr>
        <p:spPr bwMode="auto">
          <a:xfrm>
            <a:off x="380998" y="1227834"/>
            <a:ext cx="7772400" cy="0"/>
          </a:xfrm>
          <a:prstGeom prst="line">
            <a:avLst/>
          </a:prstGeom>
          <a:noFill/>
          <a:ln w="12700" cap="flat" cmpd="sng" algn="ctr">
            <a:solidFill>
              <a:srgbClr val="702A82"/>
            </a:solidFill>
            <a:prstDash val="solid"/>
            <a:round/>
            <a:headEnd type="none" w="med" len="med"/>
            <a:tailEnd type="none" w="med" len="med"/>
          </a:ln>
          <a:effectLst/>
        </p:spPr>
      </p:cxnSp>
    </p:spTree>
    <p:extLst>
      <p:ext uri="{BB962C8B-B14F-4D97-AF65-F5344CB8AC3E}">
        <p14:creationId xmlns:p14="http://schemas.microsoft.com/office/powerpoint/2010/main" val="2157850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5846697" y="6060891"/>
            <a:ext cx="3066640" cy="686155"/>
          </a:xfrm>
          <a:prstGeom prst="rect">
            <a:avLst/>
          </a:prstGeom>
        </p:spPr>
      </p:pic>
    </p:spTree>
    <p:extLst>
      <p:ext uri="{BB962C8B-B14F-4D97-AF65-F5344CB8AC3E}">
        <p14:creationId xmlns:p14="http://schemas.microsoft.com/office/powerpoint/2010/main" val="220177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no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50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cknowledgements">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 y="0"/>
            <a:ext cx="5038589" cy="1390650"/>
          </a:xfrm>
          <a:prstGeom prst="rect">
            <a:avLst/>
          </a:prstGeom>
        </p:spPr>
      </p:pic>
      <p:pic>
        <p:nvPicPr>
          <p:cNvPr id="4" name="Picture 3"/>
          <p:cNvPicPr>
            <a:picLocks noChangeAspect="1"/>
          </p:cNvPicPr>
          <p:nvPr userDrawn="1"/>
        </p:nvPicPr>
        <p:blipFill>
          <a:blip r:embed="rId3"/>
          <a:stretch>
            <a:fillRect/>
          </a:stretch>
        </p:blipFill>
        <p:spPr>
          <a:xfrm>
            <a:off x="529025" y="1716278"/>
            <a:ext cx="2777923" cy="864084"/>
          </a:xfrm>
          <a:prstGeom prst="rect">
            <a:avLst/>
          </a:prstGeom>
        </p:spPr>
      </p:pic>
      <p:pic>
        <p:nvPicPr>
          <p:cNvPr id="5" name="Picture 4"/>
          <p:cNvPicPr>
            <a:picLocks noChangeAspect="1"/>
          </p:cNvPicPr>
          <p:nvPr userDrawn="1"/>
        </p:nvPicPr>
        <p:blipFill>
          <a:blip r:embed="rId4"/>
          <a:stretch>
            <a:fillRect/>
          </a:stretch>
        </p:blipFill>
        <p:spPr>
          <a:xfrm>
            <a:off x="6241774" y="1902293"/>
            <a:ext cx="2496842" cy="731520"/>
          </a:xfrm>
          <a:prstGeom prst="rect">
            <a:avLst/>
          </a:prstGeom>
        </p:spPr>
      </p:pic>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577579" y="1857108"/>
            <a:ext cx="2393564" cy="836395"/>
          </a:xfrm>
          <a:prstGeom prst="rect">
            <a:avLst/>
          </a:prstGeom>
        </p:spPr>
      </p:pic>
      <p:pic>
        <p:nvPicPr>
          <p:cNvPr id="8" name="Picture 7"/>
          <p:cNvPicPr>
            <a:picLocks noChangeAspect="1"/>
          </p:cNvPicPr>
          <p:nvPr userDrawn="1"/>
        </p:nvPicPr>
        <p:blipFill>
          <a:blip r:embed="rId6"/>
          <a:stretch>
            <a:fillRect/>
          </a:stretch>
        </p:blipFill>
        <p:spPr>
          <a:xfrm>
            <a:off x="4248912" y="4752297"/>
            <a:ext cx="4489704" cy="1626566"/>
          </a:xfrm>
          <a:prstGeom prst="rect">
            <a:avLst/>
          </a:prstGeom>
        </p:spPr>
      </p:pic>
      <p:pic>
        <p:nvPicPr>
          <p:cNvPr id="10" name="Picture 9"/>
          <p:cNvPicPr>
            <a:picLocks noChangeAspect="1"/>
          </p:cNvPicPr>
          <p:nvPr userDrawn="1"/>
        </p:nvPicPr>
        <p:blipFill>
          <a:blip r:embed="rId7"/>
          <a:stretch>
            <a:fillRect/>
          </a:stretch>
        </p:blipFill>
        <p:spPr>
          <a:xfrm>
            <a:off x="529025" y="4407409"/>
            <a:ext cx="3192488" cy="2034666"/>
          </a:xfrm>
          <a:prstGeom prst="rect">
            <a:avLst/>
          </a:prstGeom>
        </p:spPr>
      </p:pic>
      <p:cxnSp>
        <p:nvCxnSpPr>
          <p:cNvPr id="12" name="Straight Connector 11"/>
          <p:cNvCxnSpPr/>
          <p:nvPr userDrawn="1"/>
        </p:nvCxnSpPr>
        <p:spPr bwMode="auto">
          <a:xfrm>
            <a:off x="1292087" y="1227834"/>
            <a:ext cx="6861311" cy="0"/>
          </a:xfrm>
          <a:prstGeom prst="line">
            <a:avLst/>
          </a:prstGeom>
          <a:noFill/>
          <a:ln w="12700" cap="flat" cmpd="sng" algn="ctr">
            <a:solidFill>
              <a:srgbClr val="702A82"/>
            </a:solidFill>
            <a:prstDash val="solid"/>
            <a:round/>
            <a:headEnd type="none" w="med" len="med"/>
            <a:tailEnd type="none" w="med" len="med"/>
          </a:ln>
          <a:effectLst/>
        </p:spPr>
      </p:cxnSp>
      <p:sp>
        <p:nvSpPr>
          <p:cNvPr id="15" name="TextBox 14"/>
          <p:cNvSpPr txBox="1"/>
          <p:nvPr userDrawn="1"/>
        </p:nvSpPr>
        <p:spPr>
          <a:xfrm>
            <a:off x="384048" y="3637722"/>
            <a:ext cx="4382199" cy="553998"/>
          </a:xfrm>
          <a:prstGeom prst="rect">
            <a:avLst/>
          </a:prstGeom>
          <a:noFill/>
        </p:spPr>
        <p:txBody>
          <a:bodyPr wrap="square" rtlCol="0">
            <a:spAutoFit/>
          </a:bodyPr>
          <a:lstStyle/>
          <a:p>
            <a:r>
              <a:rPr lang="en-US" sz="3000" dirty="0">
                <a:solidFill>
                  <a:schemeClr val="tx1">
                    <a:lumMod val="65000"/>
                    <a:lumOff val="35000"/>
                  </a:schemeClr>
                </a:solidFill>
              </a:rPr>
              <a:t>Funded by</a:t>
            </a:r>
          </a:p>
        </p:txBody>
      </p:sp>
    </p:spTree>
    <p:extLst>
      <p:ext uri="{BB962C8B-B14F-4D97-AF65-F5344CB8AC3E}">
        <p14:creationId xmlns:p14="http://schemas.microsoft.com/office/powerpoint/2010/main" val="319420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9149041" cy="6858000"/>
          </a:xfrm>
          <a:prstGeom prst="rect">
            <a:avLst/>
          </a:prstGeom>
        </p:spPr>
      </p:pic>
      <p:sp>
        <p:nvSpPr>
          <p:cNvPr id="4" name="TextBox 3"/>
          <p:cNvSpPr txBox="1"/>
          <p:nvPr userDrawn="1"/>
        </p:nvSpPr>
        <p:spPr>
          <a:xfrm>
            <a:off x="224589" y="6301410"/>
            <a:ext cx="8686800" cy="377026"/>
          </a:xfrm>
          <a:prstGeom prst="rect">
            <a:avLst/>
          </a:prstGeom>
          <a:noFill/>
        </p:spPr>
        <p:txBody>
          <a:bodyPr wrap="square" rtlCol="0">
            <a:spAutoFit/>
          </a:bodyPr>
          <a:lstStyle/>
          <a:p>
            <a:r>
              <a:rPr lang="en-US" sz="1850" dirty="0">
                <a:solidFill>
                  <a:schemeClr val="bg1">
                    <a:alpha val="70000"/>
                  </a:schemeClr>
                </a:solidFill>
                <a:latin typeface="+mj-lt"/>
              </a:rPr>
              <a:t>MEASURING AND IMPROVING THE PERFORMANCE OF PRIMARY HEALTH CARE IN CANADA</a:t>
            </a:r>
          </a:p>
        </p:txBody>
      </p:sp>
    </p:spTree>
    <p:extLst>
      <p:ext uri="{BB962C8B-B14F-4D97-AF65-F5344CB8AC3E}">
        <p14:creationId xmlns:p14="http://schemas.microsoft.com/office/powerpoint/2010/main" val="2686263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4048" y="384048"/>
            <a:ext cx="8412480" cy="8229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0" y="1645920"/>
            <a:ext cx="82296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61311265"/>
      </p:ext>
    </p:extLst>
  </p:cSld>
  <p:clrMap bg1="lt1" tx1="dk1" bg2="lt2" tx2="dk2" accent1="accent1" accent2="accent2" accent3="accent3" accent4="accent4" accent5="accent5" accent6="accent6" hlink="hlink" folHlink="folHlink"/>
  <p:sldLayoutIdLst>
    <p:sldLayoutId id="2147483768" r:id="rId1"/>
    <p:sldLayoutId id="2147483777" r:id="rId2"/>
    <p:sldLayoutId id="2147483769" r:id="rId3"/>
    <p:sldLayoutId id="2147483778" r:id="rId4"/>
    <p:sldLayoutId id="2147483773" r:id="rId5"/>
    <p:sldLayoutId id="2147483775" r:id="rId6"/>
    <p:sldLayoutId id="2147483774" r:id="rId7"/>
    <p:sldLayoutId id="2147483779" r:id="rId8"/>
    <p:sldLayoutId id="2147483776" r:id="rId9"/>
  </p:sldLayoutIdLst>
  <p:txStyles>
    <p:titleStyle>
      <a:lvl1pPr algn="l" defTabSz="914400" rtl="0" eaLnBrk="1" latinLnBrk="0" hangingPunct="1">
        <a:lnSpc>
          <a:spcPct val="90000"/>
        </a:lnSpc>
        <a:spcBef>
          <a:spcPct val="0"/>
        </a:spcBef>
        <a:buNone/>
        <a:defRPr sz="3000" kern="1200">
          <a:solidFill>
            <a:srgbClr val="702A82"/>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8"/>
          <p:cNvSpPr txBox="1">
            <a:spLocks/>
          </p:cNvSpPr>
          <p:nvPr/>
        </p:nvSpPr>
        <p:spPr>
          <a:xfrm>
            <a:off x="685800" y="4065130"/>
            <a:ext cx="7772400" cy="19085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buNone/>
            </a:pPr>
            <a:r>
              <a:rPr lang="en-US" sz="2000" dirty="0">
                <a:solidFill>
                  <a:schemeClr val="tx1">
                    <a:lumMod val="65000"/>
                    <a:lumOff val="35000"/>
                  </a:schemeClr>
                </a:solidFill>
              </a:rPr>
              <a:t>Johnston, S., Abelson, J., Langton, J., Wong, S. T.</a:t>
            </a:r>
          </a:p>
          <a:p>
            <a:pPr marL="0" indent="0">
              <a:lnSpc>
                <a:spcPct val="80000"/>
              </a:lnSpc>
              <a:buNone/>
            </a:pPr>
            <a:endParaRPr lang="en-US" sz="2000" dirty="0">
              <a:solidFill>
                <a:schemeClr val="tx1">
                  <a:lumMod val="65000"/>
                  <a:lumOff val="35000"/>
                </a:schemeClr>
              </a:solidFill>
            </a:endParaRPr>
          </a:p>
          <a:p>
            <a:pPr marL="0" indent="0">
              <a:lnSpc>
                <a:spcPct val="80000"/>
              </a:lnSpc>
              <a:buNone/>
            </a:pPr>
            <a:r>
              <a:rPr lang="en-US" sz="2000" dirty="0">
                <a:solidFill>
                  <a:schemeClr val="tx1">
                    <a:lumMod val="65000"/>
                    <a:lumOff val="35000"/>
                  </a:schemeClr>
                </a:solidFill>
              </a:rPr>
              <a:t>May 17</a:t>
            </a:r>
            <a:r>
              <a:rPr lang="en-US" sz="2000" baseline="30000" dirty="0">
                <a:solidFill>
                  <a:schemeClr val="tx1">
                    <a:lumMod val="65000"/>
                    <a:lumOff val="35000"/>
                  </a:schemeClr>
                </a:solidFill>
              </a:rPr>
              <a:t>th</a:t>
            </a:r>
            <a:r>
              <a:rPr lang="en-US" sz="2000" dirty="0">
                <a:solidFill>
                  <a:schemeClr val="tx1">
                    <a:lumMod val="65000"/>
                    <a:lumOff val="35000"/>
                  </a:schemeClr>
                </a:solidFill>
              </a:rPr>
              <a:t>, 2017</a:t>
            </a:r>
          </a:p>
          <a:p>
            <a:pPr marL="0" indent="0">
              <a:lnSpc>
                <a:spcPct val="80000"/>
              </a:lnSpc>
              <a:buNone/>
            </a:pPr>
            <a:r>
              <a:rPr lang="en-US" sz="2000" dirty="0">
                <a:solidFill>
                  <a:schemeClr val="tx1">
                    <a:lumMod val="65000"/>
                    <a:lumOff val="35000"/>
                  </a:schemeClr>
                </a:solidFill>
              </a:rPr>
              <a:t>Primary Healthcare Research Day</a:t>
            </a:r>
          </a:p>
          <a:p>
            <a:pPr marL="0" indent="0">
              <a:lnSpc>
                <a:spcPct val="80000"/>
              </a:lnSpc>
              <a:buNone/>
            </a:pPr>
            <a:r>
              <a:rPr lang="en-US" sz="2000" dirty="0">
                <a:solidFill>
                  <a:schemeClr val="tx1">
                    <a:lumMod val="65000"/>
                    <a:lumOff val="35000"/>
                  </a:schemeClr>
                </a:solidFill>
              </a:rPr>
              <a:t>Halifax, NS</a:t>
            </a:r>
          </a:p>
          <a:p>
            <a:pPr marL="0" indent="0">
              <a:buNone/>
            </a:pPr>
            <a:endParaRPr lang="en-US" sz="2000" dirty="0">
              <a:solidFill>
                <a:schemeClr val="tx1">
                  <a:lumMod val="65000"/>
                  <a:lumOff val="35000"/>
                </a:schemeClr>
              </a:solidFill>
            </a:endParaRPr>
          </a:p>
        </p:txBody>
      </p:sp>
      <p:sp>
        <p:nvSpPr>
          <p:cNvPr id="5" name="Title 7"/>
          <p:cNvSpPr txBox="1">
            <a:spLocks/>
          </p:cNvSpPr>
          <p:nvPr/>
        </p:nvSpPr>
        <p:spPr>
          <a:xfrm>
            <a:off x="685800" y="1939433"/>
            <a:ext cx="7772400" cy="1823547"/>
          </a:xfrm>
          <a:prstGeom prst="rect">
            <a:avLst/>
          </a:prstGeom>
        </p:spPr>
        <p:txBody>
          <a:bodyPr>
            <a:normAutofit fontScale="70000" lnSpcReduction="20000"/>
          </a:bodyPr>
          <a:lstStyle>
            <a:lvl1pPr algn="l" defTabSz="914400" rtl="0" eaLnBrk="1" latinLnBrk="0" hangingPunct="1">
              <a:lnSpc>
                <a:spcPct val="90000"/>
              </a:lnSpc>
              <a:spcBef>
                <a:spcPct val="0"/>
              </a:spcBef>
              <a:buNone/>
              <a:defRPr sz="3000" kern="1200">
                <a:solidFill>
                  <a:srgbClr val="29776F"/>
                </a:solidFill>
                <a:latin typeface="+mn-lt"/>
                <a:ea typeface="+mj-ea"/>
                <a:cs typeface="+mj-cs"/>
              </a:defRPr>
            </a:lvl1pPr>
          </a:lstStyle>
          <a:p>
            <a:pPr>
              <a:lnSpc>
                <a:spcPct val="100000"/>
              </a:lnSpc>
            </a:pPr>
            <a:r>
              <a:rPr lang="en-US" sz="4000" dirty="0">
                <a:solidFill>
                  <a:srgbClr val="702A82"/>
                </a:solidFill>
              </a:rPr>
              <a:t>Citizen, consumer, and patient roles in using publicly reported primary healthcare performance information</a:t>
            </a:r>
            <a:br>
              <a:rPr lang="en-US" sz="4000" dirty="0">
                <a:solidFill>
                  <a:srgbClr val="702A82"/>
                </a:solidFill>
              </a:rPr>
            </a:br>
            <a:endParaRPr lang="en-US" sz="4000" dirty="0">
              <a:solidFill>
                <a:srgbClr val="702A82"/>
              </a:solidFill>
            </a:endParaRPr>
          </a:p>
          <a:p>
            <a:pPr>
              <a:lnSpc>
                <a:spcPct val="100000"/>
              </a:lnSpc>
            </a:pPr>
            <a:r>
              <a:rPr lang="en-US" sz="3200" dirty="0">
                <a:solidFill>
                  <a:schemeClr val="tx1">
                    <a:lumMod val="65000"/>
                    <a:lumOff val="35000"/>
                  </a:schemeClr>
                </a:solidFill>
              </a:rPr>
              <a:t>Lessons from citizen-patient dialogues in three Canadian provinces</a:t>
            </a:r>
          </a:p>
        </p:txBody>
      </p:sp>
      <p:cxnSp>
        <p:nvCxnSpPr>
          <p:cNvPr id="6" name="Straight Connector 5"/>
          <p:cNvCxnSpPr/>
          <p:nvPr/>
        </p:nvCxnSpPr>
        <p:spPr bwMode="auto">
          <a:xfrm>
            <a:off x="685800" y="3859920"/>
            <a:ext cx="7772400" cy="0"/>
          </a:xfrm>
          <a:prstGeom prst="line">
            <a:avLst/>
          </a:prstGeom>
          <a:noFill/>
          <a:ln w="12700" cap="flat" cmpd="sng" algn="ctr">
            <a:solidFill>
              <a:srgbClr val="702A82"/>
            </a:solidFill>
            <a:prstDash val="solid"/>
            <a:round/>
            <a:headEnd type="none" w="med" len="med"/>
            <a:tailEnd type="none" w="med" len="med"/>
          </a:ln>
          <a:effectLst/>
        </p:spPr>
      </p:cxnSp>
      <p:sp>
        <p:nvSpPr>
          <p:cNvPr id="10" name="TextBox 9"/>
          <p:cNvSpPr txBox="1"/>
          <p:nvPr/>
        </p:nvSpPr>
        <p:spPr>
          <a:xfrm>
            <a:off x="224589" y="6400800"/>
            <a:ext cx="8686800" cy="377026"/>
          </a:xfrm>
          <a:prstGeom prst="rect">
            <a:avLst/>
          </a:prstGeom>
          <a:noFill/>
        </p:spPr>
        <p:txBody>
          <a:bodyPr wrap="square" rtlCol="0">
            <a:spAutoFit/>
          </a:bodyPr>
          <a:lstStyle/>
          <a:p>
            <a:r>
              <a:rPr lang="en-US" sz="1850" dirty="0">
                <a:solidFill>
                  <a:srgbClr val="702A82">
                    <a:alpha val="70000"/>
                  </a:srgbClr>
                </a:solidFill>
                <a:latin typeface="+mj-lt"/>
              </a:rPr>
              <a:t>MEASURING AND IMPROVING THE PERFORMANCE OF PRIMARY HEALTH CARE IN CANADA</a:t>
            </a:r>
          </a:p>
        </p:txBody>
      </p:sp>
    </p:spTree>
    <p:extLst>
      <p:ext uri="{BB962C8B-B14F-4D97-AF65-F5344CB8AC3E}">
        <p14:creationId xmlns:p14="http://schemas.microsoft.com/office/powerpoint/2010/main" val="3363388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a:t>
            </a:r>
            <a:r>
              <a:rPr lang="en-CA" dirty="0"/>
              <a:t>Health System</a:t>
            </a:r>
            <a:r>
              <a:rPr lang="en-US" dirty="0"/>
              <a:t>: </a:t>
            </a:r>
            <a:r>
              <a:rPr lang="en-US" i="1" dirty="0"/>
              <a:t>Consumer Role</a:t>
            </a:r>
          </a:p>
        </p:txBody>
      </p:sp>
      <p:sp>
        <p:nvSpPr>
          <p:cNvPr id="3" name="Content Placeholder 2"/>
          <p:cNvSpPr>
            <a:spLocks noGrp="1"/>
          </p:cNvSpPr>
          <p:nvPr>
            <p:ph idx="1"/>
          </p:nvPr>
        </p:nvSpPr>
        <p:spPr/>
        <p:txBody>
          <a:bodyPr numCol="2">
            <a:normAutofit fontScale="92500" lnSpcReduction="10000"/>
          </a:bodyPr>
          <a:lstStyle/>
          <a:p>
            <a:r>
              <a:rPr lang="en-US" dirty="0"/>
              <a:t>Lack of choice of primary care providers</a:t>
            </a:r>
          </a:p>
          <a:p>
            <a:r>
              <a:rPr lang="en-US" dirty="0"/>
              <a:t>Importance of existing relationships and reluctance to change providers</a:t>
            </a:r>
          </a:p>
          <a:p>
            <a:r>
              <a:rPr lang="en-US" dirty="0"/>
              <a:t>Concerns over “doctor shopping”</a:t>
            </a:r>
          </a:p>
          <a:p>
            <a:r>
              <a:rPr lang="en-US" dirty="0"/>
              <a:t>Might influence where people settle when considering a new move</a:t>
            </a:r>
          </a:p>
          <a:p>
            <a:pPr marL="0" indent="0">
              <a:buNone/>
            </a:pPr>
            <a:endParaRPr lang="en-US" dirty="0"/>
          </a:p>
          <a:p>
            <a:pPr marL="0" indent="0">
              <a:buNone/>
            </a:pPr>
            <a:endParaRPr lang="en-US" dirty="0"/>
          </a:p>
          <a:p>
            <a:pPr marL="457200" indent="0">
              <a:buNone/>
            </a:pPr>
            <a:r>
              <a:rPr lang="en-US" sz="2100" i="1" dirty="0"/>
              <a:t>“Well, if they got a crappy rating, I might consider doing something about it, depending what the rating was on. If they got—you know, maybe it was they didn’t spend enough time with the doctor, or the doctor didn’t spend enough time with the patient, that might be an issue that was personal to me, and it might be enough to cause me to go somewhere else, but, I don’t know. Most people who do have a GP or are connected with their GP already to some extent, it’s challenging for them to go to another GP if they did get a bad rating. If they get a good rating then they’ll think, “Oh, great. Well, I made the right decision. Obviously.” </a:t>
            </a:r>
          </a:p>
        </p:txBody>
      </p:sp>
    </p:spTree>
    <p:extLst>
      <p:ext uri="{BB962C8B-B14F-4D97-AF65-F5344CB8AC3E}">
        <p14:creationId xmlns:p14="http://schemas.microsoft.com/office/powerpoint/2010/main" val="3607542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health system: </a:t>
            </a:r>
            <a:r>
              <a:rPr lang="en-US" i="1" dirty="0"/>
              <a:t>Patient Role</a:t>
            </a:r>
            <a:endParaRPr lang="en-US" dirty="0"/>
          </a:p>
        </p:txBody>
      </p:sp>
      <p:sp>
        <p:nvSpPr>
          <p:cNvPr id="3" name="Content Placeholder 2"/>
          <p:cNvSpPr>
            <a:spLocks noGrp="1"/>
          </p:cNvSpPr>
          <p:nvPr>
            <p:ph idx="1"/>
          </p:nvPr>
        </p:nvSpPr>
        <p:spPr>
          <a:xfrm>
            <a:off x="558800" y="1645920"/>
            <a:ext cx="8016240" cy="4775200"/>
          </a:xfrm>
        </p:spPr>
        <p:txBody>
          <a:bodyPr numCol="2">
            <a:normAutofit/>
          </a:bodyPr>
          <a:lstStyle/>
          <a:p>
            <a:r>
              <a:rPr lang="en-US" sz="2000" dirty="0"/>
              <a:t>Importance of own experience of care </a:t>
            </a:r>
            <a:r>
              <a:rPr lang="en-US" sz="2000" i="1" dirty="0"/>
              <a:t>with</a:t>
            </a:r>
            <a:r>
              <a:rPr lang="en-US" sz="2000" dirty="0"/>
              <a:t> their providers</a:t>
            </a:r>
          </a:p>
          <a:p>
            <a:r>
              <a:rPr lang="en-US" sz="2000" dirty="0"/>
              <a:t>Improving knowledge of what care patients should expect</a:t>
            </a:r>
          </a:p>
          <a:p>
            <a:r>
              <a:rPr lang="en-US" sz="2000" dirty="0"/>
              <a:t>Public reporting important but professionals (e.g. regulatory colleges) should be key target for public reporting, as they are ultimately responsible</a:t>
            </a:r>
          </a:p>
          <a:p>
            <a:r>
              <a:rPr lang="en-US" sz="2000" dirty="0"/>
              <a:t>Can help to promote trust in provider</a:t>
            </a:r>
          </a:p>
          <a:p>
            <a:endParaRPr lang="en-US" sz="2200" b="1" dirty="0"/>
          </a:p>
          <a:p>
            <a:endParaRPr lang="en-US" sz="2200" b="1" dirty="0"/>
          </a:p>
          <a:p>
            <a:pPr marL="457200" indent="0">
              <a:buNone/>
            </a:pPr>
            <a:r>
              <a:rPr lang="en-US" sz="2200" b="1" dirty="0"/>
              <a:t/>
            </a:r>
            <a:br>
              <a:rPr lang="en-US" sz="2200" b="1" dirty="0"/>
            </a:br>
            <a:r>
              <a:rPr lang="en-US" sz="2000" dirty="0"/>
              <a:t>“</a:t>
            </a:r>
            <a:r>
              <a:rPr lang="en-US" sz="2000" i="1" dirty="0"/>
              <a:t>if I saw that they had low screening rates, if it was publically provided information, then I could be, like, “Oh, I didn’t know I was supposed to have that screening. Now I know that I should ask.” But if that information’s not provided, then I don’t know that that’s something I’m supposed to be screened for.”</a:t>
            </a:r>
            <a:endParaRPr lang="en-US" sz="2000" dirty="0"/>
          </a:p>
          <a:p>
            <a:pPr marL="0" indent="0">
              <a:buNone/>
            </a:pPr>
            <a:endParaRPr lang="en-US" dirty="0"/>
          </a:p>
        </p:txBody>
      </p:sp>
    </p:spTree>
    <p:extLst>
      <p:ext uri="{BB962C8B-B14F-4D97-AF65-F5344CB8AC3E}">
        <p14:creationId xmlns:p14="http://schemas.microsoft.com/office/powerpoint/2010/main" val="3495944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endParaRPr lang="en-US" dirty="0">
              <a:solidFill>
                <a:srgbClr val="FF0000"/>
              </a:solidFill>
            </a:endParaRPr>
          </a:p>
        </p:txBody>
      </p:sp>
      <p:sp>
        <p:nvSpPr>
          <p:cNvPr id="3" name="Content Placeholder 2"/>
          <p:cNvSpPr>
            <a:spLocks noGrp="1"/>
          </p:cNvSpPr>
          <p:nvPr>
            <p:ph idx="1"/>
          </p:nvPr>
        </p:nvSpPr>
        <p:spPr/>
        <p:txBody>
          <a:bodyPr/>
          <a:lstStyle/>
          <a:p>
            <a:pPr marL="0" indent="0">
              <a:spcAft>
                <a:spcPts val="1200"/>
              </a:spcAft>
              <a:buNone/>
            </a:pPr>
            <a:r>
              <a:rPr lang="en-US" dirty="0"/>
              <a:t>Key considerations to help guide effective public reporting on primary care performance</a:t>
            </a:r>
          </a:p>
          <a:p>
            <a:pPr>
              <a:spcAft>
                <a:spcPts val="1200"/>
              </a:spcAft>
            </a:pPr>
            <a:r>
              <a:rPr lang="en-US" dirty="0"/>
              <a:t>Different roles of target audience</a:t>
            </a:r>
          </a:p>
          <a:p>
            <a:pPr>
              <a:spcAft>
                <a:spcPts val="1200"/>
              </a:spcAft>
            </a:pPr>
            <a:r>
              <a:rPr lang="en-US" dirty="0"/>
              <a:t>Relevancy of information specific to the target audience and their roles in the health system</a:t>
            </a:r>
          </a:p>
          <a:p>
            <a:pPr>
              <a:spcAft>
                <a:spcPts val="1200"/>
              </a:spcAft>
            </a:pPr>
            <a:r>
              <a:rPr lang="en-US" dirty="0"/>
              <a:t>Barriers to uses of public performance information </a:t>
            </a:r>
          </a:p>
        </p:txBody>
      </p:sp>
    </p:spTree>
    <p:extLst>
      <p:ext uri="{BB962C8B-B14F-4D97-AF65-F5344CB8AC3E}">
        <p14:creationId xmlns:p14="http://schemas.microsoft.com/office/powerpoint/2010/main" val="389168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Discussion </a:t>
            </a:r>
          </a:p>
        </p:txBody>
      </p:sp>
      <p:sp>
        <p:nvSpPr>
          <p:cNvPr id="3" name="Content Placeholder 2"/>
          <p:cNvSpPr>
            <a:spLocks noGrp="1"/>
          </p:cNvSpPr>
          <p:nvPr>
            <p:ph idx="1"/>
          </p:nvPr>
        </p:nvSpPr>
        <p:spPr>
          <a:xfrm>
            <a:off x="560832" y="1487424"/>
            <a:ext cx="7973568" cy="4572000"/>
          </a:xfrm>
        </p:spPr>
        <p:txBody>
          <a:bodyPr anchor="t"/>
          <a:lstStyle/>
          <a:p>
            <a:pPr marL="0" indent="0">
              <a:lnSpc>
                <a:spcPct val="100000"/>
              </a:lnSpc>
              <a:buNone/>
            </a:pPr>
            <a:r>
              <a:rPr lang="en-US" dirty="0"/>
              <a:t>Deliberations revealed </a:t>
            </a:r>
            <a:r>
              <a:rPr lang="en-US" dirty="0" smtClean="0"/>
              <a:t>public’s </a:t>
            </a:r>
            <a:r>
              <a:rPr lang="en-US" dirty="0"/>
              <a:t>priorities in </a:t>
            </a:r>
            <a:r>
              <a:rPr lang="en-US" dirty="0" smtClean="0"/>
              <a:t>reported information on primary care performance</a:t>
            </a:r>
            <a:endParaRPr lang="en-US" dirty="0"/>
          </a:p>
          <a:p>
            <a:pPr>
              <a:lnSpc>
                <a:spcPct val="100000"/>
              </a:lnSpc>
            </a:pPr>
            <a:r>
              <a:rPr lang="en-US" dirty="0"/>
              <a:t>Not all information was considered valuable </a:t>
            </a:r>
          </a:p>
          <a:p>
            <a:pPr>
              <a:lnSpc>
                <a:spcPct val="100000"/>
              </a:lnSpc>
            </a:pPr>
            <a:r>
              <a:rPr lang="en-US" dirty="0"/>
              <a:t>Public reporting was consistently viewed as empowering, especially in the role of citizen advocate</a:t>
            </a:r>
          </a:p>
          <a:p>
            <a:pPr>
              <a:lnSpc>
                <a:spcPct val="100000"/>
              </a:lnSpc>
            </a:pPr>
            <a:r>
              <a:rPr lang="en-US" dirty="0"/>
              <a:t>Comparing regions served as a measure of equity</a:t>
            </a:r>
          </a:p>
          <a:p>
            <a:endParaRPr lang="en-CA" dirty="0"/>
          </a:p>
        </p:txBody>
      </p:sp>
    </p:spTree>
    <p:extLst>
      <p:ext uri="{BB962C8B-B14F-4D97-AF65-F5344CB8AC3E}">
        <p14:creationId xmlns:p14="http://schemas.microsoft.com/office/powerpoint/2010/main" val="2911337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Future Considerations</a:t>
            </a:r>
          </a:p>
        </p:txBody>
      </p:sp>
      <p:sp>
        <p:nvSpPr>
          <p:cNvPr id="3" name="Content Placeholder 2"/>
          <p:cNvSpPr>
            <a:spLocks noGrp="1"/>
          </p:cNvSpPr>
          <p:nvPr>
            <p:ph idx="1"/>
          </p:nvPr>
        </p:nvSpPr>
        <p:spPr>
          <a:xfrm>
            <a:off x="633984" y="1670304"/>
            <a:ext cx="7741920" cy="4572000"/>
          </a:xfrm>
        </p:spPr>
        <p:txBody>
          <a:bodyPr/>
          <a:lstStyle/>
          <a:p>
            <a:r>
              <a:rPr lang="en-CA" dirty="0"/>
              <a:t>Explore how to empower the public as stakeholders to engage in solution development</a:t>
            </a:r>
            <a:br>
              <a:rPr lang="en-CA" dirty="0"/>
            </a:br>
            <a:endParaRPr lang="en-CA" dirty="0"/>
          </a:p>
          <a:p>
            <a:r>
              <a:rPr lang="en-CA" dirty="0"/>
              <a:t>Further consideration of which measures are valuable to enhancing public role </a:t>
            </a:r>
            <a:r>
              <a:rPr lang="en-CA" dirty="0" smtClean="0"/>
              <a:t>in subsequent </a:t>
            </a:r>
            <a:r>
              <a:rPr lang="en-CA" dirty="0"/>
              <a:t>quality improvement </a:t>
            </a:r>
          </a:p>
        </p:txBody>
      </p:sp>
    </p:spTree>
    <p:extLst>
      <p:ext uri="{BB962C8B-B14F-4D97-AF65-F5344CB8AC3E}">
        <p14:creationId xmlns:p14="http://schemas.microsoft.com/office/powerpoint/2010/main" val="310626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680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3007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Care Performance Reporting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Primary health care performance measurement and reporting is proliferating</a:t>
            </a:r>
          </a:p>
          <a:p>
            <a:pPr marL="0" indent="0">
              <a:buNone/>
            </a:pPr>
            <a:endParaRPr lang="en-US" dirty="0"/>
          </a:p>
          <a:p>
            <a:pPr marL="0" indent="0">
              <a:buNone/>
            </a:pPr>
            <a:r>
              <a:rPr lang="en-US" dirty="0"/>
              <a:t>Calls to understand how to optimize public reporting for different end-users</a:t>
            </a:r>
          </a:p>
          <a:p>
            <a:pPr marL="0" indent="0">
              <a:buNone/>
            </a:pPr>
            <a:endParaRPr lang="en-US" dirty="0"/>
          </a:p>
          <a:p>
            <a:pPr marL="0" indent="0">
              <a:buNone/>
            </a:pPr>
            <a:r>
              <a:rPr lang="en-US" dirty="0"/>
              <a:t>Rationales for public reporting</a:t>
            </a:r>
          </a:p>
          <a:p>
            <a:r>
              <a:rPr lang="en-US" dirty="0"/>
              <a:t>Patient engagement in their healthcare system</a:t>
            </a:r>
          </a:p>
          <a:p>
            <a:r>
              <a:rPr lang="en-US" dirty="0"/>
              <a:t>May encourage healthcare policy that considers the public’s values</a:t>
            </a:r>
          </a:p>
          <a:p>
            <a:r>
              <a:rPr lang="en-US" dirty="0"/>
              <a:t>Component of quality improvement</a:t>
            </a:r>
          </a:p>
          <a:p>
            <a:pPr marL="0" indent="0">
              <a:buNone/>
            </a:pPr>
            <a:endParaRPr lang="en-US" dirty="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11993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Obtaining the public’s perspectives on performance reporting</a:t>
            </a:r>
          </a:p>
        </p:txBody>
      </p:sp>
      <p:sp>
        <p:nvSpPr>
          <p:cNvPr id="5" name="Content Placeholder 4"/>
          <p:cNvSpPr>
            <a:spLocks noGrp="1"/>
          </p:cNvSpPr>
          <p:nvPr>
            <p:ph idx="1"/>
          </p:nvPr>
        </p:nvSpPr>
        <p:spPr/>
        <p:txBody>
          <a:bodyPr>
            <a:normAutofit/>
          </a:bodyPr>
          <a:lstStyle/>
          <a:p>
            <a:pPr marL="0" indent="0" fontAlgn="base">
              <a:buNone/>
            </a:pPr>
            <a:r>
              <a:rPr lang="en-US" i="1" dirty="0"/>
              <a:t>“Ultimately, transparency of validated data about delivery-system performance has the power to change the culture of health care... The question is not whether there should be public disclosure of information on patient satisfaction, outcomes, and costs — it’s how and by whom it should be done.” </a:t>
            </a:r>
            <a:r>
              <a:rPr lang="en-US" dirty="0"/>
              <a:t> </a:t>
            </a:r>
            <a:r>
              <a:rPr lang="en-US" b="1" dirty="0"/>
              <a:t> </a:t>
            </a:r>
            <a:endParaRPr lang="en-US" dirty="0"/>
          </a:p>
          <a:p>
            <a:pPr marL="0" indent="0">
              <a:buNone/>
            </a:pPr>
            <a:endParaRPr lang="en-US" dirty="0"/>
          </a:p>
          <a:p>
            <a:pPr marL="0" indent="0">
              <a:buNone/>
            </a:pPr>
            <a:r>
              <a:rPr lang="en-US" dirty="0">
                <a:solidFill>
                  <a:srgbClr val="702A82"/>
                </a:solidFill>
              </a:rPr>
              <a:t>Objective: To explore how the public uses and values primary healthcare performance data, to inform effective public reporting systems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1498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Deliberative dialogue approach</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Directly involves stakeholders in value-based discussions about health care systems</a:t>
            </a:r>
          </a:p>
          <a:p>
            <a:pPr marL="0" indent="0">
              <a:buNone/>
            </a:pPr>
            <a:endParaRPr lang="en-US" dirty="0"/>
          </a:p>
          <a:p>
            <a:pPr marL="0" indent="0">
              <a:buNone/>
            </a:pPr>
            <a:r>
              <a:rPr lang="en-US" dirty="0"/>
              <a:t>Participants are briefed during the session, receiving balanced facts about the topic in order to facilitate informed engagement</a:t>
            </a:r>
          </a:p>
          <a:p>
            <a:pPr marL="0" indent="0">
              <a:buNone/>
            </a:pPr>
            <a:endParaRPr lang="en-US" dirty="0"/>
          </a:p>
          <a:p>
            <a:pPr marL="0" indent="0">
              <a:buNone/>
            </a:pPr>
            <a:r>
              <a:rPr lang="en-US" dirty="0"/>
              <a:t>Emphasis on transformative discussion informed by different types of evidence</a:t>
            </a:r>
          </a:p>
          <a:p>
            <a:pPr marL="0" indent="0">
              <a:buNone/>
            </a:pPr>
            <a:endParaRPr lang="en-US" dirty="0"/>
          </a:p>
          <a:p>
            <a:pPr marL="0" indent="0">
              <a:buNone/>
            </a:pPr>
            <a:r>
              <a:rPr lang="en-US" dirty="0"/>
              <a:t>Varied sizes, structures, and participant mix</a:t>
            </a:r>
          </a:p>
          <a:p>
            <a:pPr marL="0" indent="0">
              <a:buNone/>
            </a:pPr>
            <a:endParaRPr lang="en-US" dirty="0"/>
          </a:p>
        </p:txBody>
      </p:sp>
    </p:spTree>
    <p:extLst>
      <p:ext uri="{BB962C8B-B14F-4D97-AF65-F5344CB8AC3E}">
        <p14:creationId xmlns:p14="http://schemas.microsoft.com/office/powerpoint/2010/main" val="218648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Recruitment</a:t>
            </a:r>
          </a:p>
        </p:txBody>
      </p:sp>
      <p:sp>
        <p:nvSpPr>
          <p:cNvPr id="3" name="Content Placeholder 2"/>
          <p:cNvSpPr>
            <a:spLocks noGrp="1"/>
          </p:cNvSpPr>
          <p:nvPr>
            <p:ph idx="1"/>
          </p:nvPr>
        </p:nvSpPr>
        <p:spPr>
          <a:xfrm>
            <a:off x="548641" y="1645920"/>
            <a:ext cx="3937902" cy="4572000"/>
          </a:xfrm>
        </p:spPr>
        <p:txBody>
          <a:bodyPr>
            <a:normAutofit fontScale="85000" lnSpcReduction="20000"/>
          </a:bodyPr>
          <a:lstStyle/>
          <a:p>
            <a:pPr marL="0" indent="0">
              <a:buNone/>
            </a:pPr>
            <a:r>
              <a:rPr lang="en-US" dirty="0"/>
              <a:t>2 deliberative dialogue sessions per study region (6 in total; n=56)</a:t>
            </a:r>
          </a:p>
          <a:p>
            <a:r>
              <a:rPr lang="en-US" dirty="0"/>
              <a:t>One with healthy patients</a:t>
            </a:r>
          </a:p>
          <a:p>
            <a:r>
              <a:rPr lang="en-US" dirty="0"/>
              <a:t>One with patients identified as more complex based on the number of medical conditions</a:t>
            </a:r>
          </a:p>
          <a:p>
            <a:endParaRPr lang="en-US" dirty="0"/>
          </a:p>
          <a:p>
            <a:pPr marL="0" indent="0">
              <a:buNone/>
            </a:pPr>
            <a:r>
              <a:rPr lang="en-US" dirty="0"/>
              <a:t>Recruitment</a:t>
            </a:r>
          </a:p>
          <a:p>
            <a:r>
              <a:rPr lang="en-US" dirty="0"/>
              <a:t>Practice-based survey participants</a:t>
            </a:r>
          </a:p>
          <a:p>
            <a:r>
              <a:rPr lang="en-US" dirty="0"/>
              <a:t>Volunteer / employment opportunity online platform</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3720" y="1931096"/>
            <a:ext cx="5550279" cy="3509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780412" y="1511208"/>
            <a:ext cx="3363730" cy="400110"/>
          </a:xfrm>
          <a:prstGeom prst="rect">
            <a:avLst/>
          </a:prstGeom>
        </p:spPr>
        <p:txBody>
          <a:bodyPr wrap="square">
            <a:spAutoFit/>
          </a:bodyPr>
          <a:lstStyle/>
          <a:p>
            <a:pPr algn="ctr"/>
            <a:r>
              <a:rPr lang="en-US" sz="2000" dirty="0">
                <a:solidFill>
                  <a:srgbClr val="702A82"/>
                </a:solidFill>
              </a:rPr>
              <a:t>Study Regions</a:t>
            </a:r>
            <a:endParaRPr lang="en-US" sz="2000" dirty="0"/>
          </a:p>
        </p:txBody>
      </p:sp>
    </p:spTree>
    <p:extLst>
      <p:ext uri="{BB962C8B-B14F-4D97-AF65-F5344CB8AC3E}">
        <p14:creationId xmlns:p14="http://schemas.microsoft.com/office/powerpoint/2010/main" val="390358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Dialogue topics</a:t>
            </a:r>
          </a:p>
        </p:txBody>
      </p:sp>
      <p:sp>
        <p:nvSpPr>
          <p:cNvPr id="3" name="Content Placeholder 2"/>
          <p:cNvSpPr>
            <a:spLocks noGrp="1"/>
          </p:cNvSpPr>
          <p:nvPr>
            <p:ph idx="1"/>
          </p:nvPr>
        </p:nvSpPr>
        <p:spPr>
          <a:xfrm>
            <a:off x="548640" y="1478422"/>
            <a:ext cx="8229600" cy="4739498"/>
          </a:xfrm>
        </p:spPr>
        <p:txBody>
          <a:bodyPr>
            <a:normAutofit fontScale="70000" lnSpcReduction="20000"/>
          </a:bodyPr>
          <a:lstStyle/>
          <a:p>
            <a:pPr marL="0" indent="0">
              <a:buNone/>
            </a:pPr>
            <a:r>
              <a:rPr lang="en-US" b="1" dirty="0"/>
              <a:t>What to report: </a:t>
            </a:r>
            <a:r>
              <a:rPr lang="en-US" dirty="0"/>
              <a:t>Common performance domains and their related indicators</a:t>
            </a:r>
          </a:p>
          <a:p>
            <a:r>
              <a:rPr lang="en-US" dirty="0"/>
              <a:t>Received descriptions of PHC performance domains such as access, and examples of specific measures in advance and introduction discussion during sessions </a:t>
            </a:r>
          </a:p>
          <a:p>
            <a:r>
              <a:rPr lang="en-US" dirty="0"/>
              <a:t>Talked about their priorities for public reporting on PHC performance</a:t>
            </a:r>
          </a:p>
          <a:p>
            <a:endParaRPr lang="en-US" dirty="0"/>
          </a:p>
          <a:p>
            <a:pPr marL="0" indent="0">
              <a:buNone/>
            </a:pPr>
            <a:r>
              <a:rPr lang="en-US" b="1" dirty="0"/>
              <a:t>How information is used: </a:t>
            </a:r>
            <a:r>
              <a:rPr lang="en-US" dirty="0"/>
              <a:t>The “public’s” role; citizens, consumers, patients</a:t>
            </a:r>
          </a:p>
          <a:p>
            <a:r>
              <a:rPr lang="en-US" dirty="0"/>
              <a:t>How they would use performance information</a:t>
            </a:r>
          </a:p>
          <a:p>
            <a:r>
              <a:rPr lang="en-US" dirty="0"/>
              <a:t>How others should use the information</a:t>
            </a:r>
          </a:p>
          <a:p>
            <a:endParaRPr lang="en-US" dirty="0"/>
          </a:p>
          <a:p>
            <a:pPr marL="0" indent="0">
              <a:buNone/>
            </a:pPr>
            <a:r>
              <a:rPr lang="en-US" b="1" dirty="0"/>
              <a:t>How to report: </a:t>
            </a:r>
            <a:r>
              <a:rPr lang="en-US" dirty="0"/>
              <a:t>PHC performance reporting formats</a:t>
            </a:r>
          </a:p>
          <a:p>
            <a:r>
              <a:rPr lang="en-US" dirty="0" err="1"/>
              <a:t>Infographics</a:t>
            </a:r>
            <a:endParaRPr lang="en-US" dirty="0"/>
          </a:p>
          <a:p>
            <a:r>
              <a:rPr lang="en-US" dirty="0"/>
              <a:t>Hard-copy reports (pamphlets, short summaries, long reports)</a:t>
            </a:r>
          </a:p>
          <a:p>
            <a:r>
              <a:rPr lang="en-US" dirty="0"/>
              <a:t>Interactive websites</a:t>
            </a:r>
          </a:p>
        </p:txBody>
      </p:sp>
    </p:spTree>
    <p:extLst>
      <p:ext uri="{BB962C8B-B14F-4D97-AF65-F5344CB8AC3E}">
        <p14:creationId xmlns:p14="http://schemas.microsoft.com/office/powerpoint/2010/main" val="538163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Public Roles in Health System</a:t>
            </a:r>
          </a:p>
        </p:txBody>
      </p:sp>
      <p:sp>
        <p:nvSpPr>
          <p:cNvPr id="3" name="Content Placeholder 2"/>
          <p:cNvSpPr>
            <a:spLocks noGrp="1"/>
          </p:cNvSpPr>
          <p:nvPr>
            <p:ph idx="1"/>
          </p:nvPr>
        </p:nvSpPr>
        <p:spPr/>
        <p:txBody>
          <a:bodyPr/>
          <a:lstStyle/>
          <a:p>
            <a:pPr marL="0" indent="0">
              <a:buNone/>
            </a:pPr>
            <a:r>
              <a:rPr lang="en-CA" dirty="0"/>
              <a:t>Distinct roles emerged in deliberations: </a:t>
            </a:r>
          </a:p>
          <a:p>
            <a:r>
              <a:rPr lang="en-CA" sz="2400" dirty="0"/>
              <a:t>Citizen role: </a:t>
            </a:r>
          </a:p>
          <a:p>
            <a:pPr lvl="1"/>
            <a:r>
              <a:rPr lang="en-CA" sz="2000" dirty="0"/>
              <a:t>Focus on system; community</a:t>
            </a:r>
          </a:p>
          <a:p>
            <a:pPr lvl="1"/>
            <a:r>
              <a:rPr lang="en-CA" sz="2000" dirty="0"/>
              <a:t>Concerned with the financing and value of healthcare; the distribution of resources</a:t>
            </a:r>
          </a:p>
          <a:p>
            <a:r>
              <a:rPr lang="en-CA" sz="2400" dirty="0"/>
              <a:t>Consumer role:</a:t>
            </a:r>
          </a:p>
          <a:p>
            <a:pPr lvl="1"/>
            <a:r>
              <a:rPr lang="en-CA" sz="2000" dirty="0"/>
              <a:t>Focus on with whom or where to receive own care; concerned with differences between providers</a:t>
            </a:r>
          </a:p>
          <a:p>
            <a:r>
              <a:rPr lang="en-CA" sz="2400" dirty="0"/>
              <a:t>Patient role:</a:t>
            </a:r>
          </a:p>
          <a:p>
            <a:pPr lvl="1"/>
            <a:r>
              <a:rPr lang="en-CA" sz="2000" dirty="0"/>
              <a:t>Focus on decisions regarding own care; usually working within existing relationship with provider</a:t>
            </a:r>
          </a:p>
          <a:p>
            <a:pPr marL="457200" lvl="1" indent="0">
              <a:buNone/>
            </a:pPr>
            <a:endParaRPr lang="en-CA" sz="2000" dirty="0"/>
          </a:p>
          <a:p>
            <a:pPr marL="0" indent="0">
              <a:buNone/>
            </a:pPr>
            <a:endParaRPr lang="en-CA" dirty="0"/>
          </a:p>
        </p:txBody>
      </p:sp>
    </p:spTree>
    <p:extLst>
      <p:ext uri="{BB962C8B-B14F-4D97-AF65-F5344CB8AC3E}">
        <p14:creationId xmlns:p14="http://schemas.microsoft.com/office/powerpoint/2010/main" val="3041115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a:t>
            </a:r>
            <a:r>
              <a:rPr lang="en-CA" dirty="0"/>
              <a:t>Health System</a:t>
            </a:r>
            <a:r>
              <a:rPr lang="en-US" dirty="0"/>
              <a:t>: </a:t>
            </a:r>
            <a:r>
              <a:rPr lang="en-US" i="1" dirty="0"/>
              <a:t>Citizen Role</a:t>
            </a:r>
          </a:p>
        </p:txBody>
      </p:sp>
      <p:sp>
        <p:nvSpPr>
          <p:cNvPr id="3" name="Content Placeholder 2"/>
          <p:cNvSpPr>
            <a:spLocks noGrp="1"/>
          </p:cNvSpPr>
          <p:nvPr>
            <p:ph idx="1"/>
          </p:nvPr>
        </p:nvSpPr>
        <p:spPr>
          <a:xfrm>
            <a:off x="548640" y="1645920"/>
            <a:ext cx="8492810" cy="4572000"/>
          </a:xfrm>
        </p:spPr>
        <p:txBody>
          <a:bodyPr numCol="2">
            <a:normAutofit/>
          </a:bodyPr>
          <a:lstStyle/>
          <a:p>
            <a:pPr marL="0" indent="0">
              <a:buNone/>
            </a:pPr>
            <a:r>
              <a:rPr lang="en-US" dirty="0"/>
              <a:t>Most common role; advocacy for better PHC in community</a:t>
            </a:r>
          </a:p>
          <a:p>
            <a:r>
              <a:rPr lang="en-US" dirty="0"/>
              <a:t>Knowledge of community’s performance key first step in advocacy</a:t>
            </a:r>
          </a:p>
          <a:p>
            <a:r>
              <a:rPr lang="en-US" dirty="0"/>
              <a:t>Performance information can act as stimulus for interactions with government leaders and voting changes</a:t>
            </a:r>
          </a:p>
          <a:p>
            <a:pPr marL="457200" indent="0">
              <a:buNone/>
            </a:pPr>
            <a:endParaRPr lang="en-US" sz="2600" dirty="0"/>
          </a:p>
          <a:p>
            <a:pPr marL="457200" indent="0">
              <a:buNone/>
            </a:pPr>
            <a:r>
              <a:rPr lang="en-US" sz="2000" i="1" dirty="0"/>
              <a:t>“And if you’ve got some districts performing better than other districts and the public knows that, that’s where the pressure comes from to change, and that’s the only way you’ll get change in the healthcare system is by public pressure, pressuring the government and then it works its way down. And that’s the only way to do it.”</a:t>
            </a:r>
            <a:r>
              <a:rPr lang="en-US" sz="2000" dirty="0"/>
              <a:t> </a:t>
            </a:r>
          </a:p>
        </p:txBody>
      </p:sp>
    </p:spTree>
    <p:extLst>
      <p:ext uri="{BB962C8B-B14F-4D97-AF65-F5344CB8AC3E}">
        <p14:creationId xmlns:p14="http://schemas.microsoft.com/office/powerpoint/2010/main" val="1232958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a:t>
            </a:r>
            <a:r>
              <a:rPr lang="en-CA" dirty="0"/>
              <a:t>Health System</a:t>
            </a:r>
            <a:r>
              <a:rPr lang="en-US" dirty="0"/>
              <a:t>: </a:t>
            </a:r>
            <a:r>
              <a:rPr lang="en-US" i="1" dirty="0"/>
              <a:t>Citizen Role </a:t>
            </a:r>
            <a:endParaRPr lang="en-US" dirty="0"/>
          </a:p>
        </p:txBody>
      </p:sp>
      <p:sp>
        <p:nvSpPr>
          <p:cNvPr id="5" name="Content Placeholder 4"/>
          <p:cNvSpPr>
            <a:spLocks noGrp="1"/>
          </p:cNvSpPr>
          <p:nvPr>
            <p:ph idx="1"/>
          </p:nvPr>
        </p:nvSpPr>
        <p:spPr/>
        <p:txBody>
          <a:bodyPr numCol="2">
            <a:normAutofit fontScale="92500" lnSpcReduction="10000"/>
          </a:bodyPr>
          <a:lstStyle/>
          <a:p>
            <a:r>
              <a:rPr lang="en-US" dirty="0"/>
              <a:t>Information as empowerment - though some expressed a lack of ability to enact change</a:t>
            </a:r>
          </a:p>
          <a:p>
            <a:r>
              <a:rPr lang="en-US" dirty="0"/>
              <a:t>Some interest in cross-provincial comparisons of performance</a:t>
            </a:r>
          </a:p>
          <a:p>
            <a:r>
              <a:rPr lang="en-US" dirty="0"/>
              <a:t>Accountability mechanism for public healthcare spending</a:t>
            </a:r>
          </a:p>
          <a:p>
            <a:pPr marL="457200" indent="0">
              <a:buNone/>
            </a:pPr>
            <a:endParaRPr lang="en-US" sz="1900" i="1" dirty="0"/>
          </a:p>
          <a:p>
            <a:pPr marL="457200" indent="0">
              <a:buNone/>
            </a:pPr>
            <a:endParaRPr lang="en-US" sz="1900" i="1" dirty="0"/>
          </a:p>
          <a:p>
            <a:pPr marL="457200" indent="0">
              <a:buNone/>
            </a:pPr>
            <a:endParaRPr lang="en-US" sz="1900" i="1" dirty="0"/>
          </a:p>
          <a:p>
            <a:pPr marL="457200" indent="0">
              <a:buNone/>
            </a:pPr>
            <a:endParaRPr lang="en-US" sz="1900" i="1" dirty="0"/>
          </a:p>
          <a:p>
            <a:pPr marL="457200" indent="0">
              <a:buNone/>
            </a:pPr>
            <a:r>
              <a:rPr lang="en-US" sz="1900" i="1" dirty="0"/>
              <a:t>“you’re saying there about the information, it gives that community a sense to become more involved, more involved in helping to open a smaller clinic or helping other people in transportation and giving to those places that will give them the primary care that they need and that if that is out there, that information, it gives the community a sense of belonging…”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947200109"/>
      </p:ext>
    </p:extLst>
  </p:cSld>
  <p:clrMapOvr>
    <a:masterClrMapping/>
  </p:clrMapOvr>
</p:sld>
</file>

<file path=ppt/theme/theme1.xml><?xml version="1.0" encoding="utf-8"?>
<a:theme xmlns:a="http://schemas.openxmlformats.org/drawingml/2006/main" name="TRANSFORMATION slide templat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RANSFORMATION slide template.potx" id="{E9EE212F-749A-4D99-AA6F-3FA3CBCDF2A0}" vid="{8BB20F2A-EE21-459C-99AB-8E54843C24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TRANSFORMATION slide template</Template>
  <TotalTime>911</TotalTime>
  <Words>1021</Words>
  <Application>Microsoft Office PowerPoint</Application>
  <PresentationFormat>On-screen Show (4:3)</PresentationFormat>
  <Paragraphs>112</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TRANSFORMATION slide template</vt:lpstr>
      <vt:lpstr>PowerPoint Presentation</vt:lpstr>
      <vt:lpstr>Primary Care Performance Reporting </vt:lpstr>
      <vt:lpstr>Obtaining the public’s perspectives on performance reporting</vt:lpstr>
      <vt:lpstr>Deliberative dialogue approach</vt:lpstr>
      <vt:lpstr>Methods: Recruitment</vt:lpstr>
      <vt:lpstr>Methods: Dialogue topics</vt:lpstr>
      <vt:lpstr>Public Roles in Health System</vt:lpstr>
      <vt:lpstr>Roles in Health System: Citizen Role</vt:lpstr>
      <vt:lpstr>Roles in Health System: Citizen Role </vt:lpstr>
      <vt:lpstr>Roles in Health System: Consumer Role</vt:lpstr>
      <vt:lpstr>Roles in health system: Patient Role</vt:lpstr>
      <vt:lpstr>Discussion</vt:lpstr>
      <vt:lpstr>Discussion </vt:lpstr>
      <vt:lpstr>Future Considerations</vt:lpstr>
      <vt:lpstr>PowerPoint Presentation</vt:lpstr>
      <vt:lpstr>PowerPoint Presentation</vt:lpstr>
    </vt:vector>
  </TitlesOfParts>
  <Company>NSHA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Blackman, Stephanie</dc:creator>
  <cp:lastModifiedBy>Blackman, Stephanie</cp:lastModifiedBy>
  <cp:revision>51</cp:revision>
  <dcterms:created xsi:type="dcterms:W3CDTF">2017-05-09T15:48:39Z</dcterms:created>
  <dcterms:modified xsi:type="dcterms:W3CDTF">2017-05-16T19:28:42Z</dcterms:modified>
</cp:coreProperties>
</file>