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7"/>
  </p:notesMasterIdLst>
  <p:sldIdLst>
    <p:sldId id="256" r:id="rId2"/>
    <p:sldId id="264" r:id="rId3"/>
    <p:sldId id="268" r:id="rId4"/>
    <p:sldId id="283" r:id="rId5"/>
    <p:sldId id="284" r:id="rId6"/>
    <p:sldId id="285" r:id="rId7"/>
    <p:sldId id="282" r:id="rId8"/>
    <p:sldId id="265" r:id="rId9"/>
    <p:sldId id="287" r:id="rId10"/>
    <p:sldId id="288" r:id="rId11"/>
    <p:sldId id="289" r:id="rId12"/>
    <p:sldId id="290" r:id="rId13"/>
    <p:sldId id="286" r:id="rId14"/>
    <p:sldId id="260"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Johnston" initials="SJ" lastIdx="1" clrIdx="0">
    <p:extLst/>
  </p:cmAuthor>
  <p:cmAuthor id="2" name="Julia Langton" initials="" lastIdx="5" clrIdx="1"/>
  <p:cmAuthor id="3" name="Julia Abelson" initials=""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A82"/>
    <a:srgbClr val="297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09" autoAdjust="0"/>
    <p:restoredTop sz="60429" autoAdjust="0"/>
  </p:normalViewPr>
  <p:slideViewPr>
    <p:cSldViewPr snapToGrid="0">
      <p:cViewPr varScale="1">
        <p:scale>
          <a:sx n="57" d="100"/>
          <a:sy n="57" d="100"/>
        </p:scale>
        <p:origin x="1133" y="4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6-11-11T12:35:18.653" idx="5">
    <p:pos x="10" y="10"/>
    <p:text>One more methods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567CF-72C1-407E-9195-3AA8829FD945}" type="datetimeFigureOut">
              <a:rPr lang="en-US" smtClean="0"/>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CAC8B-4CA8-405C-8CF3-523F8DBD76E7}" type="slidenum">
              <a:rPr lang="en-US" smtClean="0"/>
              <a:t>‹#›</a:t>
            </a:fld>
            <a:endParaRPr lang="en-US"/>
          </a:p>
        </p:txBody>
      </p:sp>
    </p:spTree>
    <p:extLst>
      <p:ext uri="{BB962C8B-B14F-4D97-AF65-F5344CB8AC3E}">
        <p14:creationId xmlns:p14="http://schemas.microsoft.com/office/powerpoint/2010/main" val="4803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CAC8B-4CA8-405C-8CF3-523F8DBD76E7}" type="slidenum">
              <a:rPr lang="en-US" smtClean="0"/>
              <a:t>2</a:t>
            </a:fld>
            <a:endParaRPr lang="en-US"/>
          </a:p>
        </p:txBody>
      </p:sp>
    </p:spTree>
    <p:extLst>
      <p:ext uri="{BB962C8B-B14F-4D97-AF65-F5344CB8AC3E}">
        <p14:creationId xmlns:p14="http://schemas.microsoft.com/office/powerpoint/2010/main" val="375879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target of performance measurement and reporting is the general public who have different roles/mechanisms. It is widely thought that the public and patients contribute to quality improvement or can be expected to use data for accountability- voting with their feet towards better care, advocating for better care, voting at the ballot for better value or care, </a:t>
            </a:r>
            <a:r>
              <a:rPr lang="en-US" dirty="0" err="1" smtClean="0"/>
              <a:t>etc</a:t>
            </a:r>
            <a:r>
              <a:rPr lang="en-US" dirty="0" smtClean="0"/>
              <a:t> ( AHRQ's delineation)</a:t>
            </a:r>
          </a:p>
          <a:p>
            <a:r>
              <a:rPr lang="en-US" dirty="0" smtClean="0"/>
              <a:t>To foster engagement of the public/patients to fulfill these roles we need to understand what data and how presented to match their intended </a:t>
            </a:r>
            <a:r>
              <a:rPr lang="en-US" dirty="0" smtClean="0"/>
              <a:t>use; </a:t>
            </a:r>
            <a:endParaRPr lang="en-US" dirty="0" smtClean="0"/>
          </a:p>
          <a:p>
            <a:r>
              <a:rPr lang="en-US" dirty="0" smtClean="0"/>
              <a:t>More than a decade ago, the health ministers across Canada agreed to measure the health system’s performance and to report the results to Canadians. </a:t>
            </a:r>
          </a:p>
          <a:p>
            <a:r>
              <a:rPr lang="en-US" dirty="0" smtClean="0"/>
              <a:t>The goal of this agreement was to shape the future of the public health system with governments, providers, and citizens working together. </a:t>
            </a:r>
          </a:p>
          <a:p>
            <a:r>
              <a:rPr lang="en-US" dirty="0" smtClean="0"/>
              <a:t>Despite this commitment, there has been very little reporting to the public about how the primary healthcare system is performing across the country. </a:t>
            </a:r>
          </a:p>
          <a:p>
            <a:r>
              <a:rPr lang="en-US" dirty="0" smtClean="0"/>
              <a:t>Since the original agreement ended in 2014, provinces have been developing new approaches to measure and report on the heath system and primary healthcare in particular. More work is needed to inform these approaches, which is the focus of this study.</a:t>
            </a:r>
          </a:p>
          <a:p>
            <a:endParaRPr lang="en-US" dirty="0"/>
          </a:p>
        </p:txBody>
      </p:sp>
      <p:sp>
        <p:nvSpPr>
          <p:cNvPr id="4" name="Slide Number Placeholder 3"/>
          <p:cNvSpPr>
            <a:spLocks noGrp="1"/>
          </p:cNvSpPr>
          <p:nvPr>
            <p:ph type="sldNum" sz="quarter" idx="10"/>
          </p:nvPr>
        </p:nvSpPr>
        <p:spPr/>
        <p:txBody>
          <a:bodyPr/>
          <a:lstStyle/>
          <a:p>
            <a:fld id="{574CAC8B-4CA8-405C-8CF3-523F8DBD76E7}" type="slidenum">
              <a:rPr lang="en-US" smtClean="0"/>
              <a:t>3</a:t>
            </a:fld>
            <a:endParaRPr lang="en-US"/>
          </a:p>
        </p:txBody>
      </p:sp>
    </p:spTree>
    <p:extLst>
      <p:ext uri="{BB962C8B-B14F-4D97-AF65-F5344CB8AC3E}">
        <p14:creationId xmlns:p14="http://schemas.microsoft.com/office/powerpoint/2010/main" val="43512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 innovative way to seek public input on important health issues because:</a:t>
            </a:r>
          </a:p>
          <a:p>
            <a:r>
              <a:rPr lang="en-US" dirty="0" smtClean="0"/>
              <a:t>-it allows participants to learn and become informed about the topic before providing their input </a:t>
            </a:r>
          </a:p>
          <a:p>
            <a:r>
              <a:rPr lang="en-US" dirty="0" smtClean="0"/>
              <a:t>-it also allows participants to learn from and interact with each other so that the input provided is shaped by the views that are shared throughout discussions to produce a more collective kind of input </a:t>
            </a:r>
          </a:p>
          <a:p>
            <a:r>
              <a:rPr lang="en-US" dirty="0" smtClean="0"/>
              <a:t>-panels like these also help people work toward common ground on the issues that they are discussing although agreement or consensus among the group is not sought or required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4CAC8B-4CA8-405C-8CF3-523F8DBD76E7}" type="slidenum">
              <a:rPr lang="en-US" smtClean="0"/>
              <a:t>4</a:t>
            </a:fld>
            <a:endParaRPr lang="en-US"/>
          </a:p>
        </p:txBody>
      </p:sp>
    </p:spTree>
    <p:extLst>
      <p:ext uri="{BB962C8B-B14F-4D97-AF65-F5344CB8AC3E}">
        <p14:creationId xmlns:p14="http://schemas.microsoft.com/office/powerpoint/2010/main" val="284633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We separated each region’s dialogue by patient experience with the health system assuming that individuals with 3 or more chronic conditions would be more experienced at interacting with</a:t>
            </a:r>
            <a:r>
              <a:rPr lang="en-US" i="1" baseline="0" dirty="0" smtClean="0"/>
              <a:t> the system and might have different perspectives than people whose interactions were more episodic as they were relatively healthy.  All of the groups had a mixture of people experienced in navigating the system for them selves or a family member and those who sought out mostly episodic care for acute issues or </a:t>
            </a:r>
            <a:r>
              <a:rPr lang="en-US" i="1" baseline="0" dirty="0" err="1" smtClean="0"/>
              <a:t>preventve</a:t>
            </a:r>
            <a:r>
              <a:rPr lang="en-US" i="1" baseline="0" dirty="0" smtClean="0"/>
              <a:t> care such as pap tests.  </a:t>
            </a:r>
            <a:endParaRPr lang="en-US" i="1" dirty="0"/>
          </a:p>
        </p:txBody>
      </p:sp>
      <p:sp>
        <p:nvSpPr>
          <p:cNvPr id="4" name="Slide Number Placeholder 3"/>
          <p:cNvSpPr>
            <a:spLocks noGrp="1"/>
          </p:cNvSpPr>
          <p:nvPr>
            <p:ph type="sldNum" sz="quarter" idx="10"/>
          </p:nvPr>
        </p:nvSpPr>
        <p:spPr/>
        <p:txBody>
          <a:bodyPr/>
          <a:lstStyle/>
          <a:p>
            <a:fld id="{574CAC8B-4CA8-405C-8CF3-523F8DBD76E7}" type="slidenum">
              <a:rPr lang="en-US" smtClean="0"/>
              <a:t>7</a:t>
            </a:fld>
            <a:endParaRPr lang="en-US"/>
          </a:p>
        </p:txBody>
      </p:sp>
    </p:spTree>
    <p:extLst>
      <p:ext uri="{BB962C8B-B14F-4D97-AF65-F5344CB8AC3E}">
        <p14:creationId xmlns:p14="http://schemas.microsoft.com/office/powerpoint/2010/main" val="14906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a:t>
            </a:r>
            <a:r>
              <a:rPr lang="en-US" baseline="0" dirty="0" smtClean="0"/>
              <a:t> who had already participated in our practice based survey and agreed to be contacted again were recruited for the deliberative dialogue sessions. We ran 2 sessions per study site: 1 with healthy patients, 1 with sicker patients. Each DD consisted of 6-10 participants. Participants received a pre-reading package, came to spend the whole day with us, and were provided with a token of appreciation.</a:t>
            </a:r>
          </a:p>
          <a:p>
            <a:r>
              <a:rPr lang="en-US" i="1" baseline="0" dirty="0" smtClean="0">
                <a:solidFill>
                  <a:srgbClr val="FF0000"/>
                </a:solidFill>
              </a:rPr>
              <a:t>Each session started with a presentation by our team content experts with some open discussion to follow.  Fro our very first session we could see that people were keen to share their experiences and perspectives and could clearly identify PHC performance elements that were important or of interest to them- but using their own words and they did not </a:t>
            </a:r>
            <a:r>
              <a:rPr lang="en-US" i="1" baseline="0" dirty="0" err="1" smtClean="0">
                <a:solidFill>
                  <a:srgbClr val="FF0000"/>
                </a:solidFill>
              </a:rPr>
              <a:t>recognise</a:t>
            </a:r>
            <a:r>
              <a:rPr lang="en-US" i="1" baseline="0" dirty="0" smtClean="0">
                <a:solidFill>
                  <a:srgbClr val="FF0000"/>
                </a:solidFill>
              </a:rPr>
              <a:t> their experience or interest as easily in the technical language of the measures we use and currently report, even terms such as patient-</a:t>
            </a:r>
            <a:r>
              <a:rPr lang="en-US" i="1" baseline="0" dirty="0" err="1" smtClean="0">
                <a:solidFill>
                  <a:srgbClr val="FF0000"/>
                </a:solidFill>
              </a:rPr>
              <a:t>centred</a:t>
            </a:r>
            <a:r>
              <a:rPr lang="en-US" i="1" baseline="0" dirty="0" smtClean="0">
                <a:solidFill>
                  <a:srgbClr val="FF0000"/>
                </a:solidFill>
              </a:rPr>
              <a:t> care.  Once these terms were described and linked to their statements, they became much more comfortable with them.  Accordingly after our first session in our flow of discussion we mixed in cases to discuss, and created more </a:t>
            </a:r>
            <a:r>
              <a:rPr lang="en-US" i="1" baseline="0" dirty="0" err="1" smtClean="0">
                <a:solidFill>
                  <a:srgbClr val="FF0000"/>
                </a:solidFill>
              </a:rPr>
              <a:t>opportunties</a:t>
            </a:r>
            <a:r>
              <a:rPr lang="en-US" i="1" baseline="0" dirty="0" smtClean="0">
                <a:solidFill>
                  <a:srgbClr val="FF0000"/>
                </a:solidFill>
              </a:rPr>
              <a:t> for participants to share their own language for PHC performance and then picked up on this to match it to the standard terms we used in the larger research study.</a:t>
            </a:r>
          </a:p>
          <a:p>
            <a:r>
              <a:rPr lang="en-US" i="1" baseline="0" dirty="0" smtClean="0">
                <a:solidFill>
                  <a:srgbClr val="FF0000"/>
                </a:solidFill>
              </a:rPr>
              <a:t>To further help us understand how they might rank different indicators commonly used to evaluate primary care, we provided the participants with paper copies of groups of five and asked them to rate them form very important to report on not important enabling us and </a:t>
            </a:r>
            <a:r>
              <a:rPr lang="en-US" i="1" baseline="0" dirty="0" err="1" smtClean="0">
                <a:solidFill>
                  <a:srgbClr val="FF0000"/>
                </a:solidFill>
              </a:rPr>
              <a:t>partcipants</a:t>
            </a:r>
            <a:r>
              <a:rPr lang="en-US" i="1" baseline="0" dirty="0" smtClean="0">
                <a:solidFill>
                  <a:srgbClr val="FF0000"/>
                </a:solidFill>
              </a:rPr>
              <a:t> to identify that some did seem more pertinent than others and explain why, enabling us and the participants to see a range of views and even generate debate.</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574CAC8B-4CA8-405C-8CF3-523F8DBD76E7}" type="slidenum">
              <a:rPr lang="en-US" smtClean="0"/>
              <a:t>8</a:t>
            </a:fld>
            <a:endParaRPr lang="en-US"/>
          </a:p>
        </p:txBody>
      </p:sp>
    </p:spTree>
    <p:extLst>
      <p:ext uri="{BB962C8B-B14F-4D97-AF65-F5344CB8AC3E}">
        <p14:creationId xmlns:p14="http://schemas.microsoft.com/office/powerpoint/2010/main" val="360989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received in their pre-participation package e</a:t>
            </a:r>
            <a:r>
              <a:rPr lang="en-US" dirty="0" smtClean="0"/>
              <a:t>xamples</a:t>
            </a:r>
            <a:r>
              <a:rPr lang="en-US" baseline="0" dirty="0" smtClean="0"/>
              <a:t> of dimensions and indicators--of over 20 domains of performance and hundreds of indicators. During this section in the DD, participants were told, “Right now in Canada, different provinces measure and report on different domains, even those which measure and report on the same domain such as access or patient satisfaction, use different indicators- access to a family doctor, access in timely fashion, access to phone or email consultation.”</a:t>
            </a:r>
          </a:p>
          <a:p>
            <a:endParaRPr lang="en-US" baseline="0" dirty="0" smtClean="0"/>
          </a:p>
          <a:p>
            <a:r>
              <a:rPr lang="en-US" baseline="0" dirty="0" smtClean="0"/>
              <a:t>Key lesson learned: Using participant’s words and experiences could identify the domains or specific indicators of interest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DED1735-5139-3044-A6CF-0A0B19694946}" type="slidenum">
              <a:rPr lang="en-US" smtClean="0"/>
              <a:t>9</a:t>
            </a:fld>
            <a:endParaRPr lang="en-US"/>
          </a:p>
        </p:txBody>
      </p:sp>
    </p:spTree>
    <p:extLst>
      <p:ext uri="{BB962C8B-B14F-4D97-AF65-F5344CB8AC3E}">
        <p14:creationId xmlns:p14="http://schemas.microsoft.com/office/powerpoint/2010/main" val="181028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Participants</a:t>
            </a:r>
            <a:r>
              <a:rPr lang="en-US" i="1" baseline="0" dirty="0" smtClean="0"/>
              <a:t> were not used to thinking about PHC performance information as they were more attuned to things like specialist wait times, ER wait times, and the things which make headlines</a:t>
            </a:r>
            <a:r>
              <a:rPr lang="mr-IN" i="1" baseline="0" dirty="0" smtClean="0"/>
              <a:t>…</a:t>
            </a:r>
            <a:r>
              <a:rPr lang="en-US" i="1" baseline="0" dirty="0" smtClean="0"/>
              <a:t>not primary care We continually redirected them to consider primary health care.</a:t>
            </a:r>
          </a:p>
          <a:p>
            <a:r>
              <a:rPr lang="en-US" dirty="0" smtClean="0"/>
              <a:t>When would you look for information about the health system performance in Primary care- why?</a:t>
            </a:r>
          </a:p>
          <a:p>
            <a:endParaRPr lang="en-US" dirty="0" smtClean="0"/>
          </a:p>
          <a:p>
            <a:r>
              <a:rPr lang="en-US" dirty="0" smtClean="0"/>
              <a:t>Prompts below if they do not come up with their own uses</a:t>
            </a:r>
          </a:p>
          <a:p>
            <a:r>
              <a:rPr lang="en-US" dirty="0" smtClean="0"/>
              <a:t>Would you use it </a:t>
            </a:r>
            <a:r>
              <a:rPr lang="is-IS" dirty="0" smtClean="0"/>
              <a:t>….?</a:t>
            </a:r>
            <a:endParaRPr lang="en-US" dirty="0" smtClean="0"/>
          </a:p>
          <a:p>
            <a:r>
              <a:rPr lang="en-US" dirty="0" smtClean="0"/>
              <a:t>To find out how easy it would be to get a new doctor when moving or if a family member was moving to your region?</a:t>
            </a:r>
          </a:p>
          <a:p>
            <a:r>
              <a:rPr lang="en-US" dirty="0" smtClean="0"/>
              <a:t>To know if your doctor was ranked highly in some aspect of</a:t>
            </a:r>
            <a:r>
              <a:rPr lang="en-US" baseline="0" dirty="0" smtClean="0"/>
              <a:t> care?</a:t>
            </a:r>
          </a:p>
          <a:p>
            <a:r>
              <a:rPr lang="en-US" baseline="0" dirty="0" smtClean="0"/>
              <a:t>To know if people with a specific condition like you were getting good care from your doctor, in a certain region, </a:t>
            </a:r>
          </a:p>
          <a:p>
            <a:r>
              <a:rPr lang="en-US" baseline="0" dirty="0" smtClean="0"/>
              <a:t>To know if certain people not like you were getting good care- people who were homeless, people who could not leave their homes, people with some types of conditions</a:t>
            </a:r>
          </a:p>
          <a:p>
            <a:r>
              <a:rPr lang="en-US" baseline="0" dirty="0" smtClean="0"/>
              <a:t>To judge if the government had done a good job with the health system planning provincially, in your region, what information</a:t>
            </a:r>
          </a:p>
          <a:p>
            <a:endParaRPr lang="en-US" dirty="0" smtClean="0"/>
          </a:p>
          <a:p>
            <a:r>
              <a:rPr lang="en-US" dirty="0" smtClean="0"/>
              <a:t>Key lessons learned: Relying on participant’s experience alone did not offer a wide range of indicators as participant’s focused on their individual unmet needs; Use of “value” statements rather than ‘measures’ seemed to facilitate patient engagement; </a:t>
            </a:r>
          </a:p>
          <a:p>
            <a:endParaRPr lang="en-US" dirty="0"/>
          </a:p>
        </p:txBody>
      </p:sp>
      <p:sp>
        <p:nvSpPr>
          <p:cNvPr id="4" name="Slide Number Placeholder 3"/>
          <p:cNvSpPr>
            <a:spLocks noGrp="1"/>
          </p:cNvSpPr>
          <p:nvPr>
            <p:ph type="sldNum" sz="quarter" idx="10"/>
          </p:nvPr>
        </p:nvSpPr>
        <p:spPr/>
        <p:txBody>
          <a:bodyPr/>
          <a:lstStyle/>
          <a:p>
            <a:fld id="{EDED1735-5139-3044-A6CF-0A0B19694946}" type="slidenum">
              <a:rPr lang="en-US" smtClean="0"/>
              <a:t>10</a:t>
            </a:fld>
            <a:endParaRPr lang="en-US"/>
          </a:p>
        </p:txBody>
      </p:sp>
    </p:spTree>
    <p:extLst>
      <p:ext uri="{BB962C8B-B14F-4D97-AF65-F5344CB8AC3E}">
        <p14:creationId xmlns:p14="http://schemas.microsoft.com/office/powerpoint/2010/main" val="35262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Because primary healthcare reporting is pretty scarce in Canada and people’s awareness of what little reporting there is was even more scarce, we had much of the afternoon devoted to showing examples of public PHC reporting some local and much from leading international examples such as the UK’s GP patient survey reporting</a:t>
            </a:r>
            <a:r>
              <a:rPr lang="en-US" i="1" baseline="0" dirty="0" smtClean="0"/>
              <a:t> on practices and Australia’s Health region reports.  Participants could see what public reporting looks like.</a:t>
            </a:r>
          </a:p>
          <a:p>
            <a:endParaRPr lang="en-US" i="1" baseline="0" dirty="0" smtClean="0"/>
          </a:p>
          <a:p>
            <a:r>
              <a:rPr lang="en-US" i="1" baseline="0" dirty="0" smtClean="0"/>
              <a:t>Lesson learned: Real-world examples and case studies elicited more discussion than theoretical material;</a:t>
            </a:r>
          </a:p>
          <a:p>
            <a:endParaRPr lang="en-US" i="1" dirty="0"/>
          </a:p>
        </p:txBody>
      </p:sp>
      <p:sp>
        <p:nvSpPr>
          <p:cNvPr id="4" name="Slide Number Placeholder 3"/>
          <p:cNvSpPr>
            <a:spLocks noGrp="1"/>
          </p:cNvSpPr>
          <p:nvPr>
            <p:ph type="sldNum" sz="quarter" idx="10"/>
          </p:nvPr>
        </p:nvSpPr>
        <p:spPr/>
        <p:txBody>
          <a:bodyPr/>
          <a:lstStyle/>
          <a:p>
            <a:fld id="{574CAC8B-4CA8-405C-8CF3-523F8DBD76E7}" type="slidenum">
              <a:rPr lang="en-US" smtClean="0"/>
              <a:t>11</a:t>
            </a:fld>
            <a:endParaRPr lang="en-US"/>
          </a:p>
        </p:txBody>
      </p:sp>
    </p:spTree>
    <p:extLst>
      <p:ext uri="{BB962C8B-B14F-4D97-AF65-F5344CB8AC3E}">
        <p14:creationId xmlns:p14="http://schemas.microsoft.com/office/powerpoint/2010/main" val="230165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Patients can and do distinguish between what is important in their care and what is important to publicly report on—but we in health care have a lot of jargon and technical terms are not easily understood- comprehensiveness, integration, technical quality of care; these become more easily understood when patients' own words and experiences are linked to them or when experience statements or value statements are used to represent these elements rather than </a:t>
            </a:r>
            <a:r>
              <a:rPr lang="en-CA"/>
              <a:t>actual measures;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74CAC8B-4CA8-405C-8CF3-523F8DBD76E7}" type="slidenum">
              <a:rPr lang="en-US" smtClean="0"/>
              <a:t>12</a:t>
            </a:fld>
            <a:endParaRPr lang="en-US"/>
          </a:p>
        </p:txBody>
      </p:sp>
    </p:spTree>
    <p:extLst>
      <p:ext uri="{BB962C8B-B14F-4D97-AF65-F5344CB8AC3E}">
        <p14:creationId xmlns:p14="http://schemas.microsoft.com/office/powerpoint/2010/main" val="195937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8" cy="1390650"/>
          </a:xfrm>
          <a:prstGeom prst="rect">
            <a:avLst/>
          </a:prstGeom>
        </p:spPr>
      </p:pic>
    </p:spTree>
    <p:extLst>
      <p:ext uri="{BB962C8B-B14F-4D97-AF65-F5344CB8AC3E}">
        <p14:creationId xmlns:p14="http://schemas.microsoft.com/office/powerpoint/2010/main" val="11262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6" name="Picture 5"/>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4041876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36117252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823275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bwMode="auto">
          <a:xfrm>
            <a:off x="380998" y="1227834"/>
            <a:ext cx="7772400" cy="0"/>
          </a:xfrm>
          <a:prstGeom prst="line">
            <a:avLst/>
          </a:prstGeom>
          <a:noFill/>
          <a:ln w="12700" cap="flat" cmpd="sng" algn="ctr">
            <a:solidFill>
              <a:srgbClr val="702A82"/>
            </a:solidFill>
            <a:prstDash val="solid"/>
            <a:round/>
            <a:headEnd type="none" w="med" len="med"/>
            <a:tailEnd type="none" w="med" len="med"/>
          </a:ln>
          <a:effectLst/>
        </p:spPr>
      </p:cxnSp>
    </p:spTree>
    <p:extLst>
      <p:ext uri="{BB962C8B-B14F-4D97-AF65-F5344CB8AC3E}">
        <p14:creationId xmlns:p14="http://schemas.microsoft.com/office/powerpoint/2010/main" val="2157850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846697" y="6060891"/>
            <a:ext cx="3066640" cy="686155"/>
          </a:xfrm>
          <a:prstGeom prst="rect">
            <a:avLst/>
          </a:prstGeom>
        </p:spPr>
      </p:pic>
    </p:spTree>
    <p:extLst>
      <p:ext uri="{BB962C8B-B14F-4D97-AF65-F5344CB8AC3E}">
        <p14:creationId xmlns:p14="http://schemas.microsoft.com/office/powerpoint/2010/main" val="22017792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0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 y="0"/>
            <a:ext cx="5038589" cy="1390650"/>
          </a:xfrm>
          <a:prstGeom prst="rect">
            <a:avLst/>
          </a:prstGeom>
        </p:spPr>
      </p:pic>
      <p:pic>
        <p:nvPicPr>
          <p:cNvPr id="4" name="Picture 3"/>
          <p:cNvPicPr>
            <a:picLocks noChangeAspect="1"/>
          </p:cNvPicPr>
          <p:nvPr userDrawn="1"/>
        </p:nvPicPr>
        <p:blipFill>
          <a:blip r:embed="rId3"/>
          <a:stretch>
            <a:fillRect/>
          </a:stretch>
        </p:blipFill>
        <p:spPr>
          <a:xfrm>
            <a:off x="529025" y="1716278"/>
            <a:ext cx="2777923" cy="864084"/>
          </a:xfrm>
          <a:prstGeom prst="rect">
            <a:avLst/>
          </a:prstGeom>
        </p:spPr>
      </p:pic>
      <p:pic>
        <p:nvPicPr>
          <p:cNvPr id="5" name="Picture 4"/>
          <p:cNvPicPr>
            <a:picLocks noChangeAspect="1"/>
          </p:cNvPicPr>
          <p:nvPr userDrawn="1"/>
        </p:nvPicPr>
        <p:blipFill>
          <a:blip r:embed="rId4"/>
          <a:stretch>
            <a:fillRect/>
          </a:stretch>
        </p:blipFill>
        <p:spPr>
          <a:xfrm>
            <a:off x="6241774" y="1902293"/>
            <a:ext cx="2496842" cy="73152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7579" y="1857108"/>
            <a:ext cx="2393564" cy="836395"/>
          </a:xfrm>
          <a:prstGeom prst="rect">
            <a:avLst/>
          </a:prstGeom>
        </p:spPr>
      </p:pic>
      <p:pic>
        <p:nvPicPr>
          <p:cNvPr id="8" name="Picture 7"/>
          <p:cNvPicPr>
            <a:picLocks noChangeAspect="1"/>
          </p:cNvPicPr>
          <p:nvPr userDrawn="1"/>
        </p:nvPicPr>
        <p:blipFill>
          <a:blip r:embed="rId6"/>
          <a:stretch>
            <a:fillRect/>
          </a:stretch>
        </p:blipFill>
        <p:spPr>
          <a:xfrm>
            <a:off x="4248912" y="4752297"/>
            <a:ext cx="4489704" cy="1626566"/>
          </a:xfrm>
          <a:prstGeom prst="rect">
            <a:avLst/>
          </a:prstGeom>
        </p:spPr>
      </p:pic>
      <p:pic>
        <p:nvPicPr>
          <p:cNvPr id="10" name="Picture 9"/>
          <p:cNvPicPr>
            <a:picLocks noChangeAspect="1"/>
          </p:cNvPicPr>
          <p:nvPr userDrawn="1"/>
        </p:nvPicPr>
        <p:blipFill>
          <a:blip r:embed="rId7"/>
          <a:stretch>
            <a:fillRect/>
          </a:stretch>
        </p:blipFill>
        <p:spPr>
          <a:xfrm>
            <a:off x="529025" y="4407409"/>
            <a:ext cx="3192488" cy="2034666"/>
          </a:xfrm>
          <a:prstGeom prst="rect">
            <a:avLst/>
          </a:prstGeom>
        </p:spPr>
      </p:pic>
      <p:cxnSp>
        <p:nvCxnSpPr>
          <p:cNvPr id="12" name="Straight Connector 11"/>
          <p:cNvCxnSpPr/>
          <p:nvPr userDrawn="1"/>
        </p:nvCxnSpPr>
        <p:spPr bwMode="auto">
          <a:xfrm>
            <a:off x="1292087" y="1227834"/>
            <a:ext cx="6861311" cy="0"/>
          </a:xfrm>
          <a:prstGeom prst="line">
            <a:avLst/>
          </a:prstGeom>
          <a:noFill/>
          <a:ln w="12700" cap="flat" cmpd="sng" algn="ctr">
            <a:solidFill>
              <a:srgbClr val="702A82"/>
            </a:solidFill>
            <a:prstDash val="solid"/>
            <a:round/>
            <a:headEnd type="none" w="med" len="med"/>
            <a:tailEnd type="none" w="med" len="med"/>
          </a:ln>
          <a:effectLst/>
        </p:spPr>
      </p:cxnSp>
      <p:sp>
        <p:nvSpPr>
          <p:cNvPr id="15" name="TextBox 14"/>
          <p:cNvSpPr txBox="1"/>
          <p:nvPr userDrawn="1"/>
        </p:nvSpPr>
        <p:spPr>
          <a:xfrm>
            <a:off x="384048" y="3637722"/>
            <a:ext cx="4382199" cy="553998"/>
          </a:xfrm>
          <a:prstGeom prst="rect">
            <a:avLst/>
          </a:prstGeom>
          <a:noFill/>
        </p:spPr>
        <p:txBody>
          <a:bodyPr wrap="square" rtlCol="0">
            <a:spAutoFit/>
          </a:bodyPr>
          <a:lstStyle/>
          <a:p>
            <a:r>
              <a:rPr lang="en-US" sz="3000" dirty="0" smtClean="0">
                <a:solidFill>
                  <a:schemeClr val="tx1">
                    <a:lumMod val="65000"/>
                    <a:lumOff val="35000"/>
                  </a:schemeClr>
                </a:solidFill>
              </a:rPr>
              <a:t>Funded by</a:t>
            </a:r>
            <a:endParaRPr lang="en-US" sz="3000" dirty="0">
              <a:solidFill>
                <a:schemeClr val="tx1">
                  <a:lumMod val="65000"/>
                  <a:lumOff val="35000"/>
                </a:schemeClr>
              </a:solidFill>
            </a:endParaRPr>
          </a:p>
        </p:txBody>
      </p:sp>
    </p:spTree>
    <p:extLst>
      <p:ext uri="{BB962C8B-B14F-4D97-AF65-F5344CB8AC3E}">
        <p14:creationId xmlns:p14="http://schemas.microsoft.com/office/powerpoint/2010/main" val="319420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9041" cy="6858000"/>
          </a:xfrm>
          <a:prstGeom prst="rect">
            <a:avLst/>
          </a:prstGeom>
        </p:spPr>
      </p:pic>
      <p:sp>
        <p:nvSpPr>
          <p:cNvPr id="4" name="TextBox 3"/>
          <p:cNvSpPr txBox="1"/>
          <p:nvPr userDrawn="1"/>
        </p:nvSpPr>
        <p:spPr>
          <a:xfrm>
            <a:off x="224589" y="6301410"/>
            <a:ext cx="8686800" cy="377026"/>
          </a:xfrm>
          <a:prstGeom prst="rect">
            <a:avLst/>
          </a:prstGeom>
          <a:noFill/>
        </p:spPr>
        <p:txBody>
          <a:bodyPr wrap="square" rtlCol="0">
            <a:spAutoFit/>
          </a:bodyPr>
          <a:lstStyle/>
          <a:p>
            <a:r>
              <a:rPr lang="en-US" sz="1850" dirty="0" smtClean="0">
                <a:solidFill>
                  <a:schemeClr val="bg1">
                    <a:alpha val="70000"/>
                  </a:schemeClr>
                </a:solidFill>
                <a:latin typeface="+mj-lt"/>
              </a:rPr>
              <a:t>MEASURING AND IMPROVING THE PERFORMANCE OF PRIMARY HEALTH CARE IN CANADA</a:t>
            </a:r>
            <a:endParaRPr lang="en-US" sz="1850" dirty="0">
              <a:solidFill>
                <a:schemeClr val="bg1">
                  <a:alpha val="70000"/>
                </a:schemeClr>
              </a:solidFill>
              <a:latin typeface="+mj-lt"/>
            </a:endParaRPr>
          </a:p>
        </p:txBody>
      </p:sp>
    </p:spTree>
    <p:extLst>
      <p:ext uri="{BB962C8B-B14F-4D97-AF65-F5344CB8AC3E}">
        <p14:creationId xmlns:p14="http://schemas.microsoft.com/office/powerpoint/2010/main" val="2686263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84048"/>
            <a:ext cx="8412480" cy="8229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8640" y="1645920"/>
            <a:ext cx="82296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1311265"/>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69" r:id="rId3"/>
    <p:sldLayoutId id="2147483778" r:id="rId4"/>
    <p:sldLayoutId id="2147483773" r:id="rId5"/>
    <p:sldLayoutId id="2147483775" r:id="rId6"/>
    <p:sldLayoutId id="2147483774" r:id="rId7"/>
    <p:sldLayoutId id="2147483779" r:id="rId8"/>
    <p:sldLayoutId id="2147483776"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rgbClr val="702A8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685800" y="4065130"/>
            <a:ext cx="7772400" cy="19085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2000" dirty="0">
                <a:solidFill>
                  <a:schemeClr val="tx1">
                    <a:lumMod val="65000"/>
                    <a:lumOff val="35000"/>
                  </a:schemeClr>
                </a:solidFill>
              </a:rPr>
              <a:t>Sabrina T. </a:t>
            </a:r>
            <a:r>
              <a:rPr lang="en-US" sz="2000" dirty="0" smtClean="0">
                <a:solidFill>
                  <a:schemeClr val="tx1">
                    <a:lumMod val="65000"/>
                    <a:lumOff val="35000"/>
                  </a:schemeClr>
                </a:solidFill>
              </a:rPr>
              <a:t>Wong, Julia </a:t>
            </a:r>
            <a:r>
              <a:rPr lang="en-US" sz="2000" dirty="0">
                <a:solidFill>
                  <a:schemeClr val="tx1">
                    <a:lumMod val="65000"/>
                    <a:lumOff val="35000"/>
                  </a:schemeClr>
                </a:solidFill>
              </a:rPr>
              <a:t>M. </a:t>
            </a:r>
            <a:r>
              <a:rPr lang="en-US" sz="2000" dirty="0" smtClean="0">
                <a:solidFill>
                  <a:schemeClr val="tx1">
                    <a:lumMod val="65000"/>
                    <a:lumOff val="35000"/>
                  </a:schemeClr>
                </a:solidFill>
              </a:rPr>
              <a:t>Langton, Julia Abelson, </a:t>
            </a:r>
            <a:r>
              <a:rPr lang="en-US" sz="2000" dirty="0">
                <a:solidFill>
                  <a:schemeClr val="tx1">
                    <a:lumMod val="65000"/>
                    <a:lumOff val="35000"/>
                  </a:schemeClr>
                </a:solidFill>
              </a:rPr>
              <a:t>Fred Burge, </a:t>
            </a:r>
            <a:r>
              <a:rPr lang="en-US" sz="2000" dirty="0" smtClean="0">
                <a:solidFill>
                  <a:schemeClr val="tx1">
                    <a:lumMod val="65000"/>
                    <a:lumOff val="35000"/>
                  </a:schemeClr>
                </a:solidFill>
              </a:rPr>
              <a:t>Sharon Johnston</a:t>
            </a:r>
          </a:p>
          <a:p>
            <a:pPr marL="0" indent="0">
              <a:lnSpc>
                <a:spcPct val="80000"/>
              </a:lnSpc>
              <a:buNone/>
            </a:pPr>
            <a:r>
              <a:rPr lang="en-US" sz="2000" dirty="0" smtClean="0">
                <a:solidFill>
                  <a:schemeClr val="tx1">
                    <a:lumMod val="65000"/>
                    <a:lumOff val="35000"/>
                  </a:schemeClr>
                </a:solidFill>
              </a:rPr>
              <a:t>November 2016</a:t>
            </a:r>
          </a:p>
          <a:p>
            <a:pPr marL="0" indent="0">
              <a:lnSpc>
                <a:spcPct val="80000"/>
              </a:lnSpc>
              <a:buNone/>
            </a:pPr>
            <a:r>
              <a:rPr lang="en-US" sz="2000" dirty="0" smtClean="0">
                <a:solidFill>
                  <a:schemeClr val="tx1">
                    <a:lumMod val="65000"/>
                    <a:lumOff val="35000"/>
                  </a:schemeClr>
                </a:solidFill>
              </a:rPr>
              <a:t>NAPCRG</a:t>
            </a:r>
          </a:p>
          <a:p>
            <a:pPr marL="0" indent="0">
              <a:buNone/>
            </a:pPr>
            <a:endParaRPr lang="en-US" sz="2000" dirty="0">
              <a:solidFill>
                <a:schemeClr val="tx1">
                  <a:lumMod val="65000"/>
                  <a:lumOff val="35000"/>
                </a:schemeClr>
              </a:solidFill>
            </a:endParaRPr>
          </a:p>
        </p:txBody>
      </p:sp>
      <p:sp>
        <p:nvSpPr>
          <p:cNvPr id="5" name="Title 7"/>
          <p:cNvSpPr txBox="1">
            <a:spLocks/>
          </p:cNvSpPr>
          <p:nvPr/>
        </p:nvSpPr>
        <p:spPr>
          <a:xfrm>
            <a:off x="685800" y="1939433"/>
            <a:ext cx="7772400" cy="1823547"/>
          </a:xfrm>
          <a:prstGeom prst="rect">
            <a:avLst/>
          </a:prstGeom>
        </p:spPr>
        <p:txBody>
          <a:bodyPr>
            <a:normAutofit fontScale="85000" lnSpcReduction="20000"/>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nSpc>
                <a:spcPct val="100000"/>
              </a:lnSpc>
            </a:pPr>
            <a:r>
              <a:rPr lang="en-US" sz="4000" dirty="0">
                <a:solidFill>
                  <a:srgbClr val="702A82"/>
                </a:solidFill>
              </a:rPr>
              <a:t>Optimizing patient input using deliberative dialogues: lessons learned for enabling patient engagement about primary care performance measurement and </a:t>
            </a:r>
            <a:r>
              <a:rPr lang="en-US" sz="4000" dirty="0" smtClean="0">
                <a:solidFill>
                  <a:srgbClr val="702A82"/>
                </a:solidFill>
              </a:rPr>
              <a:t>reporting</a:t>
            </a:r>
            <a:endParaRPr lang="en-US" dirty="0">
              <a:solidFill>
                <a:schemeClr val="tx1">
                  <a:lumMod val="65000"/>
                  <a:lumOff val="35000"/>
                </a:schemeClr>
              </a:solidFill>
            </a:endParaRPr>
          </a:p>
        </p:txBody>
      </p:sp>
      <p:cxnSp>
        <p:nvCxnSpPr>
          <p:cNvPr id="6" name="Straight Connector 5"/>
          <p:cNvCxnSpPr/>
          <p:nvPr/>
        </p:nvCxnSpPr>
        <p:spPr bwMode="auto">
          <a:xfrm>
            <a:off x="685800" y="3859920"/>
            <a:ext cx="7772400" cy="0"/>
          </a:xfrm>
          <a:prstGeom prst="line">
            <a:avLst/>
          </a:prstGeom>
          <a:noFill/>
          <a:ln w="12700" cap="flat" cmpd="sng" algn="ctr">
            <a:solidFill>
              <a:srgbClr val="702A82"/>
            </a:solidFill>
            <a:prstDash val="solid"/>
            <a:round/>
            <a:headEnd type="none" w="med" len="med"/>
            <a:tailEnd type="none" w="med" len="med"/>
          </a:ln>
          <a:effectLst/>
        </p:spPr>
      </p:cxnSp>
      <p:sp>
        <p:nvSpPr>
          <p:cNvPr id="10" name="TextBox 9"/>
          <p:cNvSpPr txBox="1"/>
          <p:nvPr/>
        </p:nvSpPr>
        <p:spPr>
          <a:xfrm>
            <a:off x="224589" y="6400800"/>
            <a:ext cx="8686800" cy="377026"/>
          </a:xfrm>
          <a:prstGeom prst="rect">
            <a:avLst/>
          </a:prstGeom>
          <a:noFill/>
        </p:spPr>
        <p:txBody>
          <a:bodyPr wrap="square" rtlCol="0">
            <a:spAutoFit/>
          </a:bodyPr>
          <a:lstStyle/>
          <a:p>
            <a:r>
              <a:rPr lang="en-US" sz="1850" dirty="0" smtClean="0">
                <a:solidFill>
                  <a:srgbClr val="702A82">
                    <a:alpha val="70000"/>
                  </a:srgbClr>
                </a:solidFill>
                <a:latin typeface="+mj-lt"/>
              </a:rPr>
              <a:t>MEASURING AND IMPROVING THE PERFORMANCE OF PRIMARY HEALTH CARE IN CANADA</a:t>
            </a:r>
            <a:endParaRPr lang="en-US" sz="1850" dirty="0">
              <a:solidFill>
                <a:srgbClr val="702A82">
                  <a:alpha val="70000"/>
                </a:srgbClr>
              </a:solidFill>
              <a:latin typeface="+mj-lt"/>
            </a:endParaRPr>
          </a:p>
        </p:txBody>
      </p:sp>
    </p:spTree>
    <p:extLst>
      <p:ext uri="{BB962C8B-B14F-4D97-AF65-F5344CB8AC3E}">
        <p14:creationId xmlns:p14="http://schemas.microsoft.com/office/powerpoint/2010/main" val="336338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405243"/>
            <a:ext cx="6470073" cy="823021"/>
          </a:xfrm>
        </p:spPr>
        <p:txBody>
          <a:bodyPr>
            <a:normAutofit/>
          </a:bodyPr>
          <a:lstStyle/>
          <a:p>
            <a:r>
              <a:rPr lang="en-US" b="1" dirty="0" smtClean="0"/>
              <a:t>Uses of performance information</a:t>
            </a:r>
            <a:endParaRPr lang="en-US" b="1" dirty="0"/>
          </a:p>
        </p:txBody>
      </p:sp>
      <p:sp>
        <p:nvSpPr>
          <p:cNvPr id="3" name="Content Placeholder 2"/>
          <p:cNvSpPr>
            <a:spLocks noGrp="1"/>
          </p:cNvSpPr>
          <p:nvPr>
            <p:ph idx="1"/>
          </p:nvPr>
        </p:nvSpPr>
        <p:spPr>
          <a:xfrm>
            <a:off x="443345" y="1461770"/>
            <a:ext cx="8229600" cy="4689648"/>
          </a:xfrm>
        </p:spPr>
        <p:txBody>
          <a:bodyPr>
            <a:normAutofit/>
          </a:bodyPr>
          <a:lstStyle/>
          <a:p>
            <a:r>
              <a:rPr lang="en-US" sz="2800" dirty="0" smtClean="0"/>
              <a:t>Consider your roles as a patient/caregiver and as a citizen…</a:t>
            </a:r>
          </a:p>
          <a:p>
            <a:pPr lvl="1"/>
            <a:r>
              <a:rPr lang="en-US" sz="2400" dirty="0" smtClean="0"/>
              <a:t>How would you </a:t>
            </a:r>
            <a:r>
              <a:rPr lang="en-US" sz="2400" u="sng" dirty="0" smtClean="0"/>
              <a:t>use</a:t>
            </a:r>
            <a:r>
              <a:rPr lang="en-US" sz="2400" dirty="0" smtClean="0"/>
              <a:t> health system performance information? </a:t>
            </a:r>
          </a:p>
          <a:p>
            <a:pPr lvl="1"/>
            <a:r>
              <a:rPr lang="en-US" sz="2400" u="sng" dirty="0" smtClean="0"/>
              <a:t>What</a:t>
            </a:r>
            <a:r>
              <a:rPr lang="en-US" sz="2400" dirty="0" smtClean="0"/>
              <a:t> health system performance information would you use?</a:t>
            </a:r>
          </a:p>
          <a:p>
            <a:pPr marL="457200" lvl="1" indent="0">
              <a:buNone/>
            </a:pPr>
            <a:endParaRPr lang="en-US" dirty="0" smtClean="0"/>
          </a:p>
          <a:p>
            <a:r>
              <a:rPr lang="en-US" sz="2800" dirty="0" smtClean="0"/>
              <a:t>How should others use primary healthcare system performance information? </a:t>
            </a:r>
          </a:p>
          <a:p>
            <a:pPr lvl="1"/>
            <a:r>
              <a:rPr lang="en-US" sz="2400" dirty="0" smtClean="0"/>
              <a:t>Consider people in your community, with certain medical conditions, or someone moving to your community</a:t>
            </a:r>
            <a:endParaRPr lang="en-US" u="sng"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4BBC8FE-2FFC-0249-AA27-A6C9B6DCAD12}" type="slidenum">
              <a:rPr lang="en-US" smtClean="0"/>
              <a:t>10</a:t>
            </a:fld>
            <a:endParaRPr lang="en-US"/>
          </a:p>
        </p:txBody>
      </p:sp>
    </p:spTree>
    <p:extLst>
      <p:ext uri="{BB962C8B-B14F-4D97-AF65-F5344CB8AC3E}">
        <p14:creationId xmlns:p14="http://schemas.microsoft.com/office/powerpoint/2010/main" val="194913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formats</a:t>
            </a:r>
            <a:endParaRPr lang="en-US" b="1" dirty="0"/>
          </a:p>
        </p:txBody>
      </p:sp>
      <p:sp>
        <p:nvSpPr>
          <p:cNvPr id="3" name="Content Placeholder 2"/>
          <p:cNvSpPr>
            <a:spLocks noGrp="1"/>
          </p:cNvSpPr>
          <p:nvPr>
            <p:ph idx="1"/>
          </p:nvPr>
        </p:nvSpPr>
        <p:spPr>
          <a:xfrm>
            <a:off x="235690" y="1344706"/>
            <a:ext cx="8445731" cy="2898371"/>
          </a:xfrm>
        </p:spPr>
        <p:txBody>
          <a:bodyPr/>
          <a:lstStyle/>
          <a:p>
            <a:r>
              <a:rPr lang="en-US" dirty="0" smtClean="0"/>
              <a:t>Infographics</a:t>
            </a:r>
          </a:p>
          <a:p>
            <a:r>
              <a:rPr lang="en-US" dirty="0" smtClean="0"/>
              <a:t>Hardcopy reports:</a:t>
            </a:r>
          </a:p>
          <a:p>
            <a:pPr lvl="1"/>
            <a:r>
              <a:rPr lang="en-US" dirty="0" smtClean="0"/>
              <a:t>pamphlets/ short summaries, long reports</a:t>
            </a:r>
          </a:p>
          <a:p>
            <a:r>
              <a:rPr lang="en-US" dirty="0" smtClean="0"/>
              <a:t>Interactive websites</a:t>
            </a:r>
          </a:p>
          <a:p>
            <a:pPr marL="457200" lvl="1" indent="0">
              <a:buNone/>
            </a:pPr>
            <a:r>
              <a:rPr lang="en-US" dirty="0" smtClean="0"/>
              <a:t> </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4BBC8FE-2FFC-0249-AA27-A6C9B6DCAD12}" type="slidenum">
              <a:rPr lang="en-US" smtClean="0"/>
              <a:t>11</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091" y="637309"/>
            <a:ext cx="2590799" cy="500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47" y="3449783"/>
            <a:ext cx="5077691" cy="309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1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 Learned:</a:t>
            </a:r>
            <a:endParaRPr lang="en-US" dirty="0"/>
          </a:p>
        </p:txBody>
      </p:sp>
      <p:sp>
        <p:nvSpPr>
          <p:cNvPr id="4" name="Rectangle 3"/>
          <p:cNvSpPr/>
          <p:nvPr/>
        </p:nvSpPr>
        <p:spPr>
          <a:xfrm>
            <a:off x="384048" y="1346675"/>
            <a:ext cx="8413588" cy="5262979"/>
          </a:xfrm>
          <a:prstGeom prst="rect">
            <a:avLst/>
          </a:prstGeom>
        </p:spPr>
        <p:txBody>
          <a:bodyPr wrap="square">
            <a:spAutoFit/>
          </a:bodyPr>
          <a:lstStyle/>
          <a:p>
            <a:r>
              <a:rPr lang="en-CA" sz="2800" b="1" dirty="0" smtClean="0">
                <a:latin typeface="+mj-lt"/>
              </a:rPr>
              <a:t>Facilitation of patient engagement</a:t>
            </a:r>
            <a:r>
              <a:rPr lang="en-CA" sz="2800" dirty="0" smtClean="0">
                <a:latin typeface="+mj-lt"/>
              </a:rPr>
              <a:t>:</a:t>
            </a:r>
          </a:p>
          <a:p>
            <a:pPr marL="914400" lvl="1" indent="-457200">
              <a:buFont typeface="Arial" panose="020B0604020202020204" pitchFamily="34" charset="0"/>
              <a:buChar char="•"/>
            </a:pPr>
            <a:r>
              <a:rPr lang="en-CA" sz="2800" dirty="0" smtClean="0">
                <a:latin typeface="+mj-lt"/>
              </a:rPr>
              <a:t>Using </a:t>
            </a:r>
            <a:r>
              <a:rPr lang="en-CA" sz="2800" dirty="0">
                <a:latin typeface="+mj-lt"/>
              </a:rPr>
              <a:t>participant’s </a:t>
            </a:r>
            <a:r>
              <a:rPr lang="en-CA" sz="2800" dirty="0" smtClean="0">
                <a:latin typeface="+mj-lt"/>
              </a:rPr>
              <a:t>words/experiences identify </a:t>
            </a:r>
            <a:r>
              <a:rPr lang="en-CA" sz="2800" dirty="0">
                <a:latin typeface="+mj-lt"/>
              </a:rPr>
              <a:t>the domains or specific indicators of interest; </a:t>
            </a:r>
            <a:endParaRPr lang="en-CA" sz="2800" dirty="0" smtClean="0">
              <a:latin typeface="+mj-lt"/>
            </a:endParaRPr>
          </a:p>
          <a:p>
            <a:pPr marL="914400" lvl="1" indent="-457200">
              <a:buFont typeface="Arial" panose="020B0604020202020204" pitchFamily="34" charset="0"/>
              <a:buChar char="•"/>
            </a:pPr>
            <a:r>
              <a:rPr lang="en-CA" sz="2800" dirty="0" smtClean="0">
                <a:latin typeface="+mj-lt"/>
              </a:rPr>
              <a:t>Use </a:t>
            </a:r>
            <a:r>
              <a:rPr lang="en-CA" sz="2800" dirty="0">
                <a:latin typeface="+mj-lt"/>
              </a:rPr>
              <a:t>of “value” </a:t>
            </a:r>
            <a:r>
              <a:rPr lang="en-CA" sz="2800" dirty="0" smtClean="0">
                <a:latin typeface="+mj-lt"/>
              </a:rPr>
              <a:t>statements, move away from research/medical jargon; </a:t>
            </a:r>
            <a:endParaRPr lang="en-CA" sz="2800" dirty="0" smtClean="0">
              <a:latin typeface="+mj-lt"/>
            </a:endParaRPr>
          </a:p>
          <a:p>
            <a:pPr marL="914400" lvl="1" indent="-457200">
              <a:buFont typeface="Arial" panose="020B0604020202020204" pitchFamily="34" charset="0"/>
              <a:buChar char="•"/>
            </a:pPr>
            <a:r>
              <a:rPr lang="en-CA" sz="2800" dirty="0" smtClean="0">
                <a:latin typeface="+mj-lt"/>
              </a:rPr>
              <a:t>Real-world </a:t>
            </a:r>
            <a:r>
              <a:rPr lang="en-CA" sz="2800" dirty="0">
                <a:latin typeface="+mj-lt"/>
              </a:rPr>
              <a:t>examples and case studies elicited more discussion than theoretical </a:t>
            </a:r>
            <a:r>
              <a:rPr lang="en-CA" sz="2800" dirty="0" smtClean="0">
                <a:latin typeface="+mj-lt"/>
              </a:rPr>
              <a:t>material</a:t>
            </a:r>
            <a:r>
              <a:rPr lang="en-CA" sz="2800" dirty="0" smtClean="0">
                <a:latin typeface="+mj-lt"/>
              </a:rPr>
              <a:t>;</a:t>
            </a:r>
          </a:p>
          <a:p>
            <a:r>
              <a:rPr lang="en-US" sz="2800" dirty="0" smtClean="0">
                <a:latin typeface="+mj-lt"/>
              </a:rPr>
              <a:t>Use </a:t>
            </a:r>
            <a:r>
              <a:rPr lang="en-US" sz="2800" dirty="0">
                <a:latin typeface="+mj-lt"/>
              </a:rPr>
              <a:t>cases and interactive examples to make abstract concepts concrete, </a:t>
            </a:r>
            <a:endParaRPr lang="en-US" sz="2800" dirty="0" smtClean="0">
              <a:latin typeface="+mj-lt"/>
            </a:endParaRPr>
          </a:p>
          <a:p>
            <a:r>
              <a:rPr lang="en-US" sz="2800" dirty="0" smtClean="0">
                <a:latin typeface="+mj-lt"/>
              </a:rPr>
              <a:t>e.g</a:t>
            </a:r>
            <a:r>
              <a:rPr lang="en-US" sz="2800" dirty="0">
                <a:latin typeface="+mj-lt"/>
              </a:rPr>
              <a:t>., </a:t>
            </a:r>
            <a:r>
              <a:rPr lang="en-US" sz="2800" dirty="0" smtClean="0">
                <a:latin typeface="+mj-lt"/>
              </a:rPr>
              <a:t>your </a:t>
            </a:r>
            <a:r>
              <a:rPr lang="en-US" sz="2800" dirty="0">
                <a:latin typeface="+mj-lt"/>
              </a:rPr>
              <a:t>friend is moving to your </a:t>
            </a:r>
            <a:r>
              <a:rPr lang="en-US" sz="2800" dirty="0" err="1">
                <a:latin typeface="+mj-lt"/>
              </a:rPr>
              <a:t>neighbourhood</a:t>
            </a:r>
            <a:r>
              <a:rPr lang="en-US" sz="2800" dirty="0">
                <a:latin typeface="+mj-lt"/>
              </a:rPr>
              <a:t>…</a:t>
            </a:r>
          </a:p>
          <a:p>
            <a:r>
              <a:rPr lang="en-US" sz="2800" dirty="0">
                <a:latin typeface="+mj-lt"/>
              </a:rPr>
              <a:t>interactive websites and examples of local health system </a:t>
            </a:r>
            <a:r>
              <a:rPr lang="en-US" sz="2800" dirty="0" smtClean="0">
                <a:latin typeface="+mj-lt"/>
              </a:rPr>
              <a:t>reports</a:t>
            </a:r>
            <a:endParaRPr lang="en-US" dirty="0"/>
          </a:p>
        </p:txBody>
      </p:sp>
    </p:spTree>
    <p:extLst>
      <p:ext uri="{BB962C8B-B14F-4D97-AF65-F5344CB8AC3E}">
        <p14:creationId xmlns:p14="http://schemas.microsoft.com/office/powerpoint/2010/main" val="349792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Key Lessons learned (</a:t>
            </a:r>
            <a:r>
              <a:rPr lang="en-US" sz="2800" dirty="0" err="1" smtClean="0"/>
              <a:t>con’t</a:t>
            </a:r>
            <a:r>
              <a:rPr lang="en-US" sz="2800" dirty="0" smtClean="0"/>
              <a:t>):</a:t>
            </a:r>
            <a:endParaRPr lang="en-US" sz="2800" dirty="0"/>
          </a:p>
        </p:txBody>
      </p:sp>
      <p:sp>
        <p:nvSpPr>
          <p:cNvPr id="3" name="Content Placeholder 2"/>
          <p:cNvSpPr>
            <a:spLocks noGrp="1"/>
          </p:cNvSpPr>
          <p:nvPr>
            <p:ph idx="1"/>
          </p:nvPr>
        </p:nvSpPr>
        <p:spPr/>
        <p:txBody>
          <a:bodyPr>
            <a:normAutofit/>
          </a:bodyPr>
          <a:lstStyle/>
          <a:p>
            <a:r>
              <a:rPr lang="en-US" dirty="0" smtClean="0"/>
              <a:t>Setting up and using Deliberative Dialogues:</a:t>
            </a:r>
          </a:p>
          <a:p>
            <a:pPr lvl="1"/>
            <a:r>
              <a:rPr lang="en-US" dirty="0" smtClean="0"/>
              <a:t>Worksheets </a:t>
            </a:r>
            <a:r>
              <a:rPr lang="en-US" dirty="0" smtClean="0"/>
              <a:t>followed by discussion were useful for prioritizing discussion</a:t>
            </a:r>
          </a:p>
          <a:p>
            <a:pPr lvl="1"/>
            <a:r>
              <a:rPr lang="en-US" dirty="0" smtClean="0"/>
              <a:t>Separate </a:t>
            </a:r>
            <a:r>
              <a:rPr lang="en-US" dirty="0" smtClean="0"/>
              <a:t>discussions with healthy patients vs. those with complex conditions worked well </a:t>
            </a:r>
          </a:p>
          <a:p>
            <a:pPr lvl="1"/>
            <a:r>
              <a:rPr lang="en-US" dirty="0" smtClean="0"/>
              <a:t>Make </a:t>
            </a:r>
            <a:r>
              <a:rPr lang="en-US" dirty="0" smtClean="0"/>
              <a:t>sure to collect detailed information about limitations of complex needs participants that might influence their </a:t>
            </a:r>
            <a:r>
              <a:rPr lang="en-US" dirty="0" smtClean="0"/>
              <a:t>participation</a:t>
            </a:r>
          </a:p>
          <a:p>
            <a:r>
              <a:rPr lang="en-US" dirty="0"/>
              <a:t>Complex material requires more time commitment, is iterative </a:t>
            </a:r>
          </a:p>
          <a:p>
            <a:pPr lvl="1"/>
            <a:endParaRPr lang="en-US" dirty="0"/>
          </a:p>
        </p:txBody>
      </p:sp>
    </p:spTree>
    <p:extLst>
      <p:ext uri="{BB962C8B-B14F-4D97-AF65-F5344CB8AC3E}">
        <p14:creationId xmlns:p14="http://schemas.microsoft.com/office/powerpoint/2010/main" val="262785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00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59797" y="1365911"/>
            <a:ext cx="5603043" cy="3502153"/>
          </a:xfrm>
          <a:prstGeom prst="rect">
            <a:avLst/>
          </a:prstGeom>
          <a:noFill/>
          <a:ln>
            <a:noFill/>
          </a:ln>
        </p:spPr>
      </p:pic>
    </p:spTree>
    <p:extLst>
      <p:ext uri="{BB962C8B-B14F-4D97-AF65-F5344CB8AC3E}">
        <p14:creationId xmlns:p14="http://schemas.microsoft.com/office/powerpoint/2010/main" val="328735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68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Deliberative Dialogue</a:t>
            </a:r>
            <a:endParaRPr lang="en-US" dirty="0"/>
          </a:p>
        </p:txBody>
      </p:sp>
      <p:sp>
        <p:nvSpPr>
          <p:cNvPr id="3" name="Content Placeholder 2"/>
          <p:cNvSpPr>
            <a:spLocks noGrp="1"/>
          </p:cNvSpPr>
          <p:nvPr>
            <p:ph idx="1"/>
          </p:nvPr>
        </p:nvSpPr>
        <p:spPr>
          <a:xfrm>
            <a:off x="548640" y="1645920"/>
            <a:ext cx="8229600" cy="3260816"/>
          </a:xfrm>
        </p:spPr>
        <p:txBody>
          <a:bodyPr>
            <a:normAutofit/>
          </a:bodyPr>
          <a:lstStyle/>
          <a:p>
            <a:pPr marL="0" indent="0">
              <a:buNone/>
            </a:pPr>
            <a:r>
              <a:rPr lang="en-US" i="1" dirty="0" smtClean="0">
                <a:latin typeface="+mn-lt"/>
              </a:rPr>
              <a:t>“Improvement is always possible but is difficult to achieve in the absence of actionable information</a:t>
            </a:r>
            <a:r>
              <a:rPr lang="en-US" i="1" dirty="0" smtClean="0">
                <a:solidFill>
                  <a:schemeClr val="bg2">
                    <a:lumMod val="50000"/>
                  </a:schemeClr>
                </a:solidFill>
                <a:latin typeface="+mn-lt"/>
              </a:rPr>
              <a:t>” </a:t>
            </a:r>
          </a:p>
          <a:p>
            <a:pPr marL="0" indent="0">
              <a:buNone/>
            </a:pPr>
            <a:endParaRPr lang="en-US" b="1" i="1" dirty="0" smtClean="0">
              <a:solidFill>
                <a:srgbClr val="660066"/>
              </a:solidFill>
              <a:latin typeface="+mn-lt"/>
            </a:endParaRPr>
          </a:p>
          <a:p>
            <a:pPr marL="0" indent="0">
              <a:buNone/>
            </a:pPr>
            <a:r>
              <a:rPr lang="en-US" b="1" i="1" dirty="0" smtClean="0">
                <a:solidFill>
                  <a:srgbClr val="660066"/>
                </a:solidFill>
                <a:latin typeface="+mn-lt"/>
              </a:rPr>
              <a:t>To learn from patients about the value of public reporting; Understanding the best way to engage and inform patients and seek their views on public reporting in primary health care</a:t>
            </a:r>
            <a:endParaRPr lang="en-US" b="1" i="1" dirty="0">
              <a:solidFill>
                <a:srgbClr val="660066"/>
              </a:solidFill>
              <a:latin typeface="+mn-lt"/>
            </a:endParaRPr>
          </a:p>
        </p:txBody>
      </p:sp>
    </p:spTree>
    <p:extLst>
      <p:ext uri="{BB962C8B-B14F-4D97-AF65-F5344CB8AC3E}">
        <p14:creationId xmlns:p14="http://schemas.microsoft.com/office/powerpoint/2010/main" val="22425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deliberative dialogues to engage patients about primary care measurement and reporting </a:t>
            </a:r>
            <a:endParaRPr lang="en-US" dirty="0"/>
          </a:p>
        </p:txBody>
      </p:sp>
      <p:sp>
        <p:nvSpPr>
          <p:cNvPr id="3" name="Content Placeholder 2"/>
          <p:cNvSpPr>
            <a:spLocks noGrp="1"/>
          </p:cNvSpPr>
          <p:nvPr>
            <p:ph idx="1"/>
          </p:nvPr>
        </p:nvSpPr>
        <p:spPr>
          <a:xfrm>
            <a:off x="548640" y="1415143"/>
            <a:ext cx="8229600" cy="4802777"/>
          </a:xfrm>
        </p:spPr>
        <p:txBody>
          <a:bodyPr>
            <a:normAutofit/>
          </a:bodyPr>
          <a:lstStyle/>
          <a:p>
            <a:r>
              <a:rPr lang="en-US" dirty="0" smtClean="0"/>
              <a:t>Method </a:t>
            </a:r>
            <a:r>
              <a:rPr lang="en-US" dirty="0"/>
              <a:t>for directly involving the </a:t>
            </a:r>
            <a:r>
              <a:rPr lang="en-US" dirty="0" smtClean="0"/>
              <a:t>relevant stakeholders </a:t>
            </a:r>
            <a:r>
              <a:rPr lang="en-US" dirty="0"/>
              <a:t>in value-based discussions about health care </a:t>
            </a:r>
            <a:r>
              <a:rPr lang="en-US" dirty="0" smtClean="0"/>
              <a:t>systems</a:t>
            </a:r>
            <a:endParaRPr lang="en-US" dirty="0"/>
          </a:p>
          <a:p>
            <a:r>
              <a:rPr lang="en-US" dirty="0" smtClean="0"/>
              <a:t>Emphasis on transformative discussion informed by different types of evidence </a:t>
            </a:r>
          </a:p>
          <a:p>
            <a:r>
              <a:rPr lang="en-US" dirty="0" smtClean="0"/>
              <a:t>Varied </a:t>
            </a:r>
            <a:r>
              <a:rPr lang="en-US" dirty="0"/>
              <a:t>sizes, structures and participant mix</a:t>
            </a:r>
          </a:p>
          <a:p>
            <a:pPr lvl="1"/>
            <a:endParaRPr lang="en-US" dirty="0">
              <a:latin typeface="Calibri"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58" y="3755571"/>
            <a:ext cx="6386122" cy="2394858"/>
          </a:xfrm>
          <a:prstGeom prst="rect">
            <a:avLst/>
          </a:prstGeom>
        </p:spPr>
      </p:pic>
    </p:spTree>
    <p:extLst>
      <p:ext uri="{BB962C8B-B14F-4D97-AF65-F5344CB8AC3E}">
        <p14:creationId xmlns:p14="http://schemas.microsoft.com/office/powerpoint/2010/main" val="264926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b="1" dirty="0" smtClean="0"/>
              <a:t>Methods: Dialogue Recruitment</a:t>
            </a:r>
            <a:endParaRPr lang="en-US" b="1" dirty="0"/>
          </a:p>
        </p:txBody>
      </p:sp>
      <p:sp>
        <p:nvSpPr>
          <p:cNvPr id="3" name="Content Placeholder 2"/>
          <p:cNvSpPr>
            <a:spLocks noGrp="1"/>
          </p:cNvSpPr>
          <p:nvPr>
            <p:ph idx="1"/>
          </p:nvPr>
        </p:nvSpPr>
        <p:spPr>
          <a:xfrm>
            <a:off x="384048" y="1360714"/>
            <a:ext cx="4804809" cy="4857206"/>
          </a:xfrm>
        </p:spPr>
        <p:txBody>
          <a:bodyPr rtlCol="0">
            <a:normAutofit/>
          </a:bodyPr>
          <a:lstStyle/>
          <a:p>
            <a:pPr eaLnBrk="1" fontAlgn="auto" hangingPunct="1">
              <a:spcAft>
                <a:spcPts val="0"/>
              </a:spcAft>
              <a:buFont typeface="Arial"/>
              <a:buChar char="•"/>
              <a:defRPr/>
            </a:pPr>
            <a:r>
              <a:rPr lang="en-US" dirty="0">
                <a:solidFill>
                  <a:schemeClr val="tx1"/>
                </a:solidFill>
              </a:rPr>
              <a:t>2</a:t>
            </a:r>
            <a:r>
              <a:rPr lang="en-US" dirty="0" smtClean="0">
                <a:solidFill>
                  <a:schemeClr val="tx1"/>
                </a:solidFill>
              </a:rPr>
              <a:t> deliberative dialogues in each study region </a:t>
            </a:r>
            <a:r>
              <a:rPr lang="en-US" dirty="0" smtClean="0">
                <a:solidFill>
                  <a:schemeClr val="tx1"/>
                </a:solidFill>
              </a:rPr>
              <a:t>(n=6-14 per </a:t>
            </a:r>
            <a:r>
              <a:rPr lang="en-US" dirty="0" smtClean="0">
                <a:solidFill>
                  <a:schemeClr val="tx1"/>
                </a:solidFill>
              </a:rPr>
              <a:t>dialogue)</a:t>
            </a:r>
          </a:p>
          <a:p>
            <a:pPr lvl="1">
              <a:buFont typeface="Arial"/>
              <a:buChar char="–"/>
              <a:defRPr/>
            </a:pPr>
            <a:r>
              <a:rPr lang="en-US" dirty="0" smtClean="0">
                <a:solidFill>
                  <a:schemeClr val="tx1"/>
                </a:solidFill>
              </a:rPr>
              <a:t>Less experience/healthy (n=1</a:t>
            </a:r>
            <a:r>
              <a:rPr lang="en-US" dirty="0">
                <a:solidFill>
                  <a:schemeClr val="tx1"/>
                </a:solidFill>
              </a:rPr>
              <a:t>)</a:t>
            </a:r>
          </a:p>
          <a:p>
            <a:pPr lvl="1">
              <a:buFont typeface="Arial"/>
              <a:buChar char="–"/>
              <a:defRPr/>
            </a:pPr>
            <a:r>
              <a:rPr lang="en-US" dirty="0" smtClean="0">
                <a:solidFill>
                  <a:schemeClr val="tx1"/>
                </a:solidFill>
              </a:rPr>
              <a:t>More experience</a:t>
            </a:r>
            <a:r>
              <a:rPr lang="en-US" dirty="0" smtClean="0">
                <a:solidFill>
                  <a:schemeClr val="tx1"/>
                </a:solidFill>
              </a:rPr>
              <a:t>/multi-morbidity (n=1</a:t>
            </a:r>
            <a:r>
              <a:rPr lang="en-US" dirty="0" smtClean="0">
                <a:solidFill>
                  <a:schemeClr val="tx1"/>
                </a:solidFill>
              </a:rPr>
              <a:t>)</a:t>
            </a:r>
          </a:p>
          <a:p>
            <a:pPr eaLnBrk="1" fontAlgn="auto" hangingPunct="1">
              <a:spcAft>
                <a:spcPts val="0"/>
              </a:spcAft>
              <a:buFont typeface="Arial"/>
              <a:buChar char="•"/>
              <a:defRPr/>
            </a:pPr>
            <a:r>
              <a:rPr lang="en-US" dirty="0" smtClean="0">
                <a:solidFill>
                  <a:schemeClr val="tx1"/>
                </a:solidFill>
              </a:rPr>
              <a:t>Recruitment:</a:t>
            </a:r>
          </a:p>
          <a:p>
            <a:pPr lvl="1">
              <a:buFont typeface="Arial"/>
              <a:buChar char="•"/>
              <a:defRPr/>
            </a:pPr>
            <a:r>
              <a:rPr lang="en-US" dirty="0" smtClean="0">
                <a:solidFill>
                  <a:schemeClr val="tx1"/>
                </a:solidFill>
              </a:rPr>
              <a:t>Practice-based surve</a:t>
            </a:r>
            <a:r>
              <a:rPr lang="en-US" dirty="0" smtClean="0">
                <a:solidFill>
                  <a:schemeClr val="tx1"/>
                </a:solidFill>
              </a:rPr>
              <a:t>y participants</a:t>
            </a:r>
            <a:r>
              <a:rPr lang="en-US" dirty="0" smtClean="0">
                <a:solidFill>
                  <a:schemeClr val="tx1"/>
                </a:solidFill>
              </a:rPr>
              <a:t> </a:t>
            </a:r>
          </a:p>
          <a:p>
            <a:pPr lvl="1">
              <a:buFont typeface="Arial"/>
              <a:buChar char="•"/>
              <a:defRPr/>
            </a:pPr>
            <a:r>
              <a:rPr lang="en-US" dirty="0" smtClean="0">
                <a:solidFill>
                  <a:schemeClr val="tx1"/>
                </a:solidFill>
              </a:rPr>
              <a:t>volunteer/employment </a:t>
            </a:r>
            <a:r>
              <a:rPr lang="en-US" dirty="0" smtClean="0">
                <a:solidFill>
                  <a:schemeClr val="tx1"/>
                </a:solidFill>
              </a:rPr>
              <a:t>opportunity online </a:t>
            </a:r>
            <a:r>
              <a:rPr lang="en-US" dirty="0" smtClean="0">
                <a:solidFill>
                  <a:schemeClr val="tx1"/>
                </a:solidFill>
              </a:rPr>
              <a:t>platform</a:t>
            </a:r>
            <a:endParaRPr lang="en-US" dirty="0" smtClean="0">
              <a:solidFill>
                <a:schemeClr val="tx1"/>
              </a:solidFill>
            </a:endParaRPr>
          </a:p>
        </p:txBody>
      </p:sp>
      <p:grpSp>
        <p:nvGrpSpPr>
          <p:cNvPr id="4" name="Group 3"/>
          <p:cNvGrpSpPr/>
          <p:nvPr/>
        </p:nvGrpSpPr>
        <p:grpSpPr>
          <a:xfrm>
            <a:off x="4699000" y="1524001"/>
            <a:ext cx="4445000" cy="4753428"/>
            <a:chOff x="839933" y="1954645"/>
            <a:chExt cx="5315468" cy="405586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33" y="1954645"/>
              <a:ext cx="4812026" cy="367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p:nvPr/>
          </p:nvGrpSpPr>
          <p:grpSpPr>
            <a:xfrm>
              <a:off x="3245946" y="5399424"/>
              <a:ext cx="609601" cy="611089"/>
              <a:chOff x="4627058" y="5399424"/>
              <a:chExt cx="609601" cy="611089"/>
            </a:xfrm>
          </p:grpSpPr>
          <p:sp>
            <p:nvSpPr>
              <p:cNvPr id="16" name="TextBox 15"/>
              <p:cNvSpPr txBox="1"/>
              <p:nvPr/>
            </p:nvSpPr>
            <p:spPr>
              <a:xfrm>
                <a:off x="4779097" y="5551079"/>
                <a:ext cx="304801" cy="307777"/>
              </a:xfrm>
              <a:prstGeom prst="rect">
                <a:avLst/>
              </a:prstGeom>
              <a:noFill/>
            </p:spPr>
            <p:txBody>
              <a:bodyPr wrap="square" rtlCol="0">
                <a:spAutoFit/>
              </a:bodyPr>
              <a:lstStyle/>
              <a:p>
                <a:pPr fontAlgn="auto">
                  <a:spcBef>
                    <a:spcPts val="0"/>
                  </a:spcBef>
                  <a:spcAft>
                    <a:spcPts val="0"/>
                  </a:spcAft>
                </a:pPr>
                <a:r>
                  <a:rPr lang="en-US" sz="1400" b="1" dirty="0">
                    <a:solidFill>
                      <a:prstClr val="black"/>
                    </a:solidFill>
                    <a:latin typeface="Calibri"/>
                  </a:rPr>
                  <a:t>2</a:t>
                </a:r>
              </a:p>
            </p:txBody>
          </p:sp>
          <p:sp>
            <p:nvSpPr>
              <p:cNvPr id="17" name="Oval 16"/>
              <p:cNvSpPr/>
              <p:nvPr/>
            </p:nvSpPr>
            <p:spPr>
              <a:xfrm>
                <a:off x="4627058" y="5399424"/>
                <a:ext cx="609601" cy="6110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056928" y="5247767"/>
              <a:ext cx="609601" cy="611089"/>
              <a:chOff x="4627058" y="5399424"/>
              <a:chExt cx="609601" cy="611089"/>
            </a:xfrm>
          </p:grpSpPr>
          <p:sp>
            <p:nvSpPr>
              <p:cNvPr id="14" name="TextBox 13"/>
              <p:cNvSpPr txBox="1"/>
              <p:nvPr/>
            </p:nvSpPr>
            <p:spPr>
              <a:xfrm>
                <a:off x="4779097" y="5551079"/>
                <a:ext cx="304801"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black"/>
                    </a:solidFill>
                    <a:latin typeface="Calibri"/>
                  </a:rPr>
                  <a:t>1</a:t>
                </a:r>
                <a:endParaRPr lang="en-US" sz="1400" b="1" dirty="0">
                  <a:solidFill>
                    <a:prstClr val="black"/>
                  </a:solidFill>
                  <a:latin typeface="Calibri"/>
                </a:endParaRPr>
              </a:p>
            </p:txBody>
          </p:sp>
          <p:sp>
            <p:nvSpPr>
              <p:cNvPr id="15" name="Oval 14"/>
              <p:cNvSpPr/>
              <p:nvPr/>
            </p:nvSpPr>
            <p:spPr>
              <a:xfrm>
                <a:off x="4627058" y="5399424"/>
                <a:ext cx="609601" cy="6110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545800" y="4939990"/>
              <a:ext cx="609601" cy="611089"/>
              <a:chOff x="4627058" y="5399424"/>
              <a:chExt cx="609601" cy="611089"/>
            </a:xfrm>
          </p:grpSpPr>
          <p:sp>
            <p:nvSpPr>
              <p:cNvPr id="12" name="TextBox 11"/>
              <p:cNvSpPr txBox="1"/>
              <p:nvPr/>
            </p:nvSpPr>
            <p:spPr>
              <a:xfrm>
                <a:off x="4779097" y="5551079"/>
                <a:ext cx="304801" cy="307777"/>
              </a:xfrm>
              <a:prstGeom prst="rect">
                <a:avLst/>
              </a:prstGeom>
              <a:noFill/>
            </p:spPr>
            <p:txBody>
              <a:bodyPr wrap="square" rtlCol="0">
                <a:spAutoFit/>
              </a:bodyPr>
              <a:lstStyle/>
              <a:p>
                <a:pPr fontAlgn="auto">
                  <a:spcBef>
                    <a:spcPts val="0"/>
                  </a:spcBef>
                  <a:spcAft>
                    <a:spcPts val="0"/>
                  </a:spcAft>
                </a:pPr>
                <a:r>
                  <a:rPr lang="en-US" sz="1400" b="1" dirty="0" smtClean="0">
                    <a:solidFill>
                      <a:prstClr val="black"/>
                    </a:solidFill>
                    <a:latin typeface="Calibri"/>
                  </a:rPr>
                  <a:t>3</a:t>
                </a:r>
                <a:endParaRPr lang="en-US" sz="1400" b="1" dirty="0">
                  <a:solidFill>
                    <a:prstClr val="black"/>
                  </a:solidFill>
                  <a:latin typeface="Calibri"/>
                </a:endParaRPr>
              </a:p>
            </p:txBody>
          </p:sp>
          <p:sp>
            <p:nvSpPr>
              <p:cNvPr id="13" name="Oval 12"/>
              <p:cNvSpPr/>
              <p:nvPr/>
            </p:nvSpPr>
            <p:spPr>
              <a:xfrm>
                <a:off x="4627058" y="5399424"/>
                <a:ext cx="609601" cy="6110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flipV="1">
              <a:off x="1513768" y="4939990"/>
              <a:ext cx="0" cy="3077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397985" y="5091645"/>
              <a:ext cx="152400" cy="3077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78582" y="4807527"/>
              <a:ext cx="419257" cy="2863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67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b="1" dirty="0" smtClean="0">
                <a:latin typeface="Calibri" charset="0"/>
              </a:rPr>
              <a:t>Methods: Dialogue </a:t>
            </a:r>
            <a:r>
              <a:rPr lang="en-US" b="1" dirty="0">
                <a:latin typeface="Calibri" charset="0"/>
              </a:rPr>
              <a:t>Structure</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ea typeface="+mn-ea"/>
                <a:cs typeface="+mn-cs"/>
              </a:rPr>
              <a:t>Pre-circulated </a:t>
            </a:r>
            <a:r>
              <a:rPr lang="en-US" dirty="0" smtClean="0"/>
              <a:t>material (</a:t>
            </a:r>
            <a:r>
              <a:rPr lang="en-US" dirty="0" smtClean="0">
                <a:ea typeface="+mn-ea"/>
                <a:cs typeface="+mn-cs"/>
              </a:rPr>
              <a:t>relevant background material about the topic, current approaches to performance measurement and reporting)</a:t>
            </a:r>
          </a:p>
          <a:p>
            <a:pPr eaLnBrk="1" fontAlgn="auto" hangingPunct="1">
              <a:spcAft>
                <a:spcPts val="0"/>
              </a:spcAft>
              <a:buFont typeface="Arial"/>
              <a:buChar char="•"/>
              <a:defRPr/>
            </a:pPr>
            <a:endParaRPr lang="en-US" dirty="0"/>
          </a:p>
          <a:p>
            <a:pPr>
              <a:defRPr/>
            </a:pPr>
            <a:r>
              <a:rPr lang="en-US" dirty="0" smtClean="0"/>
              <a:t>S</a:t>
            </a:r>
            <a:r>
              <a:rPr lang="en-US" dirty="0" smtClean="0">
                <a:ea typeface="+mn-ea"/>
                <a:cs typeface="+mn-cs"/>
              </a:rPr>
              <a:t>tructured, facilitated discussion of each element to identify gaps, explore values underpinning different dimensions, and prioritize core dimensions or indicators</a:t>
            </a:r>
          </a:p>
          <a:p>
            <a:pPr marL="0" indent="0">
              <a:buNone/>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Pre- and post- meeting survey to solicit individual feedback on various topics (e.g., proposed dimensions/indicators)</a:t>
            </a:r>
          </a:p>
        </p:txBody>
      </p:sp>
    </p:spTree>
    <p:extLst>
      <p:ext uri="{BB962C8B-B14F-4D97-AF65-F5344CB8AC3E}">
        <p14:creationId xmlns:p14="http://schemas.microsoft.com/office/powerpoint/2010/main" val="325288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pic>
        <p:nvPicPr>
          <p:cNvPr id="3" name="Picture 2"/>
          <p:cNvPicPr>
            <a:picLocks noChangeAspect="1"/>
          </p:cNvPicPr>
          <p:nvPr/>
        </p:nvPicPr>
        <p:blipFill>
          <a:blip r:embed="rId3"/>
          <a:stretch>
            <a:fillRect/>
          </a:stretch>
        </p:blipFill>
        <p:spPr>
          <a:xfrm>
            <a:off x="1455440" y="1627995"/>
            <a:ext cx="5749026" cy="4005419"/>
          </a:xfrm>
          <a:prstGeom prst="rect">
            <a:avLst/>
          </a:prstGeom>
        </p:spPr>
      </p:pic>
    </p:spTree>
    <p:extLst>
      <p:ext uri="{BB962C8B-B14F-4D97-AF65-F5344CB8AC3E}">
        <p14:creationId xmlns:p14="http://schemas.microsoft.com/office/powerpoint/2010/main" val="272933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Dialogue Content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57391534"/>
              </p:ext>
            </p:extLst>
          </p:nvPr>
        </p:nvGraphicFramePr>
        <p:xfrm>
          <a:off x="382070" y="1789634"/>
          <a:ext cx="8435280" cy="4672870"/>
        </p:xfrm>
        <a:graphic>
          <a:graphicData uri="http://schemas.openxmlformats.org/drawingml/2006/table">
            <a:tbl>
              <a:tblPr firstRow="1" bandRow="1">
                <a:tableStyleId>{69CF1AB2-1976-4502-BF36-3FF5EA218861}</a:tableStyleId>
              </a:tblPr>
              <a:tblGrid>
                <a:gridCol w="1753942"/>
                <a:gridCol w="6681338"/>
              </a:tblGrid>
              <a:tr h="751957">
                <a:tc>
                  <a:txBody>
                    <a:bodyPr/>
                    <a:lstStyle/>
                    <a:p>
                      <a:r>
                        <a:rPr lang="en-US" b="0" dirty="0" smtClean="0"/>
                        <a:t>9:30am</a:t>
                      </a:r>
                      <a:endParaRPr lang="en-US" b="0" dirty="0"/>
                    </a:p>
                  </a:txBody>
                  <a:tcPr/>
                </a:tc>
                <a:tc>
                  <a:txBody>
                    <a:bodyPr/>
                    <a:lstStyle/>
                    <a:p>
                      <a:r>
                        <a:rPr lang="en-US" b="0" dirty="0" smtClean="0"/>
                        <a:t>Background to performance measurement and reporting in primary healthcare</a:t>
                      </a:r>
                    </a:p>
                  </a:txBody>
                  <a:tcPr/>
                </a:tc>
              </a:tr>
              <a:tr h="435657">
                <a:tc>
                  <a:txBody>
                    <a:bodyPr/>
                    <a:lstStyle/>
                    <a:p>
                      <a:r>
                        <a:rPr lang="en-US" dirty="0" smtClean="0"/>
                        <a:t>10:00 am</a:t>
                      </a:r>
                      <a:endParaRPr lang="en-US" dirty="0"/>
                    </a:p>
                  </a:txBody>
                  <a:tcPr/>
                </a:tc>
                <a:tc>
                  <a:txBody>
                    <a:bodyPr/>
                    <a:lstStyle/>
                    <a:p>
                      <a:r>
                        <a:rPr lang="en-US" dirty="0" smtClean="0"/>
                        <a:t>Prioritizing</a:t>
                      </a:r>
                      <a:r>
                        <a:rPr lang="en-US" baseline="0" dirty="0" smtClean="0"/>
                        <a:t> performance dimensions and indicators</a:t>
                      </a:r>
                      <a:endParaRPr lang="en-US" dirty="0" smtClean="0"/>
                    </a:p>
                  </a:txBody>
                  <a:tcPr/>
                </a:tc>
              </a:tr>
              <a:tr h="435657">
                <a:tc>
                  <a:txBody>
                    <a:bodyPr/>
                    <a:lstStyle/>
                    <a:p>
                      <a:r>
                        <a:rPr lang="en-US" dirty="0" smtClean="0"/>
                        <a:t>10:45</a:t>
                      </a:r>
                      <a:r>
                        <a:rPr lang="en-US" baseline="0" dirty="0" smtClean="0"/>
                        <a:t> am</a:t>
                      </a:r>
                      <a:endParaRPr lang="en-US" dirty="0"/>
                    </a:p>
                  </a:txBody>
                  <a:tcPr/>
                </a:tc>
                <a:tc>
                  <a:txBody>
                    <a:bodyPr/>
                    <a:lstStyle/>
                    <a:p>
                      <a:r>
                        <a:rPr lang="en-US" dirty="0" smtClean="0"/>
                        <a:t>BREAK</a:t>
                      </a:r>
                    </a:p>
                  </a:txBody>
                  <a:tcPr/>
                </a:tc>
              </a:tr>
              <a:tr h="435657">
                <a:tc>
                  <a:txBody>
                    <a:bodyPr/>
                    <a:lstStyle/>
                    <a:p>
                      <a:r>
                        <a:rPr lang="en-US" dirty="0" smtClean="0"/>
                        <a:t>11:00</a:t>
                      </a:r>
                      <a:r>
                        <a:rPr lang="en-US" baseline="0" dirty="0" smtClean="0"/>
                        <a:t> am</a:t>
                      </a:r>
                      <a:endParaRPr lang="en-US" dirty="0"/>
                    </a:p>
                  </a:txBody>
                  <a:tcPr/>
                </a:tc>
                <a:tc>
                  <a:txBody>
                    <a:bodyPr/>
                    <a:lstStyle/>
                    <a:p>
                      <a:r>
                        <a:rPr lang="en-US" baseline="0" dirty="0" smtClean="0"/>
                        <a:t>Uses of performance information</a:t>
                      </a:r>
                      <a:endParaRPr lang="en-US" dirty="0" smtClean="0"/>
                    </a:p>
                  </a:txBody>
                  <a:tcPr/>
                </a:tc>
              </a:tr>
              <a:tr h="435657">
                <a:tc>
                  <a:txBody>
                    <a:bodyPr/>
                    <a:lstStyle/>
                    <a:p>
                      <a:r>
                        <a:rPr lang="en-US" dirty="0" smtClean="0"/>
                        <a:t>12:00</a:t>
                      </a:r>
                      <a:r>
                        <a:rPr lang="en-US" baseline="0" dirty="0" smtClean="0"/>
                        <a:t> pm</a:t>
                      </a:r>
                      <a:endParaRPr lang="en-US" dirty="0"/>
                    </a:p>
                  </a:txBody>
                  <a:tcPr/>
                </a:tc>
                <a:tc>
                  <a:txBody>
                    <a:bodyPr/>
                    <a:lstStyle/>
                    <a:p>
                      <a:r>
                        <a:rPr lang="en-US" dirty="0" smtClean="0"/>
                        <a:t>LUNCH</a:t>
                      </a:r>
                    </a:p>
                  </a:txBody>
                  <a:tcPr/>
                </a:tc>
              </a:tr>
              <a:tr h="435657">
                <a:tc>
                  <a:txBody>
                    <a:bodyPr/>
                    <a:lstStyle/>
                    <a:p>
                      <a:r>
                        <a:rPr lang="en-US" dirty="0" smtClean="0"/>
                        <a:t>12:45 pm </a:t>
                      </a:r>
                      <a:endParaRPr lang="en-US" dirty="0"/>
                    </a:p>
                  </a:txBody>
                  <a:tcPr/>
                </a:tc>
                <a:tc>
                  <a:txBody>
                    <a:bodyPr/>
                    <a:lstStyle/>
                    <a:p>
                      <a:r>
                        <a:rPr lang="en-US" baseline="0" dirty="0" smtClean="0"/>
                        <a:t>Reporting formats</a:t>
                      </a:r>
                    </a:p>
                  </a:txBody>
                  <a:tcPr/>
                </a:tc>
              </a:tr>
              <a:tr h="435657">
                <a:tc>
                  <a:txBody>
                    <a:bodyPr/>
                    <a:lstStyle/>
                    <a:p>
                      <a:r>
                        <a:rPr lang="en-US" dirty="0" smtClean="0"/>
                        <a:t>2:00 pm</a:t>
                      </a:r>
                      <a:endParaRPr lang="en-US" dirty="0"/>
                    </a:p>
                  </a:txBody>
                  <a:tcPr/>
                </a:tc>
                <a:tc>
                  <a:txBody>
                    <a:bodyPr/>
                    <a:lstStyle/>
                    <a:p>
                      <a:r>
                        <a:rPr lang="en-US" baseline="0" dirty="0" smtClean="0"/>
                        <a:t>BREAK</a:t>
                      </a:r>
                    </a:p>
                  </a:txBody>
                  <a:tcPr/>
                </a:tc>
              </a:tr>
              <a:tr h="435657">
                <a:tc>
                  <a:txBody>
                    <a:bodyPr/>
                    <a:lstStyle/>
                    <a:p>
                      <a:r>
                        <a:rPr lang="en-US" dirty="0" smtClean="0"/>
                        <a:t>2:15 pm</a:t>
                      </a:r>
                      <a:endParaRPr lang="en-US" dirty="0"/>
                    </a:p>
                  </a:txBody>
                  <a:tcPr/>
                </a:tc>
                <a:tc>
                  <a:txBody>
                    <a:bodyPr/>
                    <a:lstStyle/>
                    <a:p>
                      <a:r>
                        <a:rPr lang="en-US" baseline="0" dirty="0" smtClean="0"/>
                        <a:t>Methods for dissemination</a:t>
                      </a:r>
                      <a:endParaRPr lang="en-US" baseline="0" dirty="0" smtClean="0"/>
                    </a:p>
                  </a:txBody>
                  <a:tcPr/>
                </a:tc>
              </a:tr>
              <a:tr h="435657">
                <a:tc>
                  <a:txBody>
                    <a:bodyPr/>
                    <a:lstStyle/>
                    <a:p>
                      <a:r>
                        <a:rPr lang="en-US" dirty="0" smtClean="0"/>
                        <a:t>2:30 pm</a:t>
                      </a:r>
                      <a:endParaRPr lang="en-US" dirty="0"/>
                    </a:p>
                  </a:txBody>
                  <a:tcPr/>
                </a:tc>
                <a:tc>
                  <a:txBody>
                    <a:bodyPr/>
                    <a:lstStyle/>
                    <a:p>
                      <a:r>
                        <a:rPr lang="en-US" baseline="0" dirty="0" smtClean="0"/>
                        <a:t>Summary of key themes from each discussion topic</a:t>
                      </a:r>
                    </a:p>
                  </a:txBody>
                  <a:tcPr/>
                </a:tc>
              </a:tr>
              <a:tr h="435657">
                <a:tc>
                  <a:txBody>
                    <a:bodyPr/>
                    <a:lstStyle/>
                    <a:p>
                      <a:r>
                        <a:rPr lang="en-US" dirty="0" smtClean="0"/>
                        <a:t>3:15 pm</a:t>
                      </a:r>
                      <a:endParaRPr lang="en-US" dirty="0"/>
                    </a:p>
                  </a:txBody>
                  <a:tcPr/>
                </a:tc>
                <a:tc>
                  <a:txBody>
                    <a:bodyPr/>
                    <a:lstStyle/>
                    <a:p>
                      <a:r>
                        <a:rPr lang="en-US" baseline="0" dirty="0" smtClean="0"/>
                        <a:t>Wrap-up: Advice on next steps &amp; final survey</a:t>
                      </a:r>
                    </a:p>
                  </a:txBody>
                  <a:tcPr/>
                </a:tc>
              </a:tr>
            </a:tbl>
          </a:graphicData>
        </a:graphic>
      </p:graphicFrame>
    </p:spTree>
    <p:extLst>
      <p:ext uri="{BB962C8B-B14F-4D97-AF65-F5344CB8AC3E}">
        <p14:creationId xmlns:p14="http://schemas.microsoft.com/office/powerpoint/2010/main" val="151844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322"/>
          </a:xfrm>
        </p:spPr>
        <p:txBody>
          <a:bodyPr>
            <a:normAutofit/>
          </a:bodyPr>
          <a:lstStyle/>
          <a:p>
            <a:r>
              <a:rPr lang="en-US" sz="4000" b="1" dirty="0" smtClean="0"/>
              <a:t>Priorities</a:t>
            </a:r>
            <a:endParaRPr lang="en-US" sz="4000" b="1" dirty="0"/>
          </a:p>
        </p:txBody>
      </p:sp>
      <p:sp>
        <p:nvSpPr>
          <p:cNvPr id="3" name="Content Placeholder 2"/>
          <p:cNvSpPr>
            <a:spLocks noGrp="1"/>
          </p:cNvSpPr>
          <p:nvPr>
            <p:ph idx="1"/>
          </p:nvPr>
        </p:nvSpPr>
        <p:spPr/>
        <p:txBody>
          <a:bodyPr>
            <a:normAutofit/>
          </a:bodyPr>
          <a:lstStyle/>
          <a:p>
            <a:r>
              <a:rPr lang="en-US" sz="2800" dirty="0" smtClean="0"/>
              <a:t>There are limited resources to use to measure performance and report back to people</a:t>
            </a:r>
          </a:p>
          <a:p>
            <a:endParaRPr lang="en-US" sz="2800" dirty="0"/>
          </a:p>
          <a:p>
            <a:r>
              <a:rPr lang="en-US" sz="2800" dirty="0" smtClean="0"/>
              <a:t>We need to set priorities about </a:t>
            </a:r>
            <a:r>
              <a:rPr lang="en-US" sz="2800" dirty="0" smtClean="0">
                <a:solidFill>
                  <a:srgbClr val="000000"/>
                </a:solidFill>
              </a:rPr>
              <a:t>which  </a:t>
            </a:r>
            <a:r>
              <a:rPr lang="en-US" sz="2800" b="1" i="1" dirty="0" smtClean="0">
                <a:solidFill>
                  <a:srgbClr val="000000"/>
                </a:solidFill>
              </a:rPr>
              <a:t>dimensions</a:t>
            </a:r>
            <a:r>
              <a:rPr lang="en-US" sz="2800" dirty="0" smtClean="0">
                <a:solidFill>
                  <a:srgbClr val="000000"/>
                </a:solidFill>
              </a:rPr>
              <a:t> of primary healthcare performance to focus on and which </a:t>
            </a:r>
            <a:r>
              <a:rPr lang="en-US" sz="2800" b="1" i="1" dirty="0" smtClean="0">
                <a:solidFill>
                  <a:srgbClr val="000000"/>
                </a:solidFill>
              </a:rPr>
              <a:t>indicators</a:t>
            </a:r>
            <a:r>
              <a:rPr lang="en-US" sz="2800" i="1" dirty="0" smtClean="0">
                <a:solidFill>
                  <a:srgbClr val="000000"/>
                </a:solidFill>
              </a:rPr>
              <a:t> </a:t>
            </a:r>
            <a:r>
              <a:rPr lang="en-US" sz="2800" dirty="0" smtClean="0">
                <a:solidFill>
                  <a:srgbClr val="000000"/>
                </a:solidFill>
              </a:rPr>
              <a:t>t</a:t>
            </a:r>
            <a:r>
              <a:rPr lang="en-US" sz="2800" dirty="0" smtClean="0"/>
              <a:t>o use to understand how the system is performing to encourage improvement</a:t>
            </a:r>
          </a:p>
          <a:p>
            <a:endParaRPr lang="en-US" sz="2800" dirty="0" smtClean="0"/>
          </a:p>
          <a:p>
            <a:r>
              <a:rPr lang="en-US" sz="2800" b="1" dirty="0"/>
              <a:t>How</a:t>
            </a:r>
            <a:r>
              <a:rPr lang="en-US" sz="2800" dirty="0"/>
              <a:t> </a:t>
            </a:r>
            <a:r>
              <a:rPr lang="en-US" sz="2800" b="1" dirty="0"/>
              <a:t>do you know good care when you see it?</a:t>
            </a:r>
            <a:endParaRPr lang="en-CA" sz="2800" b="1" dirty="0"/>
          </a:p>
          <a:p>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4BBC8FE-2FFC-0249-AA27-A6C9B6DCAD12}" type="slidenum">
              <a:rPr lang="en-US" smtClean="0"/>
              <a:t>9</a:t>
            </a:fld>
            <a:endParaRPr lang="en-US"/>
          </a:p>
        </p:txBody>
      </p:sp>
    </p:spTree>
    <p:extLst>
      <p:ext uri="{BB962C8B-B14F-4D97-AF65-F5344CB8AC3E}">
        <p14:creationId xmlns:p14="http://schemas.microsoft.com/office/powerpoint/2010/main" val="4175097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FORMATION slide template.potx" id="{E9EE212F-749A-4D99-AA6F-3FA3CBCDF2A0}" vid="{8BB20F2A-EE21-459C-99AB-8E54843C2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TRANSFORMATION slide template</Template>
  <TotalTime>2016</TotalTime>
  <Words>1809</Words>
  <Application>Microsoft Office PowerPoint</Application>
  <PresentationFormat>On-screen Show (4:3)</PresentationFormat>
  <Paragraphs>131</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Mangal</vt:lpstr>
      <vt:lpstr>Office Theme</vt:lpstr>
      <vt:lpstr>PowerPoint Presentation</vt:lpstr>
      <vt:lpstr>PowerPoint Presentation</vt:lpstr>
      <vt:lpstr>Objective of Deliberative Dialogue</vt:lpstr>
      <vt:lpstr>Using deliberative dialogues to engage patients about primary care measurement and reporting </vt:lpstr>
      <vt:lpstr>Methods: Dialogue Recruitment</vt:lpstr>
      <vt:lpstr>Methods: Dialogue Structure</vt:lpstr>
      <vt:lpstr>Participants</vt:lpstr>
      <vt:lpstr>Methods: Dialogue Content</vt:lpstr>
      <vt:lpstr>Priorities</vt:lpstr>
      <vt:lpstr>Uses of performance information</vt:lpstr>
      <vt:lpstr>Different formats</vt:lpstr>
      <vt:lpstr>Key Lessons Learned:</vt:lpstr>
      <vt:lpstr>Key Lessons learned (con’t):</vt:lpstr>
      <vt:lpstr>PowerPoint Presentation</vt:lpstr>
      <vt:lpstr>PowerPoint Presentation</vt:lpstr>
    </vt:vector>
  </TitlesOfParts>
  <Company>PopdataBC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Mooney</dc:creator>
  <cp:lastModifiedBy>Wong, Sabrina</cp:lastModifiedBy>
  <cp:revision>54</cp:revision>
  <dcterms:created xsi:type="dcterms:W3CDTF">2016-11-03T17:29:41Z</dcterms:created>
  <dcterms:modified xsi:type="dcterms:W3CDTF">2016-11-11T18:58:56Z</dcterms:modified>
</cp:coreProperties>
</file>