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57" r:id="rId4"/>
    <p:sldId id="261" r:id="rId5"/>
    <p:sldId id="260" r:id="rId6"/>
    <p:sldId id="264" r:id="rId7"/>
    <p:sldId id="263" r:id="rId8"/>
    <p:sldId id="26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67181" autoAdjust="0"/>
  </p:normalViewPr>
  <p:slideViewPr>
    <p:cSldViewPr snapToGrid="0">
      <p:cViewPr varScale="1">
        <p:scale>
          <a:sx n="81" d="100"/>
          <a:sy n="81" d="100"/>
        </p:scale>
        <p:origin x="16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06B83-C4B2-490E-861F-78B0A6F2E972}" type="datetimeFigureOut">
              <a:rPr lang="en-US" smtClean="0"/>
              <a:t>4/12/2016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6EA02-CAF8-4B94-A20E-5C835D564DEA}" type="slidenum">
              <a:rPr lang="en-US" smtClean="0"/>
              <a:t>‹#›</a:t>
            </a:fld>
            <a:endParaRPr lang="en-US"/>
          </a:p>
        </p:txBody>
      </p:sp>
    </p:spTree>
    <p:extLst>
      <p:ext uri="{BB962C8B-B14F-4D97-AF65-F5344CB8AC3E}">
        <p14:creationId xmlns:p14="http://schemas.microsoft.com/office/powerpoint/2010/main" val="2940637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Need</a:t>
            </a:r>
            <a:r>
              <a:rPr lang="en-CA" sz="1200" kern="1200" baseline="0" dirty="0" smtClean="0">
                <a:solidFill>
                  <a:schemeClr val="tx1"/>
                </a:solidFill>
                <a:effectLst/>
                <a:latin typeface="+mn-lt"/>
                <a:ea typeface="+mn-ea"/>
                <a:cs typeface="+mn-cs"/>
              </a:rPr>
              <a:t> to refine this </a:t>
            </a: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In </a:t>
            </a:r>
            <a:r>
              <a:rPr lang="en-CA" sz="1200" kern="1200" dirty="0" smtClean="0">
                <a:solidFill>
                  <a:schemeClr val="tx1"/>
                </a:solidFill>
                <a:effectLst/>
                <a:latin typeface="+mn-lt"/>
                <a:ea typeface="+mn-ea"/>
                <a:cs typeface="+mn-cs"/>
              </a:rPr>
              <a:t>this panel, we will present our methodology for comprehensive practice-based performance measurement and regional reporting.  We will discuss best practices and challenges with public primary care performance reporting to different target audiences. Dr Wong will present the overall TRANSFORMATION strategy for comprehensive primary care performance measurement and reporting with a focus on stakeholder consultation and engagement at the heart of the TRANSFORMATION project. Dr Langton will discuss our analytic approach and how it can be harnessed to present information for different audiences and our strategy for the dissemination of information. Dr Johnston and Dr Abelson will discuss the methodology and results from six patient engagement dialogues held in BC, ON and NS where patient and citizen perspectives were sought about which and how primary care performance information should be reported to the public. </a:t>
            </a:r>
            <a:r>
              <a:rPr lang="en-CA" sz="1200" kern="1200" dirty="0" err="1" smtClean="0">
                <a:solidFill>
                  <a:schemeClr val="tx1"/>
                </a:solidFill>
                <a:effectLst/>
                <a:latin typeface="+mn-lt"/>
                <a:ea typeface="+mn-ea"/>
                <a:cs typeface="+mn-cs"/>
              </a:rPr>
              <a:t>Ms</a:t>
            </a:r>
            <a:r>
              <a:rPr lang="en-CA" sz="1200" kern="1200" dirty="0" smtClean="0">
                <a:solidFill>
                  <a:schemeClr val="tx1"/>
                </a:solidFill>
                <a:effectLst/>
                <a:latin typeface="+mn-lt"/>
                <a:ea typeface="+mn-ea"/>
                <a:cs typeface="+mn-cs"/>
              </a:rPr>
              <a:t> Byrnes will respond to the progress to date and, highlight how research projects like TRANSFORMATION can align with the work done by national agencies, such as CIHI, and the stakeholders whom they serve. </a:t>
            </a:r>
            <a:r>
              <a:rPr lang="en-US" sz="1200" kern="1200" dirty="0" smtClean="0">
                <a:solidFill>
                  <a:schemeClr val="tx1"/>
                </a:solidFill>
                <a:effectLst/>
                <a:latin typeface="+mn-lt"/>
                <a:ea typeface="+mn-ea"/>
                <a:cs typeface="+mn-cs"/>
              </a:rPr>
              <a:t>Patient perspectives will be demonstrated</a:t>
            </a:r>
            <a:r>
              <a:rPr lang="en-US" sz="1200" kern="1200" baseline="0" dirty="0" smtClean="0">
                <a:solidFill>
                  <a:schemeClr val="tx1"/>
                </a:solidFill>
                <a:effectLst/>
                <a:latin typeface="+mn-lt"/>
                <a:ea typeface="+mn-ea"/>
                <a:cs typeface="+mn-cs"/>
              </a:rPr>
              <a:t> by showing preliminary results from our patient engagement work.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46EA02-CAF8-4B94-A20E-5C835D564DEA}" type="slidenum">
              <a:rPr lang="en-US" smtClean="0"/>
              <a:t>2</a:t>
            </a:fld>
            <a:endParaRPr lang="en-US"/>
          </a:p>
        </p:txBody>
      </p:sp>
    </p:spTree>
    <p:extLst>
      <p:ext uri="{BB962C8B-B14F-4D97-AF65-F5344CB8AC3E}">
        <p14:creationId xmlns:p14="http://schemas.microsoft.com/office/powerpoint/2010/main" val="2101109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Stronger primary care systems are associated with reduced costs and better health outcomes. Better and more data sources are increasingly available for primary care including national, provincial and practice-based survey data, EMR data, and routinely collected health data. We need to develop an effective system to use these data to monitor and improve the performance of primary health care systems across Canada. With hundreds of different measures available, it is essential to get the right information to the appropriate audience. Research suggests that different audiences have an interest in different types and amount of information. The aim of the TRANSFORMATION team grant is to develop an actionable regional-level primary care information system for providers, policy makers and patients across Canada. We have advanced the science and methodology of performance measurement and reporting in primary care by developing a comprehensive data infrastructure that includes patient, provider and primary care organization surveys and administrative claims data. </a:t>
            </a: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Note: goal</a:t>
            </a:r>
            <a:r>
              <a:rPr lang="en-CA" sz="1200" kern="1200" baseline="0" dirty="0" smtClean="0">
                <a:solidFill>
                  <a:schemeClr val="tx1"/>
                </a:solidFill>
                <a:effectLst/>
                <a:latin typeface="+mn-lt"/>
                <a:ea typeface="+mn-ea"/>
                <a:cs typeface="+mn-cs"/>
              </a:rPr>
              <a:t> was regional-level reporting </a:t>
            </a:r>
            <a:endParaRPr lang="en-US" dirty="0"/>
          </a:p>
        </p:txBody>
      </p:sp>
      <p:sp>
        <p:nvSpPr>
          <p:cNvPr id="4" name="Slide Number Placeholder 3"/>
          <p:cNvSpPr>
            <a:spLocks noGrp="1"/>
          </p:cNvSpPr>
          <p:nvPr>
            <p:ph type="sldNum" sz="quarter" idx="10"/>
          </p:nvPr>
        </p:nvSpPr>
        <p:spPr/>
        <p:txBody>
          <a:bodyPr/>
          <a:lstStyle/>
          <a:p>
            <a:fld id="{3C46EA02-CAF8-4B94-A20E-5C835D564DEA}" type="slidenum">
              <a:rPr lang="en-US" smtClean="0"/>
              <a:t>3</a:t>
            </a:fld>
            <a:endParaRPr lang="en-US"/>
          </a:p>
        </p:txBody>
      </p:sp>
    </p:spTree>
    <p:extLst>
      <p:ext uri="{BB962C8B-B14F-4D97-AF65-F5344CB8AC3E}">
        <p14:creationId xmlns:p14="http://schemas.microsoft.com/office/powerpoint/2010/main" val="348011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 we develop a figure to show the </a:t>
            </a:r>
            <a:r>
              <a:rPr lang="en-US" dirty="0" smtClean="0"/>
              <a:t>approach.</a:t>
            </a:r>
          </a:p>
          <a:p>
            <a:endParaRPr lang="en-US" baseline="0" dirty="0" smtClean="0"/>
          </a:p>
          <a:p>
            <a:r>
              <a:rPr lang="en-US" baseline="0" dirty="0" smtClean="0"/>
              <a:t>This would “hash” out the parts of the logic model focused on patient engagement.  </a:t>
            </a:r>
            <a:endParaRPr lang="en-US" dirty="0"/>
          </a:p>
        </p:txBody>
      </p:sp>
      <p:sp>
        <p:nvSpPr>
          <p:cNvPr id="4" name="Slide Number Placeholder 3"/>
          <p:cNvSpPr>
            <a:spLocks noGrp="1"/>
          </p:cNvSpPr>
          <p:nvPr>
            <p:ph type="sldNum" sz="quarter" idx="10"/>
          </p:nvPr>
        </p:nvSpPr>
        <p:spPr/>
        <p:txBody>
          <a:bodyPr/>
          <a:lstStyle/>
          <a:p>
            <a:fld id="{3C46EA02-CAF8-4B94-A20E-5C835D564DEA}" type="slidenum">
              <a:rPr lang="en-US" smtClean="0"/>
              <a:t>4</a:t>
            </a:fld>
            <a:endParaRPr lang="en-US"/>
          </a:p>
        </p:txBody>
      </p:sp>
    </p:spTree>
    <p:extLst>
      <p:ext uri="{BB962C8B-B14F-4D97-AF65-F5344CB8AC3E}">
        <p14:creationId xmlns:p14="http://schemas.microsoft.com/office/powerpoint/2010/main" val="1257561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attempting to adhere to these principles about what works to accelerate improvements in health care. </a:t>
            </a:r>
          </a:p>
          <a:p>
            <a:endParaRPr lang="en-US" baseline="0" dirty="0" smtClean="0"/>
          </a:p>
          <a:p>
            <a:r>
              <a:rPr lang="en-US" baseline="0" dirty="0" smtClean="0"/>
              <a:t>Big focus on ENGAEMENT (as mentioned by Sabrina) </a:t>
            </a:r>
            <a:endParaRPr lang="en-US" dirty="0"/>
          </a:p>
        </p:txBody>
      </p:sp>
      <p:sp>
        <p:nvSpPr>
          <p:cNvPr id="4" name="Slide Number Placeholder 3"/>
          <p:cNvSpPr>
            <a:spLocks noGrp="1"/>
          </p:cNvSpPr>
          <p:nvPr>
            <p:ph type="sldNum" sz="quarter" idx="10"/>
          </p:nvPr>
        </p:nvSpPr>
        <p:spPr/>
        <p:txBody>
          <a:bodyPr/>
          <a:lstStyle/>
          <a:p>
            <a:fld id="{3C46EA02-CAF8-4B94-A20E-5C835D564DEA}" type="slidenum">
              <a:rPr lang="en-US" smtClean="0"/>
              <a:t>5</a:t>
            </a:fld>
            <a:endParaRPr lang="en-US"/>
          </a:p>
        </p:txBody>
      </p:sp>
    </p:spTree>
    <p:extLst>
      <p:ext uri="{BB962C8B-B14F-4D97-AF65-F5344CB8AC3E}">
        <p14:creationId xmlns:p14="http://schemas.microsoft.com/office/powerpoint/2010/main" val="287115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Busy slide,</a:t>
            </a:r>
            <a:r>
              <a:rPr lang="en-CA" sz="1200" kern="1200" baseline="0" dirty="0" smtClean="0">
                <a:solidFill>
                  <a:schemeClr val="tx1"/>
                </a:solidFill>
                <a:effectLst/>
                <a:latin typeface="+mn-lt"/>
                <a:ea typeface="+mn-ea"/>
                <a:cs typeface="+mn-cs"/>
              </a:rPr>
              <a:t> we can cut down. </a:t>
            </a: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There </a:t>
            </a:r>
            <a:r>
              <a:rPr lang="en-CA" sz="1200" kern="1200" dirty="0" smtClean="0">
                <a:solidFill>
                  <a:schemeClr val="tx1"/>
                </a:solidFill>
                <a:effectLst/>
                <a:latin typeface="+mn-lt"/>
                <a:ea typeface="+mn-ea"/>
                <a:cs typeface="+mn-cs"/>
              </a:rPr>
              <a:t>are key ways to improve primary care performance measurement and reporting to support a multi-stakeholder learning system. There is a need to strike the balance between comprehensive, all-inclusive information systems with those that present the information of most use to respective end-users. Indeed, the quality of information alone will not guarantee uptake of information and substantial resources are required to optimize the presentation and communication of information. Experiences from other jurisdictions such as the UK suggest it is important to engage in market research for different audiences and consolidate existing information systems rather than re-inventing the wheel. Since primary care performance measurement is relatively new in Canada, we have an opportunity to target efforts and work together across the country towards the goal of an actionable primary care performance measurement and reporting system that meets the needs of different audiences.  </a:t>
            </a:r>
            <a:endParaRPr lang="en-US" sz="1200" kern="1200" dirty="0" smtClean="0">
              <a:solidFill>
                <a:schemeClr val="tx1"/>
              </a:solidFill>
              <a:effectLst/>
              <a:latin typeface="+mn-lt"/>
              <a:ea typeface="+mn-ea"/>
              <a:cs typeface="+mn-cs"/>
            </a:endParaRPr>
          </a:p>
          <a:p>
            <a:endParaRPr lang="en-US" dirty="0" smtClean="0"/>
          </a:p>
          <a:p>
            <a:endParaRPr lang="en-US" dirty="0" smtClean="0"/>
          </a:p>
          <a:p>
            <a:r>
              <a:rPr lang="en-US" dirty="0" smtClean="0"/>
              <a:t>UK setting is different in that they have lots of sources of primary care</a:t>
            </a:r>
            <a:r>
              <a:rPr lang="en-US" baseline="0" dirty="0" smtClean="0"/>
              <a:t> performance information and actually need to reduce duplication and streamline (vs. Canada where little information is available) </a:t>
            </a:r>
            <a:endParaRPr lang="en-US" dirty="0"/>
          </a:p>
        </p:txBody>
      </p:sp>
      <p:sp>
        <p:nvSpPr>
          <p:cNvPr id="4" name="Slide Number Placeholder 3"/>
          <p:cNvSpPr>
            <a:spLocks noGrp="1"/>
          </p:cNvSpPr>
          <p:nvPr>
            <p:ph type="sldNum" sz="quarter" idx="10"/>
          </p:nvPr>
        </p:nvSpPr>
        <p:spPr/>
        <p:txBody>
          <a:bodyPr/>
          <a:lstStyle/>
          <a:p>
            <a:fld id="{3C46EA02-CAF8-4B94-A20E-5C835D564DEA}" type="slidenum">
              <a:rPr lang="en-US" smtClean="0"/>
              <a:t>6</a:t>
            </a:fld>
            <a:endParaRPr lang="en-US"/>
          </a:p>
        </p:txBody>
      </p:sp>
    </p:spTree>
    <p:extLst>
      <p:ext uri="{BB962C8B-B14F-4D97-AF65-F5344CB8AC3E}">
        <p14:creationId xmlns:p14="http://schemas.microsoft.com/office/powerpoint/2010/main" val="2521015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have been ongoing questions we have posed to stakeholders via </a:t>
            </a:r>
            <a:r>
              <a:rPr lang="en-US" baseline="0" smtClean="0"/>
              <a:t>various mechanisms…..</a:t>
            </a:r>
            <a:endParaRPr lang="en-US" baseline="0" dirty="0" smtClean="0"/>
          </a:p>
        </p:txBody>
      </p:sp>
      <p:sp>
        <p:nvSpPr>
          <p:cNvPr id="4" name="Slide Number Placeholder 3"/>
          <p:cNvSpPr>
            <a:spLocks noGrp="1"/>
          </p:cNvSpPr>
          <p:nvPr>
            <p:ph type="sldNum" sz="quarter" idx="10"/>
          </p:nvPr>
        </p:nvSpPr>
        <p:spPr/>
        <p:txBody>
          <a:bodyPr/>
          <a:lstStyle/>
          <a:p>
            <a:fld id="{EDED1735-5139-3044-A6CF-0A0B19694946}" type="slidenum">
              <a:rPr lang="en-US" smtClean="0"/>
              <a:t>7</a:t>
            </a:fld>
            <a:endParaRPr lang="en-US"/>
          </a:p>
        </p:txBody>
      </p:sp>
    </p:spTree>
    <p:extLst>
      <p:ext uri="{BB962C8B-B14F-4D97-AF65-F5344CB8AC3E}">
        <p14:creationId xmlns:p14="http://schemas.microsoft.com/office/powerpoint/2010/main" val="1575982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context of limited resources,</a:t>
            </a:r>
            <a:r>
              <a:rPr lang="en-US" baseline="0" dirty="0" smtClean="0"/>
              <a:t> we hoped this engagement would help refine our goals but in reality, we found we had MORE to do!!</a:t>
            </a:r>
            <a:endParaRPr lang="en-US" dirty="0"/>
          </a:p>
        </p:txBody>
      </p:sp>
      <p:sp>
        <p:nvSpPr>
          <p:cNvPr id="4" name="Slide Number Placeholder 3"/>
          <p:cNvSpPr>
            <a:spLocks noGrp="1"/>
          </p:cNvSpPr>
          <p:nvPr>
            <p:ph type="sldNum" sz="quarter" idx="10"/>
          </p:nvPr>
        </p:nvSpPr>
        <p:spPr/>
        <p:txBody>
          <a:bodyPr/>
          <a:lstStyle/>
          <a:p>
            <a:fld id="{3C46EA02-CAF8-4B94-A20E-5C835D564DEA}" type="slidenum">
              <a:rPr lang="en-US" smtClean="0"/>
              <a:t>8</a:t>
            </a:fld>
            <a:endParaRPr lang="en-US"/>
          </a:p>
        </p:txBody>
      </p:sp>
    </p:spTree>
    <p:extLst>
      <p:ext uri="{BB962C8B-B14F-4D97-AF65-F5344CB8AC3E}">
        <p14:creationId xmlns:p14="http://schemas.microsoft.com/office/powerpoint/2010/main" val="359263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Rating</a:t>
            </a:r>
            <a:r>
              <a:rPr lang="en-US" baseline="0" dirty="0" smtClean="0"/>
              <a:t> </a:t>
            </a:r>
            <a:r>
              <a:rPr lang="en-US" baseline="0" dirty="0" err="1" smtClean="0"/>
              <a:t>excersise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C46EA02-CAF8-4B94-A20E-5C835D564DEA}" type="slidenum">
              <a:rPr lang="en-US" smtClean="0"/>
              <a:t>9</a:t>
            </a:fld>
            <a:endParaRPr lang="en-US"/>
          </a:p>
        </p:txBody>
      </p:sp>
    </p:spTree>
    <p:extLst>
      <p:ext uri="{BB962C8B-B14F-4D97-AF65-F5344CB8AC3E}">
        <p14:creationId xmlns:p14="http://schemas.microsoft.com/office/powerpoint/2010/main" val="428091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C23623-73EA-4841-95BD-B661A60ECA65}"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227843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23623-73EA-4841-95BD-B661A60ECA65}"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201986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23623-73EA-4841-95BD-B661A60ECA65}"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243162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23623-73EA-4841-95BD-B661A60ECA65}"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63728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C23623-73EA-4841-95BD-B661A60ECA65}"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257989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C23623-73EA-4841-95BD-B661A60ECA65}"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196501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C23623-73EA-4841-95BD-B661A60ECA65}"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2336762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C23623-73EA-4841-95BD-B661A60ECA65}"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247417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23623-73EA-4841-95BD-B661A60ECA65}"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284524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23623-73EA-4841-95BD-B661A60ECA65}"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305446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23623-73EA-4841-95BD-B661A60ECA65}"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10967-6786-4731-AAD8-EE1460B820DE}" type="slidenum">
              <a:rPr lang="en-US" smtClean="0"/>
              <a:t>‹#›</a:t>
            </a:fld>
            <a:endParaRPr lang="en-US"/>
          </a:p>
        </p:txBody>
      </p:sp>
    </p:spTree>
    <p:extLst>
      <p:ext uri="{BB962C8B-B14F-4D97-AF65-F5344CB8AC3E}">
        <p14:creationId xmlns:p14="http://schemas.microsoft.com/office/powerpoint/2010/main" val="154895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23623-73EA-4841-95BD-B661A60ECA65}" type="datetimeFigureOut">
              <a:rPr lang="en-US" smtClean="0"/>
              <a:t>4/12/2016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10967-6786-4731-AAD8-EE1460B820DE}" type="slidenum">
              <a:rPr lang="en-US" smtClean="0"/>
              <a:t>‹#›</a:t>
            </a:fld>
            <a:endParaRPr lang="en-US"/>
          </a:p>
        </p:txBody>
      </p:sp>
    </p:spTree>
    <p:extLst>
      <p:ext uri="{BB962C8B-B14F-4D97-AF65-F5344CB8AC3E}">
        <p14:creationId xmlns:p14="http://schemas.microsoft.com/office/powerpoint/2010/main" val="434091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7963"/>
            <a:ext cx="9144000" cy="2702214"/>
          </a:xfrm>
        </p:spPr>
        <p:txBody>
          <a:bodyPr>
            <a:normAutofit/>
          </a:bodyPr>
          <a:lstStyle/>
          <a:p>
            <a:r>
              <a:rPr lang="en-CA" sz="2600" dirty="0"/>
              <a:t>In a sea of data and measures how do we navigate to ensure the right information reaches its destination?  Creating a learning system using primary care performance reporting for patients, policy makers and providers</a:t>
            </a:r>
            <a:endParaRPr lang="en-US" sz="2600" dirty="0"/>
          </a:p>
        </p:txBody>
      </p:sp>
      <p:sp>
        <p:nvSpPr>
          <p:cNvPr id="3" name="Subtitle 2"/>
          <p:cNvSpPr>
            <a:spLocks noGrp="1"/>
          </p:cNvSpPr>
          <p:nvPr>
            <p:ph type="subTitle" idx="1"/>
          </p:nvPr>
        </p:nvSpPr>
        <p:spPr>
          <a:xfrm>
            <a:off x="1524000" y="3602037"/>
            <a:ext cx="9536264" cy="2281927"/>
          </a:xfrm>
        </p:spPr>
        <p:txBody>
          <a:bodyPr>
            <a:normAutofit fontScale="85000" lnSpcReduction="10000"/>
          </a:bodyPr>
          <a:lstStyle/>
          <a:p>
            <a:r>
              <a:rPr lang="en-US" b="1" dirty="0" smtClean="0">
                <a:latin typeface="+mj-lt"/>
              </a:rPr>
              <a:t>Panel Presentation</a:t>
            </a:r>
          </a:p>
          <a:p>
            <a:r>
              <a:rPr lang="en-CA" dirty="0" smtClean="0">
                <a:latin typeface="+mj-lt"/>
              </a:rPr>
              <a:t>Sabrina </a:t>
            </a:r>
            <a:r>
              <a:rPr lang="en-CA" dirty="0">
                <a:latin typeface="+mj-lt"/>
              </a:rPr>
              <a:t>Wong, Centre for Health Services and Policy </a:t>
            </a:r>
            <a:r>
              <a:rPr lang="en-CA" dirty="0" smtClean="0">
                <a:latin typeface="+mj-lt"/>
              </a:rPr>
              <a:t>Research, UBC</a:t>
            </a:r>
            <a:endParaRPr lang="en-CA" dirty="0">
              <a:latin typeface="+mj-lt"/>
            </a:endParaRPr>
          </a:p>
          <a:p>
            <a:r>
              <a:rPr lang="en-CA" dirty="0" smtClean="0">
                <a:latin typeface="+mj-lt"/>
              </a:rPr>
              <a:t> Julia </a:t>
            </a:r>
            <a:r>
              <a:rPr lang="en-CA" dirty="0">
                <a:latin typeface="+mj-lt"/>
              </a:rPr>
              <a:t>M. Langton, Centre for Health Services and Policy Research, </a:t>
            </a:r>
            <a:r>
              <a:rPr lang="en-CA" dirty="0" smtClean="0">
                <a:latin typeface="+mj-lt"/>
              </a:rPr>
              <a:t>UBC</a:t>
            </a:r>
          </a:p>
          <a:p>
            <a:r>
              <a:rPr lang="en-CA" dirty="0" smtClean="0">
                <a:latin typeface="+mj-lt"/>
              </a:rPr>
              <a:t> Sharon </a:t>
            </a:r>
            <a:r>
              <a:rPr lang="en-CA" dirty="0">
                <a:latin typeface="+mj-lt"/>
              </a:rPr>
              <a:t>Johnston, </a:t>
            </a:r>
            <a:r>
              <a:rPr lang="en-CA" dirty="0" err="1">
                <a:latin typeface="+mj-lt"/>
              </a:rPr>
              <a:t>Bruyere</a:t>
            </a:r>
            <a:r>
              <a:rPr lang="en-CA" dirty="0">
                <a:latin typeface="+mj-lt"/>
              </a:rPr>
              <a:t> Research </a:t>
            </a:r>
            <a:r>
              <a:rPr lang="en-CA" dirty="0" smtClean="0">
                <a:latin typeface="+mj-lt"/>
              </a:rPr>
              <a:t>Institute &amp; Department </a:t>
            </a:r>
            <a:r>
              <a:rPr lang="en-CA" dirty="0">
                <a:latin typeface="+mj-lt"/>
              </a:rPr>
              <a:t>of Family </a:t>
            </a:r>
            <a:r>
              <a:rPr lang="en-CA" dirty="0" smtClean="0">
                <a:latin typeface="+mj-lt"/>
              </a:rPr>
              <a:t>Medicine</a:t>
            </a:r>
          </a:p>
          <a:p>
            <a:r>
              <a:rPr lang="en-CA" dirty="0" smtClean="0">
                <a:latin typeface="+mj-lt"/>
              </a:rPr>
              <a:t> Julia </a:t>
            </a:r>
            <a:r>
              <a:rPr lang="en-CA" dirty="0">
                <a:latin typeface="+mj-lt"/>
              </a:rPr>
              <a:t>Abelson, Centre for Health Economics and Policy Analysis, McMaster </a:t>
            </a:r>
            <a:r>
              <a:rPr lang="en-CA" dirty="0" smtClean="0">
                <a:latin typeface="+mj-lt"/>
              </a:rPr>
              <a:t>University</a:t>
            </a:r>
          </a:p>
          <a:p>
            <a:r>
              <a:rPr lang="en-CA" dirty="0" smtClean="0">
                <a:latin typeface="+mj-lt"/>
              </a:rPr>
              <a:t> Mary </a:t>
            </a:r>
            <a:r>
              <a:rPr lang="en-CA" dirty="0">
                <a:latin typeface="+mj-lt"/>
              </a:rPr>
              <a:t>Byrnes, Manager, Primary Health Care Information, CIHI</a:t>
            </a:r>
            <a:endParaRPr lang="en-US" dirty="0">
              <a:latin typeface="+mj-lt"/>
            </a:endParaRPr>
          </a:p>
        </p:txBody>
      </p:sp>
    </p:spTree>
    <p:extLst>
      <p:ext uri="{BB962C8B-B14F-4D97-AF65-F5344CB8AC3E}">
        <p14:creationId xmlns:p14="http://schemas.microsoft.com/office/powerpoint/2010/main" val="654280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outline</a:t>
            </a:r>
            <a:endParaRPr lang="en-US" b="1" dirty="0"/>
          </a:p>
        </p:txBody>
      </p:sp>
      <p:sp>
        <p:nvSpPr>
          <p:cNvPr id="3" name="Content Placeholder 2"/>
          <p:cNvSpPr>
            <a:spLocks noGrp="1"/>
          </p:cNvSpPr>
          <p:nvPr>
            <p:ph idx="1"/>
          </p:nvPr>
        </p:nvSpPr>
        <p:spPr/>
        <p:txBody>
          <a:bodyPr/>
          <a:lstStyle/>
          <a:p>
            <a:r>
              <a:rPr lang="en-US" dirty="0" smtClean="0">
                <a:latin typeface="+mj-lt"/>
              </a:rPr>
              <a:t>Sabrina Wong: project and aims and stakeholder engagement</a:t>
            </a:r>
          </a:p>
          <a:p>
            <a:r>
              <a:rPr lang="en-US" dirty="0" smtClean="0">
                <a:latin typeface="+mj-lt"/>
              </a:rPr>
              <a:t>Julia Langton: </a:t>
            </a:r>
            <a:r>
              <a:rPr lang="en-US" dirty="0" smtClean="0">
                <a:latin typeface="+mj-lt"/>
              </a:rPr>
              <a:t>measurement </a:t>
            </a:r>
            <a:r>
              <a:rPr lang="en-US" dirty="0" smtClean="0">
                <a:latin typeface="+mj-lt"/>
              </a:rPr>
              <a:t>and reporting to support a learning health care system</a:t>
            </a:r>
          </a:p>
          <a:p>
            <a:r>
              <a:rPr lang="en-US" dirty="0" smtClean="0">
                <a:latin typeface="+mj-lt"/>
              </a:rPr>
              <a:t>Sharon Johnston: </a:t>
            </a:r>
            <a:r>
              <a:rPr lang="en-US" dirty="0">
                <a:latin typeface="+mj-lt"/>
              </a:rPr>
              <a:t>deliberative dialogues to engage patients </a:t>
            </a:r>
            <a:endParaRPr lang="en-US" dirty="0" smtClean="0">
              <a:latin typeface="+mj-lt"/>
            </a:endParaRPr>
          </a:p>
          <a:p>
            <a:r>
              <a:rPr lang="en-US" dirty="0" smtClean="0">
                <a:latin typeface="+mj-lt"/>
              </a:rPr>
              <a:t>Julia </a:t>
            </a:r>
            <a:r>
              <a:rPr lang="en-US" dirty="0" smtClean="0">
                <a:latin typeface="+mj-lt"/>
              </a:rPr>
              <a:t>Abelson: deliberative dialogues to engage patients</a:t>
            </a:r>
          </a:p>
          <a:p>
            <a:r>
              <a:rPr lang="en-US" dirty="0" smtClean="0">
                <a:latin typeface="+mj-lt"/>
              </a:rPr>
              <a:t>Mary Byrnes: </a:t>
            </a:r>
            <a:r>
              <a:rPr lang="en-US" dirty="0" smtClean="0">
                <a:latin typeface="+mj-lt"/>
              </a:rPr>
              <a:t>agency perspective, CIHI</a:t>
            </a:r>
            <a:endParaRPr lang="en-US" dirty="0" smtClean="0">
              <a:latin typeface="+mj-lt"/>
            </a:endParaRPr>
          </a:p>
          <a:p>
            <a:r>
              <a:rPr lang="en-US" dirty="0" smtClean="0">
                <a:latin typeface="+mj-lt"/>
              </a:rPr>
              <a:t>Patient perspectives will be discussed throughout </a:t>
            </a:r>
          </a:p>
          <a:p>
            <a:r>
              <a:rPr lang="en-US" dirty="0" smtClean="0">
                <a:latin typeface="+mj-lt"/>
              </a:rPr>
              <a:t>Discussion: Sabrina Wong (discussion moderator??)</a:t>
            </a:r>
            <a:endParaRPr lang="en-US" dirty="0" smtClean="0">
              <a:latin typeface="+mj-lt"/>
            </a:endParaRPr>
          </a:p>
        </p:txBody>
      </p:sp>
    </p:spTree>
    <p:extLst>
      <p:ext uri="{BB962C8B-B14F-4D97-AF65-F5344CB8AC3E}">
        <p14:creationId xmlns:p14="http://schemas.microsoft.com/office/powerpoint/2010/main" val="4051232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67753" cy="1325563"/>
          </a:xfrm>
        </p:spPr>
        <p:txBody>
          <a:bodyPr/>
          <a:lstStyle/>
          <a:p>
            <a:r>
              <a:rPr lang="en-US" b="1" dirty="0" smtClean="0"/>
              <a:t>Transforming primary care through performance measurement &amp; reporting </a:t>
            </a:r>
            <a:endParaRPr lang="en-US" b="1" dirty="0"/>
          </a:p>
        </p:txBody>
      </p:sp>
      <p:pic>
        <p:nvPicPr>
          <p:cNvPr id="4" name="Content Placeholder 3"/>
          <p:cNvPicPr>
            <a:picLocks noGrp="1" noChangeAspect="1"/>
          </p:cNvPicPr>
          <p:nvPr>
            <p:ph idx="1"/>
          </p:nvPr>
        </p:nvPicPr>
        <p:blipFill>
          <a:blip r:embed="rId3"/>
          <a:stretch>
            <a:fillRect/>
          </a:stretch>
        </p:blipFill>
        <p:spPr>
          <a:xfrm>
            <a:off x="2267823" y="1554480"/>
            <a:ext cx="7835140" cy="5303520"/>
          </a:xfrm>
          <a:prstGeom prst="rect">
            <a:avLst/>
          </a:prstGeom>
        </p:spPr>
      </p:pic>
    </p:spTree>
    <p:extLst>
      <p:ext uri="{BB962C8B-B14F-4D97-AF65-F5344CB8AC3E}">
        <p14:creationId xmlns:p14="http://schemas.microsoft.com/office/powerpoint/2010/main" val="1173453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Meaningful engagement of multiple stakeholders </a:t>
            </a:r>
            <a:r>
              <a:rPr lang="en-US" b="1" dirty="0" smtClean="0"/>
              <a:t>to ensure success </a:t>
            </a:r>
            <a:r>
              <a:rPr lang="en-US" dirty="0" smtClean="0"/>
              <a:t>[develop figure]</a:t>
            </a:r>
            <a:endParaRPr lang="en-US" dirty="0"/>
          </a:p>
        </p:txBody>
      </p:sp>
      <p:sp>
        <p:nvSpPr>
          <p:cNvPr id="3" name="Content Placeholder 2"/>
          <p:cNvSpPr>
            <a:spLocks noGrp="1"/>
          </p:cNvSpPr>
          <p:nvPr>
            <p:ph idx="1"/>
          </p:nvPr>
        </p:nvSpPr>
        <p:spPr>
          <a:xfrm>
            <a:off x="968829" y="1591294"/>
            <a:ext cx="10515600" cy="5547570"/>
          </a:xfrm>
        </p:spPr>
        <p:txBody>
          <a:bodyPr/>
          <a:lstStyle/>
          <a:p>
            <a:pPr marL="0" indent="0">
              <a:buNone/>
            </a:pPr>
            <a:endParaRPr lang="en-US" dirty="0" smtClean="0"/>
          </a:p>
          <a:p>
            <a:endParaRPr lang="en-US" dirty="0"/>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21156219"/>
              </p:ext>
            </p:extLst>
          </p:nvPr>
        </p:nvGraphicFramePr>
        <p:xfrm>
          <a:off x="1699491" y="1690688"/>
          <a:ext cx="8128000" cy="3474720"/>
        </p:xfrm>
        <a:graphic>
          <a:graphicData uri="http://schemas.openxmlformats.org/drawingml/2006/table">
            <a:tbl>
              <a:tblPr firstRow="1" bandRow="1">
                <a:tableStyleId>{5C22544A-7EE6-4342-B048-85BDC9FD1C3A}</a:tableStyleId>
              </a:tblPr>
              <a:tblGrid>
                <a:gridCol w="4064000"/>
                <a:gridCol w="4064000"/>
              </a:tblGrid>
              <a:tr h="0">
                <a:tc>
                  <a:txBody>
                    <a:bodyPr/>
                    <a:lstStyle/>
                    <a:p>
                      <a:r>
                        <a:rPr lang="en-US" dirty="0" smtClean="0"/>
                        <a:t>Aim</a:t>
                      </a:r>
                      <a:endParaRPr lang="en-US" dirty="0"/>
                    </a:p>
                  </a:txBody>
                  <a:tcPr/>
                </a:tc>
                <a:tc>
                  <a:txBody>
                    <a:bodyPr/>
                    <a:lstStyle/>
                    <a:p>
                      <a:r>
                        <a:rPr lang="en-US" dirty="0" smtClean="0"/>
                        <a:t>Strategy</a:t>
                      </a:r>
                      <a:endParaRPr lang="en-US" dirty="0"/>
                    </a:p>
                  </a:txBody>
                  <a:tcPr/>
                </a:tc>
              </a:tr>
              <a:tr h="370840">
                <a:tc>
                  <a:txBody>
                    <a:bodyPr/>
                    <a:lstStyle/>
                    <a:p>
                      <a:r>
                        <a:rPr lang="en-US" dirty="0" smtClean="0"/>
                        <a:t>Harness local knowledge</a:t>
                      </a:r>
                      <a:endParaRPr lang="en-US" dirty="0"/>
                    </a:p>
                  </a:txBody>
                  <a:tcPr/>
                </a:tc>
                <a:tc>
                  <a:txBody>
                    <a:bodyPr/>
                    <a:lstStyle/>
                    <a:p>
                      <a:r>
                        <a:rPr lang="en-US" dirty="0" smtClean="0"/>
                        <a:t>Constant</a:t>
                      </a:r>
                      <a:r>
                        <a:rPr lang="en-US" baseline="0" dirty="0" smtClean="0"/>
                        <a:t> feedback loops with those at the coal face (e.g., local advisory committee with administrators, patients, and clinicians from the local area)</a:t>
                      </a:r>
                      <a:endParaRPr lang="en-US" dirty="0"/>
                    </a:p>
                  </a:txBody>
                  <a:tcPr/>
                </a:tc>
              </a:tr>
              <a:tr h="593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Best evidence in measurement and reporting</a:t>
                      </a:r>
                    </a:p>
                  </a:txBody>
                  <a:tcPr/>
                </a:tc>
                <a:tc>
                  <a:txBody>
                    <a:bodyPr/>
                    <a:lstStyle/>
                    <a:p>
                      <a:r>
                        <a:rPr lang="en-US" dirty="0" smtClean="0"/>
                        <a:t>International scientific</a:t>
                      </a:r>
                      <a:r>
                        <a:rPr lang="en-US" baseline="0" dirty="0" smtClean="0"/>
                        <a:t> advisory committee</a:t>
                      </a:r>
                      <a:endParaRPr lang="en-US" dirty="0"/>
                    </a:p>
                  </a:txBody>
                  <a:tcPr/>
                </a:tc>
              </a:tr>
              <a:tr h="370840">
                <a:tc>
                  <a:txBody>
                    <a:bodyPr/>
                    <a:lstStyle/>
                    <a:p>
                      <a:r>
                        <a:rPr lang="en-US" dirty="0" smtClean="0"/>
                        <a:t>Meet stakeholder need</a:t>
                      </a:r>
                      <a:endParaRPr lang="en-US" dirty="0"/>
                    </a:p>
                  </a:txBody>
                  <a:tcPr/>
                </a:tc>
                <a:tc>
                  <a:txBody>
                    <a:bodyPr/>
                    <a:lstStyle/>
                    <a:p>
                      <a:r>
                        <a:rPr lang="en-US" dirty="0" smtClean="0"/>
                        <a:t>Dialogues, case studies,</a:t>
                      </a:r>
                      <a:r>
                        <a:rPr lang="en-US" baseline="0" dirty="0" smtClean="0"/>
                        <a:t> focus groups with decision-makers, patients, clinicians</a:t>
                      </a:r>
                      <a:endParaRPr lang="en-US" dirty="0"/>
                    </a:p>
                  </a:txBody>
                  <a:tcPr/>
                </a:tc>
              </a:tr>
              <a:tr h="370840">
                <a:tc>
                  <a:txBody>
                    <a:bodyPr/>
                    <a:lstStyle/>
                    <a:p>
                      <a:r>
                        <a:rPr lang="en-US" dirty="0" smtClean="0"/>
                        <a:t>Align with existing initiatives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Constant</a:t>
                      </a:r>
                      <a:r>
                        <a:rPr lang="en-US" baseline="0" dirty="0" smtClean="0"/>
                        <a:t> feedback loops</a:t>
                      </a:r>
                      <a:endParaRPr lang="en-US" dirty="0" smtClean="0"/>
                    </a:p>
                    <a:p>
                      <a:endParaRPr lang="en-US" dirty="0"/>
                    </a:p>
                  </a:txBody>
                  <a:tcPr/>
                </a:tc>
              </a:tr>
            </a:tbl>
          </a:graphicData>
        </a:graphic>
      </p:graphicFrame>
    </p:spTree>
    <p:extLst>
      <p:ext uri="{BB962C8B-B14F-4D97-AF65-F5344CB8AC3E}">
        <p14:creationId xmlns:p14="http://schemas.microsoft.com/office/powerpoint/2010/main" val="819006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981200" y="1295401"/>
          <a:ext cx="8229600" cy="822960"/>
        </p:xfrm>
        <a:graphic>
          <a:graphicData uri="http://schemas.openxmlformats.org/drawingml/2006/table">
            <a:tbl>
              <a:tblPr firstRow="1" bandRow="1">
                <a:tableStyleId>{5C22544A-7EE6-4342-B048-85BDC9FD1C3A}</a:tableStyleId>
              </a:tblPr>
              <a:tblGrid>
                <a:gridCol w="4114800"/>
                <a:gridCol w="4114800"/>
              </a:tblGrid>
              <a:tr h="810099">
                <a:tc>
                  <a:txBody>
                    <a:bodyPr/>
                    <a:lstStyle/>
                    <a:p>
                      <a:pPr algn="ctr"/>
                      <a:r>
                        <a:rPr lang="en-US" sz="2400" dirty="0" smtClean="0"/>
                        <a:t>What works to accelerate</a:t>
                      </a:r>
                      <a:r>
                        <a:rPr lang="en-US" sz="2400" baseline="0" dirty="0" smtClean="0"/>
                        <a:t> improvements in </a:t>
                      </a:r>
                      <a:r>
                        <a:rPr lang="en-US" sz="2400" baseline="0" dirty="0" smtClean="0">
                          <a:solidFill>
                            <a:srgbClr val="FFFF00"/>
                          </a:solidFill>
                        </a:rPr>
                        <a:t>local</a:t>
                      </a:r>
                      <a:r>
                        <a:rPr lang="en-US" sz="2400" baseline="0" dirty="0" smtClean="0">
                          <a:solidFill>
                            <a:srgbClr val="FF0000"/>
                          </a:solidFill>
                        </a:rPr>
                        <a:t> </a:t>
                      </a:r>
                      <a:r>
                        <a:rPr lang="en-US" sz="2400" baseline="0" dirty="0" smtClean="0"/>
                        <a:t>care</a:t>
                      </a:r>
                      <a:r>
                        <a:rPr lang="en-US" sz="2400" dirty="0" smtClean="0"/>
                        <a:t>? </a:t>
                      </a:r>
                      <a:endParaRPr lang="en-AU" sz="2400" dirty="0"/>
                    </a:p>
                  </a:txBody>
                  <a:tcPr>
                    <a:solidFill>
                      <a:srgbClr val="007CBF"/>
                    </a:solidFill>
                  </a:tcPr>
                </a:tc>
                <a:tc>
                  <a:txBody>
                    <a:bodyPr/>
                    <a:lstStyle/>
                    <a:p>
                      <a:pPr algn="ctr"/>
                      <a:r>
                        <a:rPr lang="en-US" sz="2400" dirty="0" smtClean="0"/>
                        <a:t>What doesn’t?</a:t>
                      </a:r>
                      <a:endParaRPr lang="en-AU" sz="2400" dirty="0"/>
                    </a:p>
                  </a:txBody>
                  <a:tcPr>
                    <a:solidFill>
                      <a:srgbClr val="007CBF"/>
                    </a:solidFill>
                  </a:tcPr>
                </a:tc>
              </a:tr>
            </a:tbl>
          </a:graphicData>
        </a:graphic>
      </p:graphicFrame>
      <p:graphicFrame>
        <p:nvGraphicFramePr>
          <p:cNvPr id="2" name="Table 1"/>
          <p:cNvGraphicFramePr>
            <a:graphicFrameLocks noGrp="1"/>
          </p:cNvGraphicFramePr>
          <p:nvPr>
            <p:extLst/>
          </p:nvPr>
        </p:nvGraphicFramePr>
        <p:xfrm>
          <a:off x="1981200" y="2133600"/>
          <a:ext cx="8229600" cy="609600"/>
        </p:xfrm>
        <a:graphic>
          <a:graphicData uri="http://schemas.openxmlformats.org/drawingml/2006/table">
            <a:tbl>
              <a:tblPr firstRow="1" bandRow="1">
                <a:tableStyleId>{5C22544A-7EE6-4342-B048-85BDC9FD1C3A}</a:tableStyleId>
              </a:tblPr>
              <a:tblGrid>
                <a:gridCol w="4114800"/>
                <a:gridCol w="4114800"/>
              </a:tblGrid>
              <a:tr h="600073">
                <a:tc>
                  <a:txBody>
                    <a:bodyPr/>
                    <a:lstStyle/>
                    <a:p>
                      <a:pPr algn="l"/>
                      <a:r>
                        <a:rPr lang="en-US" sz="1700" b="1" dirty="0" smtClean="0">
                          <a:solidFill>
                            <a:srgbClr val="007CBF"/>
                          </a:solidFill>
                        </a:rPr>
                        <a:t>Locally relevant </a:t>
                      </a:r>
                      <a:r>
                        <a:rPr lang="en-US" sz="1700" b="0" dirty="0" smtClean="0">
                          <a:solidFill>
                            <a:schemeClr val="tx1"/>
                          </a:solidFill>
                        </a:rPr>
                        <a:t>information about health</a:t>
                      </a:r>
                      <a:r>
                        <a:rPr lang="en-US" sz="1700" b="0" baseline="0" dirty="0" smtClean="0">
                          <a:solidFill>
                            <a:schemeClr val="tx1"/>
                          </a:solidFill>
                        </a:rPr>
                        <a:t> care organisations</a:t>
                      </a:r>
                      <a:endParaRPr lang="en-AU" sz="1700" b="0" dirty="0">
                        <a:solidFill>
                          <a:schemeClr val="tx1"/>
                        </a:solidFill>
                      </a:endParaRPr>
                    </a:p>
                  </a:txBody>
                  <a:tcPr>
                    <a:solidFill>
                      <a:srgbClr val="007CBF">
                        <a:alpha val="30196"/>
                      </a:srgbClr>
                    </a:solidFill>
                  </a:tcPr>
                </a:tc>
                <a:tc>
                  <a:txBody>
                    <a:bodyPr/>
                    <a:lstStyle/>
                    <a:p>
                      <a:pPr algn="l"/>
                      <a:r>
                        <a:rPr lang="en-US" sz="1700" b="0" dirty="0" smtClean="0">
                          <a:solidFill>
                            <a:schemeClr val="tx1"/>
                          </a:solidFill>
                        </a:rPr>
                        <a:t>National or state level information</a:t>
                      </a:r>
                      <a:endParaRPr lang="en-AU" sz="1700" b="0" dirty="0">
                        <a:solidFill>
                          <a:schemeClr val="tx1"/>
                        </a:solidFill>
                      </a:endParaRPr>
                    </a:p>
                  </a:txBody>
                  <a:tcPr>
                    <a:solidFill>
                      <a:srgbClr val="007CBF">
                        <a:alpha val="30196"/>
                      </a:srgbClr>
                    </a:solidFill>
                  </a:tcPr>
                </a:tc>
              </a:tr>
            </a:tbl>
          </a:graphicData>
        </a:graphic>
      </p:graphicFrame>
      <p:graphicFrame>
        <p:nvGraphicFramePr>
          <p:cNvPr id="3" name="Table 2"/>
          <p:cNvGraphicFramePr>
            <a:graphicFrameLocks noGrp="1"/>
          </p:cNvGraphicFramePr>
          <p:nvPr>
            <p:extLst/>
          </p:nvPr>
        </p:nvGraphicFramePr>
        <p:xfrm>
          <a:off x="1981200" y="2754630"/>
          <a:ext cx="8229600" cy="1127760"/>
        </p:xfrm>
        <a:graphic>
          <a:graphicData uri="http://schemas.openxmlformats.org/drawingml/2006/table">
            <a:tbl>
              <a:tblPr firstRow="1" bandRow="1">
                <a:tableStyleId>{5C22544A-7EE6-4342-B048-85BDC9FD1C3A}</a:tableStyleId>
              </a:tblPr>
              <a:tblGrid>
                <a:gridCol w="4114800"/>
                <a:gridCol w="4114800"/>
              </a:tblGrid>
              <a:tr h="1110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rgbClr val="007CBF"/>
                          </a:solidFill>
                        </a:rPr>
                        <a:t>Comparable</a:t>
                      </a:r>
                      <a:r>
                        <a:rPr lang="en-US" sz="1700" b="1" baseline="0" dirty="0" smtClean="0">
                          <a:solidFill>
                            <a:srgbClr val="007CBF"/>
                          </a:solidFill>
                        </a:rPr>
                        <a:t> performance </a:t>
                      </a:r>
                      <a:r>
                        <a:rPr lang="en-US" sz="1700" b="0" baseline="0" dirty="0" smtClean="0">
                          <a:solidFill>
                            <a:schemeClr val="tx1"/>
                          </a:solidFill>
                        </a:rPr>
                        <a:t>information in relation to </a:t>
                      </a:r>
                      <a:r>
                        <a:rPr lang="en-US" sz="1700" b="0" dirty="0" smtClean="0">
                          <a:solidFill>
                            <a:schemeClr val="tx1"/>
                          </a:solidFill>
                        </a:rPr>
                        <a:t>peers and after accounting for differences</a:t>
                      </a:r>
                      <a:r>
                        <a:rPr lang="en-US" sz="1700" b="0" baseline="0" dirty="0" smtClean="0">
                          <a:solidFill>
                            <a:schemeClr val="tx1"/>
                          </a:solidFill>
                        </a:rPr>
                        <a:t> between organisations in </a:t>
                      </a:r>
                      <a:r>
                        <a:rPr lang="en-US" sz="1700" b="0" dirty="0" smtClean="0">
                          <a:solidFill>
                            <a:schemeClr val="tx1"/>
                          </a:solidFill>
                        </a:rPr>
                        <a:t>patients </a:t>
                      </a:r>
                      <a:endParaRPr lang="en-AU" sz="1700" b="0" dirty="0">
                        <a:solidFill>
                          <a:schemeClr val="tx1"/>
                        </a:solidFill>
                      </a:endParaRPr>
                    </a:p>
                  </a:txBody>
                  <a:tcPr>
                    <a:solidFill>
                      <a:srgbClr val="007CBF">
                        <a:alpha val="10196"/>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dirty="0" smtClean="0">
                          <a:solidFill>
                            <a:schemeClr val="tx1"/>
                          </a:solidFill>
                        </a:rPr>
                        <a:t>Just numbers,</a:t>
                      </a:r>
                      <a:r>
                        <a:rPr lang="en-US" sz="1700" b="0" baseline="0" dirty="0" smtClean="0">
                          <a:solidFill>
                            <a:schemeClr val="tx1"/>
                          </a:solidFill>
                        </a:rPr>
                        <a:t> no comparisons, no accounting for different types of patients served</a:t>
                      </a:r>
                      <a:endParaRPr lang="en-AU" sz="1700" b="0" dirty="0" smtClean="0">
                        <a:solidFill>
                          <a:schemeClr val="tx1"/>
                        </a:solidFill>
                      </a:endParaRPr>
                    </a:p>
                    <a:p>
                      <a:pPr algn="l"/>
                      <a:endParaRPr lang="en-AU" sz="1700" b="0" dirty="0">
                        <a:solidFill>
                          <a:schemeClr val="tx1"/>
                        </a:solidFill>
                      </a:endParaRPr>
                    </a:p>
                  </a:txBody>
                  <a:tcPr>
                    <a:solidFill>
                      <a:srgbClr val="007CBF">
                        <a:alpha val="10196"/>
                      </a:srgbClr>
                    </a:solidFill>
                  </a:tcPr>
                </a:tc>
              </a:tr>
            </a:tbl>
          </a:graphicData>
        </a:graphic>
      </p:graphicFrame>
      <p:graphicFrame>
        <p:nvGraphicFramePr>
          <p:cNvPr id="5" name="Table 4"/>
          <p:cNvGraphicFramePr>
            <a:graphicFrameLocks noGrp="1"/>
          </p:cNvGraphicFramePr>
          <p:nvPr>
            <p:extLst/>
          </p:nvPr>
        </p:nvGraphicFramePr>
        <p:xfrm>
          <a:off x="1981200" y="3893820"/>
          <a:ext cx="8229600" cy="609600"/>
        </p:xfrm>
        <a:graphic>
          <a:graphicData uri="http://schemas.openxmlformats.org/drawingml/2006/table">
            <a:tbl>
              <a:tblPr firstRow="1" bandRow="1">
                <a:tableStyleId>{5C22544A-7EE6-4342-B048-85BDC9FD1C3A}</a:tableStyleId>
              </a:tblPr>
              <a:tblGrid>
                <a:gridCol w="4114800"/>
                <a:gridCol w="4114800"/>
              </a:tblGrid>
              <a:tr h="600073">
                <a:tc>
                  <a:txBody>
                    <a:bodyPr/>
                    <a:lstStyle/>
                    <a:p>
                      <a:pPr algn="l"/>
                      <a:r>
                        <a:rPr lang="en-US" sz="1700" b="1" dirty="0" smtClean="0">
                          <a:solidFill>
                            <a:srgbClr val="007CBF"/>
                          </a:solidFill>
                        </a:rPr>
                        <a:t>Nationally consistent </a:t>
                      </a:r>
                      <a:r>
                        <a:rPr lang="en-US" sz="1700" b="0" dirty="0" smtClean="0">
                          <a:solidFill>
                            <a:schemeClr val="tx1"/>
                          </a:solidFill>
                        </a:rPr>
                        <a:t>– lots of comparisons</a:t>
                      </a:r>
                      <a:endParaRPr lang="en-AU" sz="1700" b="0" dirty="0">
                        <a:solidFill>
                          <a:schemeClr val="tx1"/>
                        </a:solidFill>
                      </a:endParaRPr>
                    </a:p>
                  </a:txBody>
                  <a:tcPr>
                    <a:solidFill>
                      <a:srgbClr val="007CBF">
                        <a:alpha val="30000"/>
                      </a:srgbClr>
                    </a:solidFill>
                  </a:tcPr>
                </a:tc>
                <a:tc>
                  <a:txBody>
                    <a:bodyPr/>
                    <a:lstStyle/>
                    <a:p>
                      <a:pPr algn="l"/>
                      <a:r>
                        <a:rPr lang="en-US" sz="1700" b="0" dirty="0" smtClean="0">
                          <a:solidFill>
                            <a:schemeClr val="tx1"/>
                          </a:solidFill>
                        </a:rPr>
                        <a:t>Not comparable information, too few comparisons</a:t>
                      </a:r>
                      <a:endParaRPr lang="en-AU" sz="1700" b="0" dirty="0">
                        <a:solidFill>
                          <a:schemeClr val="tx1"/>
                        </a:solidFill>
                      </a:endParaRPr>
                    </a:p>
                  </a:txBody>
                  <a:tcPr>
                    <a:solidFill>
                      <a:srgbClr val="007CBF">
                        <a:alpha val="30000"/>
                      </a:srgb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07623760"/>
              </p:ext>
            </p:extLst>
          </p:nvPr>
        </p:nvGraphicFramePr>
        <p:xfrm>
          <a:off x="1981200" y="4514850"/>
          <a:ext cx="8229600" cy="609600"/>
        </p:xfrm>
        <a:graphic>
          <a:graphicData uri="http://schemas.openxmlformats.org/drawingml/2006/table">
            <a:tbl>
              <a:tblPr firstRow="1" bandRow="1">
                <a:tableStyleId>{5C22544A-7EE6-4342-B048-85BDC9FD1C3A}</a:tableStyleId>
              </a:tblPr>
              <a:tblGrid>
                <a:gridCol w="4114800"/>
                <a:gridCol w="4114800"/>
              </a:tblGrid>
              <a:tr h="3450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rgbClr val="007CBF"/>
                          </a:solidFill>
                        </a:rPr>
                        <a:t>Impartial</a:t>
                      </a:r>
                      <a:r>
                        <a:rPr lang="en-US" sz="1700" b="1" baseline="0" dirty="0" smtClean="0">
                          <a:solidFill>
                            <a:srgbClr val="007CBF"/>
                          </a:solidFill>
                        </a:rPr>
                        <a:t> </a:t>
                      </a:r>
                      <a:r>
                        <a:rPr lang="en-US" sz="1700" b="1" dirty="0" smtClean="0">
                          <a:solidFill>
                            <a:srgbClr val="007CBF"/>
                          </a:solidFill>
                        </a:rPr>
                        <a:t> </a:t>
                      </a:r>
                      <a:r>
                        <a:rPr lang="en-US" sz="1700" b="0" dirty="0" smtClean="0">
                          <a:solidFill>
                            <a:schemeClr val="tx1"/>
                          </a:solidFill>
                        </a:rPr>
                        <a:t>– independent, arms length</a:t>
                      </a:r>
                      <a:endParaRPr lang="en-AU" sz="1700" b="0" dirty="0" smtClean="0">
                        <a:solidFill>
                          <a:schemeClr val="tx1"/>
                        </a:solidFill>
                      </a:endParaRPr>
                    </a:p>
                    <a:p>
                      <a:pPr algn="l"/>
                      <a:endParaRPr lang="en-AU" sz="1700" b="1" dirty="0">
                        <a:solidFill>
                          <a:srgbClr val="007CBF"/>
                        </a:solidFill>
                      </a:endParaRPr>
                    </a:p>
                  </a:txBody>
                  <a:tcPr>
                    <a:solidFill>
                      <a:srgbClr val="007CBF">
                        <a:alpha val="10000"/>
                      </a:srgbClr>
                    </a:solidFill>
                  </a:tcPr>
                </a:tc>
                <a:tc>
                  <a:txBody>
                    <a:bodyPr/>
                    <a:lstStyle/>
                    <a:p>
                      <a:pPr algn="l"/>
                      <a:r>
                        <a:rPr lang="en-US" sz="1700" b="0" dirty="0" smtClean="0">
                          <a:solidFill>
                            <a:schemeClr val="tx1"/>
                          </a:solidFill>
                        </a:rPr>
                        <a:t>Reporting on oneself</a:t>
                      </a:r>
                      <a:endParaRPr lang="en-AU" sz="1700" b="0" dirty="0">
                        <a:solidFill>
                          <a:schemeClr val="tx1"/>
                        </a:solidFill>
                      </a:endParaRPr>
                    </a:p>
                  </a:txBody>
                  <a:tcPr>
                    <a:solidFill>
                      <a:srgbClr val="007CBF">
                        <a:alpha val="10000"/>
                      </a:srgb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56785388"/>
              </p:ext>
            </p:extLst>
          </p:nvPr>
        </p:nvGraphicFramePr>
        <p:xfrm>
          <a:off x="1981200" y="4876801"/>
          <a:ext cx="8229600" cy="1487575"/>
        </p:xfrm>
        <a:graphic>
          <a:graphicData uri="http://schemas.openxmlformats.org/drawingml/2006/table">
            <a:tbl>
              <a:tblPr firstRow="1" bandRow="1">
                <a:tableStyleId>{5C22544A-7EE6-4342-B048-85BDC9FD1C3A}</a:tableStyleId>
              </a:tblPr>
              <a:tblGrid>
                <a:gridCol w="4114800"/>
                <a:gridCol w="4114800"/>
              </a:tblGrid>
              <a:tr h="1487575">
                <a:tc>
                  <a:txBody>
                    <a:bodyPr/>
                    <a:lstStyle/>
                    <a:p>
                      <a:pPr algn="l"/>
                      <a:r>
                        <a:rPr lang="en-US" sz="1700" b="1" dirty="0" smtClean="0">
                          <a:solidFill>
                            <a:srgbClr val="007CBF"/>
                          </a:solidFill>
                        </a:rPr>
                        <a:t>Engagement: </a:t>
                      </a:r>
                      <a:r>
                        <a:rPr lang="en-AU" sz="1700" b="0" dirty="0" smtClean="0">
                          <a:solidFill>
                            <a:schemeClr val="tx1"/>
                          </a:solidFill>
                        </a:rPr>
                        <a:t>Review the data to benchmark with peer groups. Be open to learning from colleagues on how to achieve best performance, and be generous in sharing your innovations with the system. </a:t>
                      </a:r>
                      <a:endParaRPr lang="en-AU" sz="1700" b="0" dirty="0">
                        <a:solidFill>
                          <a:schemeClr val="tx1"/>
                        </a:solidFill>
                      </a:endParaRPr>
                    </a:p>
                  </a:txBody>
                  <a:tcPr>
                    <a:solidFill>
                      <a:srgbClr val="007CBF">
                        <a:alpha val="30000"/>
                      </a:srgbClr>
                    </a:solidFill>
                  </a:tcPr>
                </a:tc>
                <a:tc>
                  <a:txBody>
                    <a:bodyPr/>
                    <a:lstStyle/>
                    <a:p>
                      <a:pPr algn="l"/>
                      <a:endParaRPr lang="en-AU" sz="1700" b="0" dirty="0">
                        <a:solidFill>
                          <a:schemeClr val="tx1"/>
                        </a:solidFill>
                      </a:endParaRPr>
                    </a:p>
                  </a:txBody>
                  <a:tcPr>
                    <a:solidFill>
                      <a:srgbClr val="007CBF">
                        <a:alpha val="30000"/>
                      </a:srgbClr>
                    </a:solidFill>
                  </a:tcPr>
                </a:tc>
              </a:tr>
            </a:tbl>
          </a:graphicData>
        </a:graphic>
      </p:graphicFrame>
      <p:sp>
        <p:nvSpPr>
          <p:cNvPr id="8" name="Title 1"/>
          <p:cNvSpPr>
            <a:spLocks noGrp="1"/>
          </p:cNvSpPr>
          <p:nvPr>
            <p:ph type="title"/>
          </p:nvPr>
        </p:nvSpPr>
        <p:spPr>
          <a:xfrm>
            <a:off x="705197" y="215496"/>
            <a:ext cx="10515600" cy="1325563"/>
          </a:xfrm>
        </p:spPr>
        <p:txBody>
          <a:bodyPr/>
          <a:lstStyle/>
          <a:p>
            <a:r>
              <a:rPr lang="en-US" b="1" dirty="0" smtClean="0"/>
              <a:t>Creating a learning health care system</a:t>
            </a:r>
            <a:endParaRPr lang="en-US" b="1" dirty="0"/>
          </a:p>
        </p:txBody>
      </p:sp>
      <p:sp>
        <p:nvSpPr>
          <p:cNvPr id="9" name="Rectangle 8"/>
          <p:cNvSpPr/>
          <p:nvPr/>
        </p:nvSpPr>
        <p:spPr>
          <a:xfrm>
            <a:off x="1981200" y="4865370"/>
            <a:ext cx="8229600" cy="1499006"/>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41386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works: Evidence from the UK review of primary care performance measurement and reporting</a:t>
            </a:r>
            <a:endParaRPr lang="en-US" dirty="0"/>
          </a:p>
        </p:txBody>
      </p:sp>
      <p:sp>
        <p:nvSpPr>
          <p:cNvPr id="3" name="Content Placeholder 2"/>
          <p:cNvSpPr>
            <a:spLocks noGrp="1"/>
          </p:cNvSpPr>
          <p:nvPr>
            <p:ph idx="1"/>
          </p:nvPr>
        </p:nvSpPr>
        <p:spPr>
          <a:xfrm>
            <a:off x="838200" y="1825625"/>
            <a:ext cx="10515600" cy="4836432"/>
          </a:xfrm>
        </p:spPr>
        <p:txBody>
          <a:bodyPr>
            <a:normAutofit fontScale="40000" lnSpcReduction="20000"/>
          </a:bodyPr>
          <a:lstStyle/>
          <a:p>
            <a:pPr marL="0" indent="0">
              <a:buNone/>
            </a:pPr>
            <a:r>
              <a:rPr lang="en-US" sz="3500" b="1" dirty="0"/>
              <a:t>Clarity of purpose and audience and market research </a:t>
            </a:r>
          </a:p>
          <a:p>
            <a:pPr lvl="0"/>
            <a:r>
              <a:rPr lang="en-US" sz="3500" dirty="0"/>
              <a:t>Should be explicit</a:t>
            </a:r>
          </a:p>
          <a:p>
            <a:pPr lvl="0"/>
            <a:r>
              <a:rPr lang="en-US" sz="3500" dirty="0"/>
              <a:t>Iterative and ongoing work to examine factors that increase usage of performance information</a:t>
            </a:r>
          </a:p>
          <a:p>
            <a:pPr marL="0" indent="0">
              <a:buNone/>
            </a:pPr>
            <a:r>
              <a:rPr lang="en-US" sz="3500" b="1" dirty="0"/>
              <a:t>Indicators for the public </a:t>
            </a:r>
          </a:p>
          <a:p>
            <a:pPr lvl="0"/>
            <a:r>
              <a:rPr lang="en-US" sz="3500" dirty="0"/>
              <a:t>Ratings might be better than “indicators”</a:t>
            </a:r>
          </a:p>
          <a:p>
            <a:pPr lvl="0"/>
            <a:r>
              <a:rPr lang="en-US" sz="3500" dirty="0"/>
              <a:t>Scope to raise awareness among the public of the information that is already available</a:t>
            </a:r>
          </a:p>
          <a:p>
            <a:pPr lvl="0"/>
            <a:r>
              <a:rPr lang="en-US" sz="3500" dirty="0"/>
              <a:t>Thought should be given to a range of complementary methods for displaying information, as well as online resources. Such activity may be more effective around a ‘trigger point’, such as someone moving house. </a:t>
            </a:r>
          </a:p>
          <a:p>
            <a:pPr marL="0" indent="0">
              <a:buNone/>
            </a:pPr>
            <a:r>
              <a:rPr lang="en-US" sz="3500" b="1" dirty="0"/>
              <a:t>Indicators for professionals </a:t>
            </a:r>
          </a:p>
          <a:p>
            <a:pPr lvl="0"/>
            <a:r>
              <a:rPr lang="en-US" sz="3500" dirty="0"/>
              <a:t>The term ‘scorecard’ is divisive - recommend avoiding this terminology if a key purpose is for improvement. </a:t>
            </a:r>
          </a:p>
          <a:p>
            <a:pPr lvl="0"/>
            <a:r>
              <a:rPr lang="en-US" sz="3500" dirty="0"/>
              <a:t>There appears to be low awareness, among GPs in particular, of the main websites currently containing quality indicators for general practices. We recommend consolidation of the existing websites and additional market research and engagement to understand how those working in general practice make use of online information. </a:t>
            </a:r>
          </a:p>
          <a:p>
            <a:pPr marL="0" indent="0">
              <a:buNone/>
            </a:pPr>
            <a:r>
              <a:rPr lang="en-US" sz="3500" b="1" dirty="0"/>
              <a:t>Composite scores and population grouping </a:t>
            </a:r>
          </a:p>
          <a:p>
            <a:pPr lvl="0"/>
            <a:r>
              <a:rPr lang="en-CA" sz="3500" dirty="0"/>
              <a:t>Advise against composite measures for a public or professional audience. </a:t>
            </a:r>
            <a:endParaRPr lang="en-US" sz="3500" dirty="0"/>
          </a:p>
          <a:p>
            <a:pPr lvl="0"/>
            <a:r>
              <a:rPr lang="en-CA" sz="3500" dirty="0"/>
              <a:t>We suggest users should be able to select from a full menu of indicators by various groupings. Such an approach could readily be seen as responsive to the needs and aspirations of patients themselves, and thus offer additional credibility with the public. Such groupings could include age groups or other population groupings, or groupings by clinical condition or service. </a:t>
            </a:r>
            <a:endParaRPr lang="en-US" sz="3500" dirty="0"/>
          </a:p>
          <a:p>
            <a:pPr lvl="0"/>
            <a:r>
              <a:rPr lang="en-CA" sz="3500" dirty="0"/>
              <a:t>Selection could also include comparison with similar practices, allowing in part for context. </a:t>
            </a:r>
            <a:endParaRPr lang="en-US" sz="3500" dirty="0"/>
          </a:p>
          <a:p>
            <a:endParaRPr lang="en-US" dirty="0"/>
          </a:p>
        </p:txBody>
      </p:sp>
    </p:spTree>
    <p:extLst>
      <p:ext uri="{BB962C8B-B14F-4D97-AF65-F5344CB8AC3E}">
        <p14:creationId xmlns:p14="http://schemas.microsoft.com/office/powerpoint/2010/main" val="3940849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88" y="869950"/>
            <a:ext cx="10747169" cy="1143000"/>
          </a:xfrm>
        </p:spPr>
        <p:txBody>
          <a:bodyPr>
            <a:noAutofit/>
          </a:bodyPr>
          <a:lstStyle/>
          <a:p>
            <a:r>
              <a:rPr lang="en-US" sz="3600" b="1" dirty="0" smtClean="0"/>
              <a:t>Our questions to stakeholders: </a:t>
            </a:r>
            <a:r>
              <a:rPr lang="en-US" sz="3600" dirty="0" smtClean="0"/>
              <a:t>learning </a:t>
            </a:r>
            <a:r>
              <a:rPr lang="en-US" sz="3600" dirty="0"/>
              <a:t>how best to publicly report assessments </a:t>
            </a:r>
            <a:r>
              <a:rPr lang="en-US" sz="3600" dirty="0" smtClean="0"/>
              <a:t>of the Canadian </a:t>
            </a:r>
            <a:r>
              <a:rPr lang="en-US" sz="3600" dirty="0"/>
              <a:t>primary healthcare </a:t>
            </a:r>
            <a:r>
              <a:rPr lang="en-US" sz="3600" dirty="0" smtClean="0"/>
              <a:t>system</a:t>
            </a:r>
            <a:r>
              <a:rPr lang="en-US" sz="3600" dirty="0"/>
              <a:t/>
            </a:r>
            <a:br>
              <a:rPr lang="en-US" sz="3600" dirty="0"/>
            </a:br>
            <a:endParaRPr lang="en-US" sz="3600" b="1" dirty="0"/>
          </a:p>
        </p:txBody>
      </p:sp>
      <p:sp>
        <p:nvSpPr>
          <p:cNvPr id="3" name="Content Placeholder 2"/>
          <p:cNvSpPr>
            <a:spLocks noGrp="1"/>
          </p:cNvSpPr>
          <p:nvPr>
            <p:ph idx="1"/>
          </p:nvPr>
        </p:nvSpPr>
        <p:spPr>
          <a:xfrm>
            <a:off x="760021" y="2012950"/>
            <a:ext cx="10593779" cy="4525963"/>
          </a:xfrm>
        </p:spPr>
        <p:txBody>
          <a:bodyPr>
            <a:normAutofit/>
          </a:bodyPr>
          <a:lstStyle/>
          <a:p>
            <a:pPr marL="0" indent="0">
              <a:buNone/>
            </a:pPr>
            <a:endParaRPr lang="en-US" dirty="0"/>
          </a:p>
          <a:p>
            <a:pPr>
              <a:buFont typeface="Arial" panose="020B0604020202020204" pitchFamily="34" charset="0"/>
              <a:buChar char="•"/>
            </a:pPr>
            <a:r>
              <a:rPr lang="en-US" b="1" dirty="0" smtClean="0"/>
              <a:t>Prioritizing dimensions and indicators: </a:t>
            </a:r>
            <a:r>
              <a:rPr lang="en-US" dirty="0" smtClean="0"/>
              <a:t>lots of information, limited resources </a:t>
            </a:r>
          </a:p>
          <a:p>
            <a:pPr>
              <a:buFont typeface="Arial" panose="020B0604020202020204" pitchFamily="34" charset="0"/>
              <a:buChar char="•"/>
            </a:pPr>
            <a:r>
              <a:rPr lang="en-US" b="1" dirty="0" smtClean="0"/>
              <a:t>Reporting </a:t>
            </a:r>
            <a:r>
              <a:rPr lang="en-US" b="1" dirty="0"/>
              <a:t>format? </a:t>
            </a:r>
            <a:r>
              <a:rPr lang="en-US" dirty="0"/>
              <a:t>h</a:t>
            </a:r>
            <a:r>
              <a:rPr lang="en-US" dirty="0" smtClean="0"/>
              <a:t>ardcopy vs. online; summaries vs. detail</a:t>
            </a:r>
            <a:endParaRPr lang="en-US" b="1" dirty="0"/>
          </a:p>
          <a:p>
            <a:pPr>
              <a:buFont typeface="Arial" panose="020B0604020202020204" pitchFamily="34" charset="0"/>
              <a:buChar char="•"/>
            </a:pPr>
            <a:r>
              <a:rPr lang="en-US" b="1" dirty="0" smtClean="0"/>
              <a:t>L</a:t>
            </a:r>
            <a:r>
              <a:rPr lang="en-US" b="1" dirty="0" smtClean="0"/>
              <a:t>evel of reporting? </a:t>
            </a:r>
            <a:r>
              <a:rPr lang="en-US" dirty="0"/>
              <a:t>practice-level </a:t>
            </a:r>
            <a:r>
              <a:rPr lang="en-US" dirty="0"/>
              <a:t>(</a:t>
            </a:r>
            <a:r>
              <a:rPr lang="en-US" dirty="0" smtClean="0"/>
              <a:t>practice </a:t>
            </a:r>
            <a:r>
              <a:rPr lang="en-US" dirty="0"/>
              <a:t>vs. </a:t>
            </a:r>
            <a:r>
              <a:rPr lang="en-US" dirty="0" smtClean="0"/>
              <a:t>others)</a:t>
            </a:r>
            <a:r>
              <a:rPr lang="en-US" dirty="0" smtClean="0"/>
              <a:t>; </a:t>
            </a:r>
            <a:r>
              <a:rPr lang="en-US" dirty="0" smtClean="0"/>
              <a:t>regional-level (local </a:t>
            </a:r>
            <a:r>
              <a:rPr lang="en-US" dirty="0"/>
              <a:t>area vs. others)</a:t>
            </a:r>
          </a:p>
          <a:p>
            <a:pPr>
              <a:buFont typeface="Arial" panose="020B0604020202020204" pitchFamily="34" charset="0"/>
              <a:buChar char="•"/>
            </a:pPr>
            <a:r>
              <a:rPr lang="en-US" b="1" dirty="0" smtClean="0"/>
              <a:t>Utility of patient</a:t>
            </a:r>
            <a:r>
              <a:rPr lang="en-US" b="1" dirty="0" smtClean="0"/>
              <a:t> subgroups?</a:t>
            </a:r>
            <a:r>
              <a:rPr lang="en-US" dirty="0" smtClean="0"/>
              <a:t> subgroups by age, disease, health status</a:t>
            </a:r>
          </a:p>
          <a:p>
            <a:pPr>
              <a:buFont typeface="Arial" panose="020B0604020202020204" pitchFamily="34" charset="0"/>
              <a:buChar char="•"/>
            </a:pPr>
            <a:r>
              <a:rPr lang="en-US" b="1" dirty="0" smtClean="0"/>
              <a:t>Mode of dissemination? </a:t>
            </a:r>
            <a:r>
              <a:rPr lang="en-US" dirty="0"/>
              <a:t>b</a:t>
            </a:r>
            <a:r>
              <a:rPr lang="en-US" dirty="0" smtClean="0"/>
              <a:t>est </a:t>
            </a:r>
            <a:r>
              <a:rPr lang="en-US" dirty="0"/>
              <a:t>way to get this information to </a:t>
            </a:r>
            <a:r>
              <a:rPr lang="en-US" dirty="0" smtClean="0"/>
              <a:t>stakeholders</a:t>
            </a: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E4BBC8FE-2FFC-0249-AA27-A6C9B6DCAD12}" type="slidenum">
              <a:rPr lang="en-US" smtClean="0"/>
              <a:t>7</a:t>
            </a:fld>
            <a:endParaRPr lang="en-US"/>
          </a:p>
        </p:txBody>
      </p:sp>
    </p:spTree>
    <p:extLst>
      <p:ext uri="{BB962C8B-B14F-4D97-AF65-F5344CB8AC3E}">
        <p14:creationId xmlns:p14="http://schemas.microsoft.com/office/powerpoint/2010/main" val="2682825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Preliminary findings: what they said </a:t>
            </a:r>
            <a:endParaRPr lang="en-US" b="1" dirty="0"/>
          </a:p>
        </p:txBody>
      </p:sp>
      <p:sp>
        <p:nvSpPr>
          <p:cNvPr id="3" name="Content Placeholder 2"/>
          <p:cNvSpPr>
            <a:spLocks noGrp="1"/>
          </p:cNvSpPr>
          <p:nvPr>
            <p:ph idx="1"/>
          </p:nvPr>
        </p:nvSpPr>
        <p:spPr/>
        <p:txBody>
          <a:bodyPr/>
          <a:lstStyle/>
          <a:p>
            <a:r>
              <a:rPr lang="en-US" dirty="0" smtClean="0"/>
              <a:t>Utility in both regional and practice-level reporting</a:t>
            </a:r>
          </a:p>
          <a:p>
            <a:r>
              <a:rPr lang="en-US" dirty="0" smtClean="0"/>
              <a:t>Access, continuity, person-</a:t>
            </a:r>
            <a:r>
              <a:rPr lang="en-US" dirty="0" err="1" smtClean="0"/>
              <a:t>centredness</a:t>
            </a:r>
            <a:r>
              <a:rPr lang="en-US" dirty="0" smtClean="0"/>
              <a:t> as starting points </a:t>
            </a:r>
          </a:p>
          <a:p>
            <a:pPr marL="0" indent="0">
              <a:buNone/>
            </a:pPr>
            <a:endParaRPr lang="en-US" dirty="0"/>
          </a:p>
        </p:txBody>
      </p:sp>
      <p:pic>
        <p:nvPicPr>
          <p:cNvPr id="4" name="Picture 3"/>
          <p:cNvPicPr>
            <a:picLocks noChangeAspect="1"/>
          </p:cNvPicPr>
          <p:nvPr/>
        </p:nvPicPr>
        <p:blipFill>
          <a:blip r:embed="rId3"/>
          <a:stretch>
            <a:fillRect/>
          </a:stretch>
        </p:blipFill>
        <p:spPr>
          <a:xfrm>
            <a:off x="4423991" y="3576638"/>
            <a:ext cx="5457825" cy="2600325"/>
          </a:xfrm>
          <a:prstGeom prst="rect">
            <a:avLst/>
          </a:prstGeom>
        </p:spPr>
      </p:pic>
    </p:spTree>
    <p:extLst>
      <p:ext uri="{BB962C8B-B14F-4D97-AF65-F5344CB8AC3E}">
        <p14:creationId xmlns:p14="http://schemas.microsoft.com/office/powerpoint/2010/main" val="2994421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56165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6081</TotalTime>
  <Words>1414</Words>
  <Application>Microsoft Office PowerPoint</Application>
  <PresentationFormat>Widescreen</PresentationFormat>
  <Paragraphs>98</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 a sea of data and measures how do we navigate to ensure the right information reaches its destination?  Creating a learning system using primary care performance reporting for patients, policy makers and providers</vt:lpstr>
      <vt:lpstr>Presentation outline</vt:lpstr>
      <vt:lpstr>Transforming primary care through performance measurement &amp; reporting </vt:lpstr>
      <vt:lpstr>Meaningful engagement of multiple stakeholders to ensure success [develop figure]</vt:lpstr>
      <vt:lpstr>Creating a learning health care system</vt:lpstr>
      <vt:lpstr>What works: Evidence from the UK review of primary care performance measurement and reporting</vt:lpstr>
      <vt:lpstr>Our questions to stakeholders: learning how best to publicly report assessments of the Canadian primary healthcare system </vt:lpstr>
      <vt:lpstr>Preliminary findings: what they said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a sea of data and measures how do we navigate to ensure the right information reaches its destination?  Creating a learning system using primary care performance reporting for patients, policy makers and providers</dc:title>
  <dc:creator>Julia Langton</dc:creator>
  <cp:lastModifiedBy>Julia Langton</cp:lastModifiedBy>
  <cp:revision>18</cp:revision>
  <dcterms:created xsi:type="dcterms:W3CDTF">2016-04-05T00:40:22Z</dcterms:created>
  <dcterms:modified xsi:type="dcterms:W3CDTF">2016-04-12T23:23:40Z</dcterms:modified>
</cp:coreProperties>
</file>